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8" r:id="rId4"/>
  </p:sldMasterIdLst>
  <p:notesMasterIdLst>
    <p:notesMasterId r:id="rId6"/>
  </p:notesMasterIdLst>
  <p:sldIdLst>
    <p:sldId id="257" r:id="rId5"/>
    <p:sldId id="679" r:id="rId7"/>
    <p:sldId id="2631" r:id="rId8"/>
    <p:sldId id="2647" r:id="rId9"/>
    <p:sldId id="668" r:id="rId10"/>
    <p:sldId id="2649" r:id="rId11"/>
    <p:sldId id="2651" r:id="rId12"/>
    <p:sldId id="2656" r:id="rId13"/>
    <p:sldId id="2657" r:id="rId14"/>
    <p:sldId id="32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 varScale="1">
        <p:scale>
          <a:sx n="55" d="100"/>
          <a:sy n="55" d="100"/>
        </p:scale>
        <p:origin x="10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16AC8-C3B3-43E1-9954-20177C2856C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18CA-9F5C-4546-9A40-7DB4AEB127D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5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33647"/>
            <a:ext cx="1634717" cy="16347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microsoft.com/office/2007/relationships/hdphoto" Target="../media/image18.wdp"/><Relationship Id="rId6" Type="http://schemas.openxmlformats.org/officeDocument/2006/relationships/image" Target="../media/image17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6.xml"/><Relationship Id="rId10" Type="http://schemas.openxmlformats.org/officeDocument/2006/relationships/audio" Target="../media/audio1.wav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openxmlformats.org/officeDocument/2006/relationships/image" Target="../media/image23.jpeg"/><Relationship Id="rId6" Type="http://schemas.microsoft.com/office/2007/relationships/media" Target="../media/media3.mp3"/><Relationship Id="rId5" Type="http://schemas.openxmlformats.org/officeDocument/2006/relationships/audio" Target="NULL" TargetMode="External"/><Relationship Id="rId4" Type="http://schemas.openxmlformats.org/officeDocument/2006/relationships/image" Target="../media/image2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2" Type="http://schemas.openxmlformats.org/officeDocument/2006/relationships/slideLayout" Target="../slideLayouts/slideLayout25.xml"/><Relationship Id="rId11" Type="http://schemas.microsoft.com/office/2007/relationships/hdphoto" Target="../media/image27.wdp"/><Relationship Id="rId10" Type="http://schemas.openxmlformats.org/officeDocument/2006/relationships/image" Target="../media/image26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>
            <a:fillRect/>
          </a:stretch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t="34113" b="3455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975901" y="79107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en-US" altLang="zh-CN" sz="3735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5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5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5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5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5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5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5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…..</a:t>
            </a:r>
            <a:endParaRPr lang="zh-CN" altLang="en-US" sz="3735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350697" y="1865369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04535" y="3896139"/>
            <a:ext cx="2989999" cy="2759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593" y="3064104"/>
            <a:ext cx="7798319" cy="2872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endParaRPr lang="en-US" dirty="0"/>
          </a:p>
        </p:txBody>
      </p:sp>
      <p:pic>
        <p:nvPicPr>
          <p:cNvPr id="23" name="Luyện tập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/>
          <p:cNvSpPr txBox="1"/>
          <p:nvPr/>
        </p:nvSpPr>
        <p:spPr>
          <a:xfrm>
            <a:off x="1307663" y="482112"/>
            <a:ext cx="260199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735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735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46028" y="1573618"/>
          <a:ext cx="9048308" cy="1219200"/>
        </p:xfrm>
        <a:graphic>
          <a:graphicData uri="http://schemas.openxmlformats.org/drawingml/2006/table">
            <a:tbl>
              <a:tblPr/>
              <a:tblGrid>
                <a:gridCol w="4524154"/>
                <a:gridCol w="4524154"/>
              </a:tblGrid>
              <a:tr h="611372">
                <a:tc>
                  <a:txBody>
                    <a:bodyPr/>
                    <a:lstStyle/>
                    <a:p>
                      <a:pPr marL="742950" indent="-742950" algn="ctr" fontAlgn="t">
                        <a:buAutoNum type="alphaLcParenR"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x 3 = 60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ctr" fontAlgn="t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50 x 2 = 100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x 2 = 80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x 3 = 90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605516" y="3498112"/>
          <a:ext cx="9048308" cy="1222744"/>
        </p:xfrm>
        <a:graphic>
          <a:graphicData uri="http://schemas.openxmlformats.org/drawingml/2006/table">
            <a:tbl>
              <a:tblPr/>
              <a:tblGrid>
                <a:gridCol w="4524154"/>
                <a:gridCol w="4524154"/>
              </a:tblGrid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60 : 2 = 30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80 : 4 = 20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90 : 3 = 30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: 5 = 20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1" name="Picture 20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03" y="2059064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442567" y="946293"/>
            <a:ext cx="1314353" cy="1415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12" y="1128166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15" y="1937562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987" y="3909130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647738" y="2994571"/>
            <a:ext cx="1314353" cy="1302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45" y="3095190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22" y="3883321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33411 0.6208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3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5763 0.6178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5" y="3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7162 0.4743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49662 0.4694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04961 0.3185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12213 0.3041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3945 0.1935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0.01172 0.176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,000000" end="15675,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1496295" y="336723"/>
            <a:ext cx="371608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3735" b="1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Đặt</a:t>
            </a:r>
            <a:r>
              <a:rPr lang="en-US" sz="3735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735" b="1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tính</a:t>
            </a:r>
            <a:r>
              <a:rPr lang="en-US" sz="3735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735" b="1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rồi</a:t>
            </a:r>
            <a:r>
              <a:rPr lang="en-US" sz="3735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735" b="1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tính</a:t>
            </a:r>
            <a:endParaRPr lang="en-US" sz="3735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Luyện tập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57874" y="248541"/>
            <a:ext cx="849356" cy="78580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18707" y="1307805"/>
          <a:ext cx="10675089" cy="2243471"/>
        </p:xfrm>
        <a:graphic>
          <a:graphicData uri="http://schemas.openxmlformats.org/drawingml/2006/table">
            <a:tbl>
              <a:tblPr/>
              <a:tblGrid>
                <a:gridCol w="3558363"/>
                <a:gridCol w="3558363"/>
                <a:gridCol w="3558363"/>
              </a:tblGrid>
              <a:tr h="8825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34 x 2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x 6</a:t>
                      </a:r>
                      <a:endParaRPr lang="en-US" sz="40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x 4</a:t>
                      </a:r>
                      <a:endParaRPr lang="en-US" sz="40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609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69 : 3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 : 7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 : 8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00713" y="3658043"/>
            <a:ext cx="2228850" cy="1446550"/>
            <a:chOff x="1400175" y="3105150"/>
            <a:chExt cx="2228850" cy="1446550"/>
          </a:xfrm>
        </p:grpSpPr>
        <p:sp>
          <p:nvSpPr>
            <p:cNvPr id="20" name="TextBox 19"/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34</a:t>
              </a:r>
              <a:endParaRPr lang="en-US" sz="4400" b="1" dirty="0">
                <a:solidFill>
                  <a:srgbClr val="FF0000"/>
                </a:solidFill>
              </a:endParaRP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2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37486" y="491490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0945" y="49137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468746" y="3704561"/>
            <a:ext cx="2228850" cy="1446550"/>
            <a:chOff x="1400175" y="3105150"/>
            <a:chExt cx="2228850" cy="1446550"/>
          </a:xfrm>
        </p:grpSpPr>
        <p:sp>
          <p:nvSpPr>
            <p:cNvPr id="37" name="TextBox 36"/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15</a:t>
              </a:r>
              <a:endParaRPr lang="en-US" sz="4400" b="1" dirty="0">
                <a:solidFill>
                  <a:srgbClr val="FF0000"/>
                </a:solidFill>
              </a:endParaRP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6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299926" y="498268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04652" y="49709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265649" y="3683296"/>
            <a:ext cx="2228850" cy="1446550"/>
            <a:chOff x="1400175" y="3105150"/>
            <a:chExt cx="2228850" cy="1446550"/>
          </a:xfrm>
        </p:grpSpPr>
        <p:sp>
          <p:nvSpPr>
            <p:cNvPr id="70" name="TextBox 69"/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23</a:t>
              </a:r>
              <a:endParaRPr lang="en-US" sz="4400" b="1" dirty="0">
                <a:solidFill>
                  <a:srgbClr val="FF0000"/>
                </a:solidFill>
              </a:endParaRP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4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5138627" y="496141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853984" y="494967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5" name="TextBox 43"/>
          <p:cNvSpPr txBox="1">
            <a:spLocks noChangeArrowheads="1"/>
          </p:cNvSpPr>
          <p:nvPr/>
        </p:nvSpPr>
        <p:spPr bwMode="auto">
          <a:xfrm>
            <a:off x="7065180" y="380654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6" name="TextBox 49"/>
          <p:cNvSpPr txBox="1">
            <a:spLocks noChangeArrowheads="1"/>
          </p:cNvSpPr>
          <p:nvPr/>
        </p:nvSpPr>
        <p:spPr bwMode="auto">
          <a:xfrm>
            <a:off x="6240426" y="380071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69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7" name="Group 66"/>
          <p:cNvGrpSpPr/>
          <p:nvPr/>
        </p:nvGrpSpPr>
        <p:grpSpPr bwMode="auto">
          <a:xfrm>
            <a:off x="6985361" y="3856199"/>
            <a:ext cx="819151" cy="1431301"/>
            <a:chOff x="2299" y="1252"/>
            <a:chExt cx="516" cy="656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0" name="TextBox 36"/>
          <p:cNvSpPr txBox="1">
            <a:spLocks noChangeArrowheads="1"/>
          </p:cNvSpPr>
          <p:nvPr/>
        </p:nvSpPr>
        <p:spPr bwMode="auto">
          <a:xfrm>
            <a:off x="7008393" y="445214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1" name="TextBox 39"/>
          <p:cNvSpPr txBox="1">
            <a:spLocks noChangeArrowheads="1"/>
          </p:cNvSpPr>
          <p:nvPr/>
        </p:nvSpPr>
        <p:spPr bwMode="auto">
          <a:xfrm>
            <a:off x="6225363" y="425966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2" name="TextBox 36"/>
          <p:cNvSpPr txBox="1">
            <a:spLocks noChangeArrowheads="1"/>
          </p:cNvSpPr>
          <p:nvPr/>
        </p:nvSpPr>
        <p:spPr bwMode="auto">
          <a:xfrm>
            <a:off x="7276201" y="443730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3" name="TextBox 38"/>
          <p:cNvSpPr txBox="1">
            <a:spLocks noChangeArrowheads="1"/>
          </p:cNvSpPr>
          <p:nvPr/>
        </p:nvSpPr>
        <p:spPr bwMode="auto">
          <a:xfrm>
            <a:off x="6539023" y="426365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4" name="TextBox 38"/>
          <p:cNvSpPr txBox="1">
            <a:spLocks noChangeArrowheads="1"/>
          </p:cNvSpPr>
          <p:nvPr/>
        </p:nvSpPr>
        <p:spPr bwMode="auto">
          <a:xfrm>
            <a:off x="6479215" y="471908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8" name="TextBox 43"/>
          <p:cNvSpPr txBox="1">
            <a:spLocks noChangeArrowheads="1"/>
          </p:cNvSpPr>
          <p:nvPr/>
        </p:nvSpPr>
        <p:spPr bwMode="auto">
          <a:xfrm>
            <a:off x="9032203" y="376401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9" name="TextBox 49"/>
          <p:cNvSpPr txBox="1">
            <a:spLocks noChangeArrowheads="1"/>
          </p:cNvSpPr>
          <p:nvPr/>
        </p:nvSpPr>
        <p:spPr bwMode="auto">
          <a:xfrm>
            <a:off x="8207449" y="375818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84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90" name="Group 66"/>
          <p:cNvGrpSpPr/>
          <p:nvPr/>
        </p:nvGrpSpPr>
        <p:grpSpPr bwMode="auto">
          <a:xfrm>
            <a:off x="8952384" y="3813669"/>
            <a:ext cx="819151" cy="1431301"/>
            <a:chOff x="2299" y="1252"/>
            <a:chExt cx="516" cy="656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93" name="TextBox 36"/>
          <p:cNvSpPr txBox="1">
            <a:spLocks noChangeArrowheads="1"/>
          </p:cNvSpPr>
          <p:nvPr/>
        </p:nvSpPr>
        <p:spPr bwMode="auto">
          <a:xfrm>
            <a:off x="8964784" y="441120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4" name="TextBox 39"/>
          <p:cNvSpPr txBox="1">
            <a:spLocks noChangeArrowheads="1"/>
          </p:cNvSpPr>
          <p:nvPr/>
        </p:nvSpPr>
        <p:spPr bwMode="auto">
          <a:xfrm>
            <a:off x="8192386" y="421713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5" name="TextBox 36"/>
          <p:cNvSpPr txBox="1">
            <a:spLocks noChangeArrowheads="1"/>
          </p:cNvSpPr>
          <p:nvPr/>
        </p:nvSpPr>
        <p:spPr bwMode="auto">
          <a:xfrm>
            <a:off x="9211327" y="440700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6" name="TextBox 38"/>
          <p:cNvSpPr txBox="1">
            <a:spLocks noChangeArrowheads="1"/>
          </p:cNvSpPr>
          <p:nvPr/>
        </p:nvSpPr>
        <p:spPr bwMode="auto">
          <a:xfrm>
            <a:off x="8506046" y="422112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7" name="TextBox 38"/>
          <p:cNvSpPr txBox="1">
            <a:spLocks noChangeArrowheads="1"/>
          </p:cNvSpPr>
          <p:nvPr/>
        </p:nvSpPr>
        <p:spPr bwMode="auto">
          <a:xfrm>
            <a:off x="8446238" y="467655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8" name="TextBox 43"/>
          <p:cNvSpPr txBox="1">
            <a:spLocks noChangeArrowheads="1"/>
          </p:cNvSpPr>
          <p:nvPr/>
        </p:nvSpPr>
        <p:spPr bwMode="auto">
          <a:xfrm>
            <a:off x="10871635" y="37746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9" name="TextBox 49"/>
          <p:cNvSpPr txBox="1">
            <a:spLocks noChangeArrowheads="1"/>
          </p:cNvSpPr>
          <p:nvPr/>
        </p:nvSpPr>
        <p:spPr bwMode="auto">
          <a:xfrm>
            <a:off x="10046881" y="3768818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95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0" name="Group 66"/>
          <p:cNvGrpSpPr/>
          <p:nvPr/>
        </p:nvGrpSpPr>
        <p:grpSpPr bwMode="auto">
          <a:xfrm>
            <a:off x="10791816" y="3824301"/>
            <a:ext cx="819151" cy="1431301"/>
            <a:chOff x="2299" y="1252"/>
            <a:chExt cx="516" cy="656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13" name="TextBox 36"/>
          <p:cNvSpPr txBox="1">
            <a:spLocks noChangeArrowheads="1"/>
          </p:cNvSpPr>
          <p:nvPr/>
        </p:nvSpPr>
        <p:spPr bwMode="auto">
          <a:xfrm>
            <a:off x="10793705" y="439030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4" name="TextBox 39"/>
          <p:cNvSpPr txBox="1">
            <a:spLocks noChangeArrowheads="1"/>
          </p:cNvSpPr>
          <p:nvPr/>
        </p:nvSpPr>
        <p:spPr bwMode="auto">
          <a:xfrm>
            <a:off x="10031818" y="4227771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5" name="TextBox 36"/>
          <p:cNvSpPr txBox="1">
            <a:spLocks noChangeArrowheads="1"/>
          </p:cNvSpPr>
          <p:nvPr/>
        </p:nvSpPr>
        <p:spPr bwMode="auto">
          <a:xfrm>
            <a:off x="11040248" y="438610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6" name="TextBox 38"/>
          <p:cNvSpPr txBox="1">
            <a:spLocks noChangeArrowheads="1"/>
          </p:cNvSpPr>
          <p:nvPr/>
        </p:nvSpPr>
        <p:spPr bwMode="auto">
          <a:xfrm>
            <a:off x="10345478" y="4231758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7" name="TextBox 38"/>
          <p:cNvSpPr txBox="1">
            <a:spLocks noChangeArrowheads="1"/>
          </p:cNvSpPr>
          <p:nvPr/>
        </p:nvSpPr>
        <p:spPr bwMode="auto">
          <a:xfrm>
            <a:off x="10285670" y="4687187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80" grpId="0"/>
      <p:bldP spid="81" grpId="0"/>
      <p:bldP spid="82" grpId="0"/>
      <p:bldP spid="83" grpId="0"/>
      <p:bldP spid="84" grpId="0"/>
      <p:bldP spid="88" grpId="0"/>
      <p:bldP spid="89" grpId="0"/>
      <p:bldP spid="93" grpId="0"/>
      <p:bldP spid="94" grpId="0"/>
      <p:bldP spid="95" grpId="0"/>
      <p:bldP spid="96" grpId="0"/>
      <p:bldP spid="97" grpId="0"/>
      <p:bldP spid="108" grpId="0"/>
      <p:bldP spid="109" grpId="0"/>
      <p:bldP spid="113" grpId="0"/>
      <p:bldP spid="114" grpId="0"/>
      <p:bldP spid="115" grpId="0"/>
      <p:bldP spid="116" grpId="0"/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174" y="422423"/>
            <a:ext cx="1590675" cy="5905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17402" y="1308248"/>
            <a:ext cx="2037464" cy="2025191"/>
            <a:chOff x="1017402" y="1308248"/>
            <a:chExt cx="2037464" cy="2025191"/>
          </a:xfrm>
        </p:grpSpPr>
        <p:grpSp>
          <p:nvGrpSpPr>
            <p:cNvPr id="9" name="Group 8"/>
            <p:cNvGrpSpPr/>
            <p:nvPr/>
          </p:nvGrpSpPr>
          <p:grpSpPr>
            <a:xfrm>
              <a:off x="1017402" y="1308248"/>
              <a:ext cx="2037464" cy="1446550"/>
              <a:chOff x="1591561" y="3105150"/>
              <a:chExt cx="2037464" cy="144655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771650" y="3105150"/>
                <a:ext cx="185737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17</a:t>
                </a:r>
                <a:endPara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5</a:t>
                </a:r>
                <a:endPara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1838325" y="4410075"/>
                <a:ext cx="9239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591561" y="3557920"/>
                <a:ext cx="333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endPara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446247" y="2563998"/>
              <a:ext cx="977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</a:t>
              </a:r>
              <a:endPara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328268" y="1450920"/>
            <a:ext cx="1730885" cy="2806469"/>
            <a:chOff x="7328268" y="1450920"/>
            <a:chExt cx="1730885" cy="2806469"/>
          </a:xfrm>
        </p:grpSpPr>
        <p:sp>
          <p:nvSpPr>
            <p:cNvPr id="16" name="TextBox 43"/>
            <p:cNvSpPr txBox="1">
              <a:spLocks noChangeArrowheads="1"/>
            </p:cNvSpPr>
            <p:nvPr/>
          </p:nvSpPr>
          <p:spPr bwMode="auto">
            <a:xfrm>
              <a:off x="8319821" y="1456752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49"/>
            <p:cNvSpPr txBox="1">
              <a:spLocks noChangeArrowheads="1"/>
            </p:cNvSpPr>
            <p:nvPr/>
          </p:nvSpPr>
          <p:spPr bwMode="auto">
            <a:xfrm>
              <a:off x="7495067" y="1450920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86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" name="Group 66"/>
            <p:cNvGrpSpPr/>
            <p:nvPr/>
          </p:nvGrpSpPr>
          <p:grpSpPr bwMode="auto">
            <a:xfrm>
              <a:off x="8240002" y="1506403"/>
              <a:ext cx="819151" cy="1431301"/>
              <a:chOff x="2299" y="1252"/>
              <a:chExt cx="516" cy="656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/>
            <p:cNvSpPr txBox="1">
              <a:spLocks noChangeArrowheads="1"/>
            </p:cNvSpPr>
            <p:nvPr/>
          </p:nvSpPr>
          <p:spPr bwMode="auto">
            <a:xfrm>
              <a:off x="8252402" y="2240575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39"/>
            <p:cNvSpPr txBox="1">
              <a:spLocks noChangeArrowheads="1"/>
            </p:cNvSpPr>
            <p:nvPr/>
          </p:nvSpPr>
          <p:spPr bwMode="auto">
            <a:xfrm>
              <a:off x="7511902" y="1899241"/>
              <a:ext cx="400050" cy="709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36"/>
            <p:cNvSpPr txBox="1">
              <a:spLocks noChangeArrowheads="1"/>
            </p:cNvSpPr>
            <p:nvPr/>
          </p:nvSpPr>
          <p:spPr bwMode="auto">
            <a:xfrm>
              <a:off x="8498945" y="2236369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38"/>
            <p:cNvSpPr txBox="1">
              <a:spLocks noChangeArrowheads="1"/>
            </p:cNvSpPr>
            <p:nvPr/>
          </p:nvSpPr>
          <p:spPr bwMode="auto">
            <a:xfrm>
              <a:off x="7457409" y="2475615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328268" y="2606084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8"/>
            <p:cNvSpPr txBox="1">
              <a:spLocks noChangeArrowheads="1"/>
            </p:cNvSpPr>
            <p:nvPr/>
          </p:nvSpPr>
          <p:spPr bwMode="auto">
            <a:xfrm>
              <a:off x="7468042" y="2943447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7328268" y="3573647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8"/>
            <p:cNvSpPr txBox="1">
              <a:spLocks noChangeArrowheads="1"/>
            </p:cNvSpPr>
            <p:nvPr/>
          </p:nvSpPr>
          <p:spPr bwMode="auto">
            <a:xfrm>
              <a:off x="7744489" y="3549503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2083981" y="3232298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8665534" y="3413051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2098158" y="3235842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8658446" y="3416596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376856" y="2680138"/>
            <a:ext cx="420414" cy="525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5" grpId="0" animBg="1"/>
      <p:bldP spid="36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996" y="520995"/>
            <a:ext cx="11355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 Hai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45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0743" y="2413591"/>
            <a:ext cx="4400884" cy="24560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45 x 2 = 90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90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996" y="520995"/>
            <a:ext cx="11355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Trong thùng có 28 </a:t>
            </a:r>
            <a:r>
              <a:rPr lang="vi-VN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nước mắm. Hỏi cần ít nhất bao nhiêu cái can loại 5</a:t>
            </a:r>
            <a:r>
              <a:rPr lang="vi-VN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 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chứa hết lượng nước mắm đó?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28 : 5 = 5 (dư 3)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 cần ít nhất là 6 can để 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ứ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 hết lượng nước mắ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đó.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Nước mắm Chin-su Nam Ngư chai 750m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66" y="1871331"/>
            <a:ext cx="3742660" cy="37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698</Words>
  <Application>WPS Presentation</Application>
  <PresentationFormat>Widescreen</PresentationFormat>
  <Paragraphs>149</Paragraphs>
  <Slides>10</Slides>
  <Notes>10</Notes>
  <HiddenSlides>0</HiddenSlides>
  <MMClips>21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7" baseType="lpstr">
      <vt:lpstr>Arial</vt:lpstr>
      <vt:lpstr>SimSun</vt:lpstr>
      <vt:lpstr>Wingdings</vt:lpstr>
      <vt:lpstr>Arial</vt:lpstr>
      <vt:lpstr>Calibri</vt:lpstr>
      <vt:lpstr>Calibri</vt:lpstr>
      <vt:lpstr>Microsoft YaHei</vt:lpstr>
      <vt:lpstr>迷你简细行楷</vt:lpstr>
      <vt:lpstr>DFPOP1-W9</vt:lpstr>
      <vt:lpstr>Times New Roman</vt:lpstr>
      <vt:lpstr>Arial Unicode MS</vt:lpstr>
      <vt:lpstr>Cambria</vt:lpstr>
      <vt:lpstr>华康少女文字W5</vt:lpstr>
      <vt:lpstr>Segoe Print</vt:lpstr>
      <vt:lpstr>4_Office 主题</vt:lpstr>
      <vt:lpstr>Printable Number Sense Activities for Pre-K by Slidesgo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Phạm</cp:lastModifiedBy>
  <cp:revision>47</cp:revision>
  <dcterms:created xsi:type="dcterms:W3CDTF">2022-09-24T08:11:00Z</dcterms:created>
  <dcterms:modified xsi:type="dcterms:W3CDTF">2025-12-25T16:11:04Z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2D08485457434FB4949778CF49819DA3_13</vt:lpwstr>
  </property>
  <property fmtid="{D5CDD505-2E9C-101B-9397-08002B2CF9AE}" pid="3" name="KSOProductBuildVer">
    <vt:lpwstr>1033-12.2.0.22549</vt:lpwstr>
  </property>
</Properties>
</file>