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2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handoutMasterIdLst>
    <p:handoutMasterId r:id="rId12"/>
  </p:handoutMasterIdLst>
  <p:sldIdLst>
    <p:sldId id="11088405" r:id="rId4"/>
    <p:sldId id="11088391" r:id="rId5"/>
    <p:sldId id="11088392" r:id="rId6"/>
    <p:sldId id="11088395" r:id="rId7"/>
    <p:sldId id="11088406" r:id="rId8"/>
    <p:sldId id="11088407" r:id="rId9"/>
    <p:sldId id="11088401" r:id="rId10"/>
    <p:sldId id="1108839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4" d="100"/>
          <a:sy n="64" d="100"/>
        </p:scale>
        <p:origin x="-7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sv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GIF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4" name="TextBox 133"/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</a:fld>
            <a:endParaRPr lang="en-US"/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713">
        <p:random/>
      </p:transition>
    </mc:Choice>
    <mc:Fallback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713">
        <p:random/>
      </p:transition>
    </mc:Choice>
    <mc:Fallback>
      <p:transition spd="slow" advClick="0" advTm="3713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microsoft.com/office/2007/relationships/hdphoto" Target="../media/image33.wdp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microsoft.com/office/2007/relationships/hdphoto" Target="../media/image39.wdp"/><Relationship Id="rId6" Type="http://schemas.openxmlformats.org/officeDocument/2006/relationships/image" Target="../media/image38.png"/><Relationship Id="rId5" Type="http://schemas.microsoft.com/office/2007/relationships/hdphoto" Target="../media/image37.wdp"/><Relationship Id="rId4" Type="http://schemas.openxmlformats.org/officeDocument/2006/relationships/image" Target="../media/image36.png"/><Relationship Id="rId3" Type="http://schemas.microsoft.com/office/2007/relationships/hdphoto" Target="../media/image35.wdp"/><Relationship Id="rId2" Type="http://schemas.openxmlformats.org/officeDocument/2006/relationships/image" Target="../media/image34.png"/><Relationship Id="rId1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6872" y="2799353"/>
            <a:ext cx="7688019" cy="24552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33: ÔN TẬP PHÉP CỘNG, PHÉP TRỪ TRONG PHẠM VI 20, 100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50827" y="883455"/>
            <a:ext cx="2163960" cy="1242752"/>
            <a:chOff x="1523997" y="0"/>
            <a:chExt cx="2190752" cy="1015320"/>
          </a:xfrm>
        </p:grpSpPr>
        <p:grpSp>
          <p:nvGrpSpPr>
            <p:cNvPr id="4" name="Group 3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7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934587" y="1275064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ÔN TẬP HỌC KÌ 1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9030" y="26403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86352" y="2640315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74858" y="3429000"/>
            <a:ext cx="10046340" cy="16858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softEdge rad="63500"/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  7 + 7 =		  9 + 6 =		  8 + 4 =   		  5 + 7 =     </a:t>
            </a:r>
            <a:endParaRPr lang="vi-VN" sz="2400" dirty="0"/>
          </a:p>
          <a:p>
            <a:pPr>
              <a:lnSpc>
                <a:spcPct val="150000"/>
              </a:lnSpc>
            </a:pPr>
            <a:r>
              <a:rPr lang="vi-VN" sz="2400" dirty="0"/>
              <a:t>  6 + 9 =		  4 + 8 =		14 – 5 =		15 – 6 =</a:t>
            </a:r>
            <a:endParaRPr lang="vi-VN" sz="2400" dirty="0"/>
          </a:p>
          <a:p>
            <a:pPr>
              <a:lnSpc>
                <a:spcPct val="150000"/>
              </a:lnSpc>
            </a:pPr>
            <a:r>
              <a:rPr lang="vi-VN" sz="2400" dirty="0"/>
              <a:t>12 – 4 =		11 – 7 = 		15 – 9 =		13 – 8 =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74685" y="345550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8372" y="345550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2683" y="345550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46370" y="345550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4685" y="39795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8372" y="39795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82683" y="39795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46370" y="39795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4685" y="453468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8372" y="453468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82683" y="453468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46370" y="453468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17" name="Picture 16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751302"/>
            <a:ext cx="2237784" cy="86349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882705" y="1480150"/>
            <a:ext cx="4230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b="1" dirty="0"/>
              <a:t>Ôn tập phép cộng, phép trừ</a:t>
            </a:r>
            <a:endParaRPr lang="vi-VN" sz="2400" b="1" dirty="0"/>
          </a:p>
          <a:p>
            <a:pPr algn="ctr"/>
            <a:r>
              <a:rPr lang="vi-VN" sz="2400" b="1" dirty="0"/>
              <a:t>trong phạm vi 20</a:t>
            </a:r>
            <a:endParaRPr lang="vi-VN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28456" y="769487"/>
            <a:ext cx="2237784" cy="863493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1125991" y="186737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63313" y="1867375"/>
            <a:ext cx="4166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số 7, 5, 11, 13 là kết quả của những phép tính nào?</a:t>
            </a:r>
            <a:endParaRPr lang="vi-VN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7309" t="8978"/>
          <a:stretch>
            <a:fillRect/>
          </a:stretch>
        </p:blipFill>
        <p:spPr>
          <a:xfrm>
            <a:off x="5555969" y="1053857"/>
            <a:ext cx="5906648" cy="5631636"/>
          </a:xfrm>
          <a:prstGeom prst="rect">
            <a:avLst/>
          </a:prstGeom>
        </p:spPr>
      </p:pic>
      <p:sp>
        <p:nvSpPr>
          <p:cNvPr id="6" name="Freeform: Shape 5"/>
          <p:cNvSpPr/>
          <p:nvPr/>
        </p:nvSpPr>
        <p:spPr>
          <a:xfrm>
            <a:off x="8763184" y="3732515"/>
            <a:ext cx="1059180" cy="716280"/>
          </a:xfrm>
          <a:custGeom>
            <a:avLst/>
            <a:gdLst>
              <a:gd name="connsiteX0" fmla="*/ 1059180 w 1059180"/>
              <a:gd name="connsiteY0" fmla="*/ 0 h 716280"/>
              <a:gd name="connsiteX1" fmla="*/ 693420 w 1059180"/>
              <a:gd name="connsiteY1" fmla="*/ 541020 h 716280"/>
              <a:gd name="connsiteX2" fmla="*/ 0 w 1059180"/>
              <a:gd name="connsiteY2" fmla="*/ 71628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716280">
                <a:moveTo>
                  <a:pt x="1059180" y="0"/>
                </a:moveTo>
                <a:cubicBezTo>
                  <a:pt x="964565" y="210820"/>
                  <a:pt x="869950" y="421640"/>
                  <a:pt x="693420" y="541020"/>
                </a:cubicBezTo>
                <a:cubicBezTo>
                  <a:pt x="516890" y="660400"/>
                  <a:pt x="258445" y="688340"/>
                  <a:pt x="0" y="71628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/>
          <p:cNvSpPr/>
          <p:nvPr/>
        </p:nvSpPr>
        <p:spPr>
          <a:xfrm>
            <a:off x="8786044" y="3412475"/>
            <a:ext cx="861060" cy="967740"/>
          </a:xfrm>
          <a:custGeom>
            <a:avLst/>
            <a:gdLst>
              <a:gd name="connsiteX0" fmla="*/ 861060 w 861060"/>
              <a:gd name="connsiteY0" fmla="*/ 967740 h 967740"/>
              <a:gd name="connsiteX1" fmla="*/ 678180 w 861060"/>
              <a:gd name="connsiteY1" fmla="*/ 167640 h 967740"/>
              <a:gd name="connsiteX2" fmla="*/ 0 w 861060"/>
              <a:gd name="connsiteY2" fmla="*/ 0 h 96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060" h="967740">
                <a:moveTo>
                  <a:pt x="861060" y="967740"/>
                </a:moveTo>
                <a:cubicBezTo>
                  <a:pt x="841375" y="648335"/>
                  <a:pt x="821690" y="328930"/>
                  <a:pt x="678180" y="167640"/>
                </a:cubicBezTo>
                <a:cubicBezTo>
                  <a:pt x="534670" y="6350"/>
                  <a:pt x="267335" y="3175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Freeform: Shape 7"/>
          <p:cNvSpPr/>
          <p:nvPr/>
        </p:nvSpPr>
        <p:spPr>
          <a:xfrm>
            <a:off x="8999404" y="4136375"/>
            <a:ext cx="153707" cy="952500"/>
          </a:xfrm>
          <a:custGeom>
            <a:avLst/>
            <a:gdLst>
              <a:gd name="connsiteX0" fmla="*/ 0 w 153707"/>
              <a:gd name="connsiteY0" fmla="*/ 952500 h 952500"/>
              <a:gd name="connsiteX1" fmla="*/ 152400 w 153707"/>
              <a:gd name="connsiteY1" fmla="*/ 548640 h 952500"/>
              <a:gd name="connsiteX2" fmla="*/ 60960 w 153707"/>
              <a:gd name="connsiteY2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707" h="952500">
                <a:moveTo>
                  <a:pt x="0" y="952500"/>
                </a:moveTo>
                <a:cubicBezTo>
                  <a:pt x="71120" y="829945"/>
                  <a:pt x="142240" y="707390"/>
                  <a:pt x="152400" y="548640"/>
                </a:cubicBezTo>
                <a:cubicBezTo>
                  <a:pt x="162560" y="389890"/>
                  <a:pt x="111760" y="194945"/>
                  <a:pt x="6096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/>
          <p:cNvSpPr/>
          <p:nvPr/>
        </p:nvSpPr>
        <p:spPr>
          <a:xfrm>
            <a:off x="7764964" y="4166855"/>
            <a:ext cx="334408" cy="708660"/>
          </a:xfrm>
          <a:custGeom>
            <a:avLst/>
            <a:gdLst>
              <a:gd name="connsiteX0" fmla="*/ 0 w 334408"/>
              <a:gd name="connsiteY0" fmla="*/ 708660 h 708660"/>
              <a:gd name="connsiteX1" fmla="*/ 297180 w 334408"/>
              <a:gd name="connsiteY1" fmla="*/ 327660 h 708660"/>
              <a:gd name="connsiteX2" fmla="*/ 320040 w 334408"/>
              <a:gd name="connsiteY2" fmla="*/ 0 h 70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408" h="708660">
                <a:moveTo>
                  <a:pt x="0" y="708660"/>
                </a:moveTo>
                <a:cubicBezTo>
                  <a:pt x="121920" y="577215"/>
                  <a:pt x="243840" y="445770"/>
                  <a:pt x="297180" y="327660"/>
                </a:cubicBezTo>
                <a:cubicBezTo>
                  <a:pt x="350520" y="209550"/>
                  <a:pt x="335280" y="104775"/>
                  <a:pt x="32004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Freeform: Shape 9"/>
          <p:cNvSpPr/>
          <p:nvPr/>
        </p:nvSpPr>
        <p:spPr>
          <a:xfrm>
            <a:off x="7208704" y="3742878"/>
            <a:ext cx="723464" cy="558161"/>
          </a:xfrm>
          <a:custGeom>
            <a:avLst/>
            <a:gdLst>
              <a:gd name="connsiteX0" fmla="*/ 0 w 1013460"/>
              <a:gd name="connsiteY0" fmla="*/ 558161 h 558161"/>
              <a:gd name="connsiteX1" fmla="*/ 312420 w 1013460"/>
              <a:gd name="connsiteY1" fmla="*/ 85721 h 558161"/>
              <a:gd name="connsiteX2" fmla="*/ 1013460 w 1013460"/>
              <a:gd name="connsiteY2" fmla="*/ 1901 h 55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3460" h="558161">
                <a:moveTo>
                  <a:pt x="0" y="558161"/>
                </a:moveTo>
                <a:cubicBezTo>
                  <a:pt x="71755" y="368296"/>
                  <a:pt x="143510" y="178431"/>
                  <a:pt x="312420" y="85721"/>
                </a:cubicBezTo>
                <a:cubicBezTo>
                  <a:pt x="481330" y="-6989"/>
                  <a:pt x="747395" y="-2544"/>
                  <a:pt x="1013460" y="190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Freeform: Shape 10"/>
          <p:cNvSpPr/>
          <p:nvPr/>
        </p:nvSpPr>
        <p:spPr>
          <a:xfrm>
            <a:off x="7140124" y="3321035"/>
            <a:ext cx="1104900" cy="1070679"/>
          </a:xfrm>
          <a:custGeom>
            <a:avLst/>
            <a:gdLst>
              <a:gd name="connsiteX0" fmla="*/ 0 w 1104900"/>
              <a:gd name="connsiteY0" fmla="*/ 0 h 1070679"/>
              <a:gd name="connsiteX1" fmla="*/ 327660 w 1104900"/>
              <a:gd name="connsiteY1" fmla="*/ 906780 h 1070679"/>
              <a:gd name="connsiteX2" fmla="*/ 1104900 w 1104900"/>
              <a:gd name="connsiteY2" fmla="*/ 1066800 h 107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1070679">
                <a:moveTo>
                  <a:pt x="0" y="0"/>
                </a:moveTo>
                <a:cubicBezTo>
                  <a:pt x="71755" y="364490"/>
                  <a:pt x="143510" y="728980"/>
                  <a:pt x="327660" y="906780"/>
                </a:cubicBezTo>
                <a:cubicBezTo>
                  <a:pt x="511810" y="1084580"/>
                  <a:pt x="808355" y="1075690"/>
                  <a:pt x="1104900" y="10668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Freeform: Shape 11"/>
          <p:cNvSpPr/>
          <p:nvPr/>
        </p:nvSpPr>
        <p:spPr>
          <a:xfrm>
            <a:off x="8191684" y="2635235"/>
            <a:ext cx="899160" cy="1043940"/>
          </a:xfrm>
          <a:custGeom>
            <a:avLst/>
            <a:gdLst>
              <a:gd name="connsiteX0" fmla="*/ 0 w 899160"/>
              <a:gd name="connsiteY0" fmla="*/ 0 h 1043940"/>
              <a:gd name="connsiteX1" fmla="*/ 716280 w 899160"/>
              <a:gd name="connsiteY1" fmla="*/ 335280 h 1043940"/>
              <a:gd name="connsiteX2" fmla="*/ 899160 w 899160"/>
              <a:gd name="connsiteY2" fmla="*/ 1043940 h 104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160" h="1043940">
                <a:moveTo>
                  <a:pt x="0" y="0"/>
                </a:moveTo>
                <a:cubicBezTo>
                  <a:pt x="283210" y="80645"/>
                  <a:pt x="566420" y="161290"/>
                  <a:pt x="716280" y="335280"/>
                </a:cubicBezTo>
                <a:cubicBezTo>
                  <a:pt x="866140" y="509270"/>
                  <a:pt x="882650" y="776605"/>
                  <a:pt x="899160" y="104394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64899" y="339829"/>
            <a:ext cx="2237784" cy="863493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788785" y="141641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353307" y="1487033"/>
            <a:ext cx="1116312" cy="461666"/>
            <a:chOff x="1870518" y="1440653"/>
            <a:chExt cx="1116312" cy="461666"/>
          </a:xfrm>
        </p:grpSpPr>
        <p:grpSp>
          <p:nvGrpSpPr>
            <p:cNvPr id="5" name="Group 4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3323" y="2066838"/>
            <a:ext cx="5721926" cy="3930954"/>
            <a:chOff x="458576" y="2055821"/>
            <a:chExt cx="5721926" cy="393095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8576" y="2055821"/>
              <a:ext cx="5721926" cy="393095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50301" y="2071268"/>
              <a:ext cx="1480515" cy="2041456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915478" y="3997314"/>
            <a:ext cx="585417" cy="580571"/>
            <a:chOff x="2080731" y="3986297"/>
            <a:chExt cx="585417" cy="580571"/>
          </a:xfrm>
        </p:grpSpPr>
        <p:sp>
          <p:nvSpPr>
            <p:cNvPr id="13" name="Oval 12"/>
            <p:cNvSpPr/>
            <p:nvPr/>
          </p:nvSpPr>
          <p:spPr>
            <a:xfrm>
              <a:off x="2084781" y="3986297"/>
              <a:ext cx="580571" cy="580571"/>
            </a:xfrm>
            <a:prstGeom prst="ellipse">
              <a:avLst/>
            </a:prstGeom>
            <a:solidFill>
              <a:srgbClr val="F98DA9"/>
            </a:solidFill>
            <a:ln>
              <a:solidFill>
                <a:srgbClr val="D658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80731" y="400764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bg1"/>
                  </a:solidFill>
                </a:rPr>
                <a:t>14</a:t>
              </a:r>
              <a:endParaRPr lang="vi-VN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70866" y="2913672"/>
            <a:ext cx="492919" cy="523220"/>
            <a:chOff x="2115979" y="3984695"/>
            <a:chExt cx="492919" cy="523220"/>
          </a:xfrm>
        </p:grpSpPr>
        <p:sp>
          <p:nvSpPr>
            <p:cNvPr id="16" name="Oval 15"/>
            <p:cNvSpPr/>
            <p:nvPr/>
          </p:nvSpPr>
          <p:spPr>
            <a:xfrm>
              <a:off x="2115979" y="3999071"/>
              <a:ext cx="492919" cy="5033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75185" y="3984695"/>
              <a:ext cx="433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9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68128" y="3930639"/>
            <a:ext cx="585417" cy="580571"/>
            <a:chOff x="2080731" y="3986297"/>
            <a:chExt cx="585417" cy="580571"/>
          </a:xfrm>
        </p:grpSpPr>
        <p:sp>
          <p:nvSpPr>
            <p:cNvPr id="19" name="Oval 18"/>
            <p:cNvSpPr/>
            <p:nvPr/>
          </p:nvSpPr>
          <p:spPr>
            <a:xfrm>
              <a:off x="2084781" y="3986297"/>
              <a:ext cx="580571" cy="580571"/>
            </a:xfrm>
            <a:prstGeom prst="ellipse">
              <a:avLst/>
            </a:prstGeom>
            <a:solidFill>
              <a:srgbClr val="F98DA9"/>
            </a:solidFill>
            <a:ln>
              <a:solidFill>
                <a:srgbClr val="D658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80731" y="400764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bg1"/>
                  </a:solidFill>
                </a:rPr>
                <a:t>16</a:t>
              </a:r>
              <a:endParaRPr lang="vi-VN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85391" y="5075847"/>
            <a:ext cx="492919" cy="523220"/>
            <a:chOff x="2115979" y="3984695"/>
            <a:chExt cx="492919" cy="523220"/>
          </a:xfrm>
        </p:grpSpPr>
        <p:sp>
          <p:nvSpPr>
            <p:cNvPr id="22" name="Oval 21"/>
            <p:cNvSpPr/>
            <p:nvPr/>
          </p:nvSpPr>
          <p:spPr>
            <a:xfrm>
              <a:off x="2115979" y="3999071"/>
              <a:ext cx="492919" cy="5033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75185" y="3984695"/>
              <a:ext cx="433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9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44694" y="5187939"/>
            <a:ext cx="585417" cy="580571"/>
            <a:chOff x="2080731" y="3986297"/>
            <a:chExt cx="585417" cy="580571"/>
          </a:xfrm>
        </p:grpSpPr>
        <p:sp>
          <p:nvSpPr>
            <p:cNvPr id="25" name="Oval 24"/>
            <p:cNvSpPr/>
            <p:nvPr/>
          </p:nvSpPr>
          <p:spPr>
            <a:xfrm>
              <a:off x="2084781" y="3986297"/>
              <a:ext cx="580571" cy="580571"/>
            </a:xfrm>
            <a:prstGeom prst="ellipse">
              <a:avLst/>
            </a:prstGeom>
            <a:solidFill>
              <a:srgbClr val="F98DA9"/>
            </a:solidFill>
            <a:ln>
              <a:solidFill>
                <a:srgbClr val="D658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80731" y="400764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bg1"/>
                  </a:solidFill>
                </a:rPr>
                <a:t>13</a:t>
              </a:r>
              <a:endParaRPr lang="vi-VN" sz="28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5892096" y="1948698"/>
            <a:ext cx="0" cy="404909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782314" y="52430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270782" y="517536"/>
            <a:ext cx="6707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Lớp 2A có 8 bạn học hát. Số bạn học võ nhiều hơn số bạn học hát là 5 bạn. Hỏi lớp 2A có bao nhiêu bạn học võ?</a:t>
            </a:r>
            <a:endParaRPr lang="vi-VN" sz="2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9968" y="1241596"/>
            <a:ext cx="3673608" cy="266750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570402" y="3957572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  <a:endParaRPr lang="vi-VN" sz="28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5442171" y="4458003"/>
            <a:ext cx="6229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Lớp 2A có số bạn học võ là: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30747" y="5038781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 + 5 = 13 (bạn)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62428" y="5584982"/>
            <a:ext cx="393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13 bạn học võ.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29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</Words>
  <Application>WPS Presentation</Application>
  <PresentationFormat>Custom</PresentationFormat>
  <Paragraphs>79</Paragraphs>
  <Slides>8</Slides>
  <Notes>0</Notes>
  <HiddenSlides>0</HiddenSlides>
  <MMClips>9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SimSun</vt:lpstr>
      <vt:lpstr>Wingdings</vt:lpstr>
      <vt:lpstr>Calibri</vt:lpstr>
      <vt:lpstr>等线</vt:lpstr>
      <vt:lpstr>Arial-Rounded</vt:lpstr>
      <vt:lpstr>Segoe UI Symbol</vt:lpstr>
      <vt:lpstr>等线</vt:lpstr>
      <vt:lpstr>Arial</vt:lpstr>
      <vt:lpstr>Microsoft YaHei</vt:lpstr>
      <vt:lpstr>UTM Avo</vt:lpstr>
      <vt:lpstr>Segoe Print</vt:lpstr>
      <vt:lpstr>Arial Unicode MS</vt:lpstr>
      <vt:lpstr>Office Theme</vt:lpstr>
      <vt:lpstr>5_Office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Minh Thư</cp:lastModifiedBy>
  <cp:revision>20</cp:revision>
  <dcterms:created xsi:type="dcterms:W3CDTF">2021-07-24T01:07:00Z</dcterms:created>
  <dcterms:modified xsi:type="dcterms:W3CDTF">2025-12-31T09:32:20Z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D0E9A6A142BD461EBDD6D8867BA851A0_13</vt:lpwstr>
  </property>
  <property fmtid="{D5CDD505-2E9C-101B-9397-08002B2CF9AE}" pid="3" name="KSOProductBuildVer">
    <vt:lpwstr>1033-12.2.0.22530</vt:lpwstr>
  </property>
</Properties>
</file>