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1"/>
  </p:notesMasterIdLst>
  <p:sldIdLst>
    <p:sldId id="259" r:id="rId3"/>
    <p:sldId id="260" r:id="rId4"/>
    <p:sldId id="258" r:id="rId5"/>
    <p:sldId id="256" r:id="rId6"/>
    <p:sldId id="274" r:id="rId7"/>
    <p:sldId id="262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7" r:id="rId19"/>
    <p:sldId id="265" r:id="rId2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622EF-D5D1-4251-A242-D4AC23A8513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9D0B4-E297-4E37-822D-AAC20D63E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18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9D0B4-E297-4E37-822D-AAC20D63EB5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93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6620564" y="9340587"/>
            <a:ext cx="166743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69955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613"/>
            <a:ext cx="18288000" cy="10448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29331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718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91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1315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53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35628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85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09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096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71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90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4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4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26.png"/><Relationship Id="rId7" Type="http://schemas.openxmlformats.org/officeDocument/2006/relationships/image" Target="../media/image3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36.png"/><Relationship Id="rId4" Type="http://schemas.openxmlformats.org/officeDocument/2006/relationships/image" Target="../media/image36.sv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jpeg"/><Relationship Id="rId7" Type="http://schemas.openxmlformats.org/officeDocument/2006/relationships/image" Target="../media/image1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4.svg"/><Relationship Id="rId4" Type="http://schemas.openxmlformats.org/officeDocument/2006/relationships/image" Target="../media/image10.png"/><Relationship Id="rId9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0.png"/><Relationship Id="rId4" Type="http://schemas.openxmlformats.org/officeDocument/2006/relationships/image" Target="../media/image27.sv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056264"/>
            <a:ext cx="18288000" cy="1230736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518415" y="1504497"/>
            <a:ext cx="13251170" cy="7637492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622420" y="5503251"/>
            <a:ext cx="3931372" cy="9567499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50E95F-7FC5-43F9-6CED-3648EDFB86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00300"/>
            <a:ext cx="6304882" cy="5319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4953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2819400" y="7505700"/>
            <a:ext cx="13639800" cy="1225868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Từ đọc có mấy nghĩa chuyển?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11887200" y="2095500"/>
            <a:ext cx="6629400" cy="4648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dirty="0" err="1">
                <a:solidFill>
                  <a:prstClr val="black"/>
                </a:solidFill>
              </a:rPr>
              <a:t>Từ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đọc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có</a:t>
            </a:r>
            <a:r>
              <a:rPr lang="en-US" sz="4400" dirty="0">
                <a:solidFill>
                  <a:prstClr val="black"/>
                </a:solidFill>
              </a:rPr>
              <a:t> 3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chuyển</a:t>
            </a:r>
            <a:r>
              <a:rPr lang="en-US" sz="4400" dirty="0">
                <a:solidFill>
                  <a:prstClr val="black"/>
                </a:solidFill>
              </a:rPr>
              <a:t> (</a:t>
            </a:r>
            <a:r>
              <a:rPr lang="en-US" sz="4400" dirty="0" err="1">
                <a:solidFill>
                  <a:prstClr val="black"/>
                </a:solidFill>
              </a:rPr>
              <a:t>các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số</a:t>
            </a:r>
            <a:r>
              <a:rPr lang="en-US" sz="4400" dirty="0">
                <a:solidFill>
                  <a:prstClr val="black"/>
                </a:solidFill>
              </a:rPr>
              <a:t> 2,3,4) </a:t>
            </a:r>
            <a:r>
              <a:rPr lang="en-US" sz="4400" dirty="0" err="1">
                <a:solidFill>
                  <a:prstClr val="black"/>
                </a:solidFill>
              </a:rPr>
              <a:t>các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ví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dụ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về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cách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sử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dụng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phần</a:t>
            </a:r>
            <a:r>
              <a:rPr lang="en-US" sz="4400" dirty="0">
                <a:solidFill>
                  <a:prstClr val="black"/>
                </a:solidFill>
              </a:rPr>
              <a:t> in </a:t>
            </a:r>
            <a:r>
              <a:rPr lang="en-US" sz="4400" dirty="0" err="1">
                <a:solidFill>
                  <a:prstClr val="black"/>
                </a:solidFill>
              </a:rPr>
              <a:t>nghiêng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sau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mỗi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519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667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2819400" y="7505700"/>
            <a:ext cx="13639800" cy="2349579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Nghĩa gốc và nghĩa chuyển của từ được sắp xếp như thế nào?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9220200" y="1409700"/>
            <a:ext cx="9296400" cy="53340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/>
              </a:rPr>
              <a:t>Những gốc và nghĩa chuyển của từ được sắp xếp như sau: </a:t>
            </a:r>
            <a:r>
              <a:rPr lang="vi-VN" sz="4000" dirty="0">
                <a:solidFill>
                  <a:prstClr val="black"/>
                </a:solidFill>
                <a:latin typeface="Calibri"/>
              </a:rPr>
              <a:t>Nghĩa gốc được xếp đầu tiên, sau đó là các nghĩa chuyển. Với nghĩa chuyển, nghĩa nào có nghĩa sát với nghĩa gốc nhất thì xếp trước.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295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CF41E4-3B13-AD45-96D1-0713FCA6E2FB}"/>
              </a:ext>
            </a:extLst>
          </p:cNvPr>
          <p:cNvGrpSpPr/>
          <p:nvPr/>
        </p:nvGrpSpPr>
        <p:grpSpPr>
          <a:xfrm>
            <a:off x="334860" y="116690"/>
            <a:ext cx="17495939" cy="1674010"/>
            <a:chOff x="1182413" y="788189"/>
            <a:chExt cx="9576762" cy="11953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735EBF-134D-E026-0820-69E77DF529B5}"/>
                </a:ext>
              </a:extLst>
            </p:cNvPr>
            <p:cNvSpPr txBox="1"/>
            <p:nvPr/>
          </p:nvSpPr>
          <p:spPr>
            <a:xfrm>
              <a:off x="2083571" y="926145"/>
              <a:ext cx="8675604" cy="729432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 cứu nghĩa của các từ dưới đây: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E3E8D4-56C0-7207-0F36-5B2BC4F17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2413" y="788189"/>
              <a:ext cx="1048300" cy="1195311"/>
            </a:xfrm>
            <a:prstGeom prst="rect">
              <a:avLst/>
            </a:prstGeom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79027F38-7901-90F4-A6B6-9209EACA7500}"/>
              </a:ext>
            </a:extLst>
          </p:cNvPr>
          <p:cNvSpPr/>
          <p:nvPr/>
        </p:nvSpPr>
        <p:spPr>
          <a:xfrm>
            <a:off x="914400" y="2400300"/>
            <a:ext cx="33528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Học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tập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9CFA70-8A01-4FD5-77FB-5ADF582D6DB3}"/>
              </a:ext>
            </a:extLst>
          </p:cNvPr>
          <p:cNvSpPr/>
          <p:nvPr/>
        </p:nvSpPr>
        <p:spPr>
          <a:xfrm>
            <a:off x="6553200" y="2476500"/>
            <a:ext cx="47244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Tập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trung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166646-BB27-5C15-F164-055B15DF712B}"/>
              </a:ext>
            </a:extLst>
          </p:cNvPr>
          <p:cNvSpPr/>
          <p:nvPr/>
        </p:nvSpPr>
        <p:spPr>
          <a:xfrm>
            <a:off x="12801600" y="2476500"/>
            <a:ext cx="47244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trôi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chảy</a:t>
            </a: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46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49D099-E0AC-F664-1EB1-25063ED93986}"/>
              </a:ext>
            </a:extLst>
          </p:cNvPr>
          <p:cNvSpPr/>
          <p:nvPr/>
        </p:nvSpPr>
        <p:spPr>
          <a:xfrm>
            <a:off x="533400" y="342900"/>
            <a:ext cx="17449800" cy="2362200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•	học tập: đgt: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7D847D-E64F-AA15-57DE-0FD6B40D3B2D}"/>
              </a:ext>
            </a:extLst>
          </p:cNvPr>
          <p:cNvSpPr txBox="1"/>
          <p:nvPr/>
        </p:nvSpPr>
        <p:spPr>
          <a:xfrm>
            <a:off x="762000" y="11049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đgt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C86897-4408-64FB-D68B-BCD64A1A3749}"/>
              </a:ext>
            </a:extLst>
          </p:cNvPr>
          <p:cNvSpPr txBox="1"/>
          <p:nvPr/>
        </p:nvSpPr>
        <p:spPr>
          <a:xfrm>
            <a:off x="5105400" y="522515"/>
            <a:ext cx="12496800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siêng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D4ACE-4884-34B6-72E4-69394CC55664}"/>
              </a:ext>
            </a:extLst>
          </p:cNvPr>
          <p:cNvSpPr/>
          <p:nvPr/>
        </p:nvSpPr>
        <p:spPr>
          <a:xfrm>
            <a:off x="457200" y="3771900"/>
            <a:ext cx="17449800" cy="3429000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•	học tập: đgt: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733D6B-F89E-B0EA-E922-439DECAC977A}"/>
              </a:ext>
            </a:extLst>
          </p:cNvPr>
          <p:cNvSpPr txBox="1"/>
          <p:nvPr/>
        </p:nvSpPr>
        <p:spPr>
          <a:xfrm>
            <a:off x="685800" y="45339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đgt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3FE97C-61A4-0C57-25C8-19EDE87A61C8}"/>
              </a:ext>
            </a:extLst>
          </p:cNvPr>
          <p:cNvSpPr txBox="1"/>
          <p:nvPr/>
        </p:nvSpPr>
        <p:spPr>
          <a:xfrm>
            <a:off x="5181600" y="3924300"/>
            <a:ext cx="12496800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Dồn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vào một chỗ hoặc một điểm: tập trung đồ đạc vào một chỗ; mọi người đã tập trung đông đủ (Đồng nghĩa: tập kết; Trái nghĩa: giải tán). 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Dồn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sức hoạt động, hướng các hoạt động vào một việc gì: tập trung tư tưởng; tập trung giải quyết đơn từ tồn động</a:t>
            </a:r>
          </a:p>
        </p:txBody>
      </p:sp>
    </p:spTree>
    <p:extLst>
      <p:ext uri="{BB962C8B-B14F-4D97-AF65-F5344CB8AC3E}">
        <p14:creationId xmlns:p14="http://schemas.microsoft.com/office/powerpoint/2010/main" val="85681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D4ACE-4884-34B6-72E4-69394CC55664}"/>
              </a:ext>
            </a:extLst>
          </p:cNvPr>
          <p:cNvSpPr/>
          <p:nvPr/>
        </p:nvSpPr>
        <p:spPr>
          <a:xfrm>
            <a:off x="457200" y="2857500"/>
            <a:ext cx="17449800" cy="5257800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	học tập: đgt: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733D6B-F89E-B0EA-E922-439DECAC977A}"/>
              </a:ext>
            </a:extLst>
          </p:cNvPr>
          <p:cNvSpPr txBox="1"/>
          <p:nvPr/>
        </p:nvSpPr>
        <p:spPr>
          <a:xfrm>
            <a:off x="685800" y="47625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trôi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chảy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đgt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3FE97C-61A4-0C57-25C8-19EDE87A61C8}"/>
              </a:ext>
            </a:extLst>
          </p:cNvPr>
          <p:cNvSpPr txBox="1"/>
          <p:nvPr/>
        </p:nvSpPr>
        <p:spPr>
          <a:xfrm>
            <a:off x="5181600" y="3086100"/>
            <a:ext cx="12496800" cy="4992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vi-VN" sz="36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(công việc) được tiến hành thuận lợi, không bị vấp váp, trở ngại gì: mọi việc đều trôi chảy; công việc được tiến hành rất trôi chảy (Đồng nghĩa: suôn sẻ, trót lọt). 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vi-VN" sz="36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(hoạt động nói năng) được tiến hành một cách dễ dàng, không có vấp váp: đọc rất trôi chảy; trả lời trôi chảy (Đồng nghĩa: lưu loát). </a:t>
            </a:r>
          </a:p>
        </p:txBody>
      </p:sp>
    </p:spTree>
    <p:extLst>
      <p:ext uri="{BB962C8B-B14F-4D97-AF65-F5344CB8AC3E}">
        <p14:creationId xmlns:p14="http://schemas.microsoft.com/office/powerpoint/2010/main" val="170075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BB8D80-5BBF-8A0C-A286-035E21A1BBD4}"/>
              </a:ext>
            </a:extLst>
          </p:cNvPr>
          <p:cNvGrpSpPr/>
          <p:nvPr/>
        </p:nvGrpSpPr>
        <p:grpSpPr>
          <a:xfrm>
            <a:off x="2514600" y="0"/>
            <a:ext cx="13709583" cy="3949214"/>
            <a:chOff x="290569" y="2617305"/>
            <a:chExt cx="11318737" cy="3852899"/>
          </a:xfrm>
        </p:grpSpPr>
        <p:pic>
          <p:nvPicPr>
            <p:cNvPr id="7" name="Picture 6" descr="A yellow and black half circle&#10;&#10;Description automatically generated">
              <a:extLst>
                <a:ext uri="{FF2B5EF4-FFF2-40B4-BE49-F238E27FC236}">
                  <a16:creationId xmlns:a16="http://schemas.microsoft.com/office/drawing/2014/main" id="{5548A6B5-84A3-85EC-F6D9-9007A18B5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69" y="2617305"/>
              <a:ext cx="11318737" cy="385289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6A82C-1310-F76C-B997-24810D6DED4F}"/>
                </a:ext>
              </a:extLst>
            </p:cNvPr>
            <p:cNvSpPr txBox="1"/>
            <p:nvPr/>
          </p:nvSpPr>
          <p:spPr>
            <a:xfrm>
              <a:off x="2240819" y="3435063"/>
              <a:ext cx="7821108" cy="171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4. </a:t>
              </a:r>
              <a:r>
                <a:rPr lang="vi-VN" sz="5400" b="1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Đặt câu với 1 nghĩa chuyển của mỗi từ ở bài tập 3.</a:t>
              </a:r>
              <a:endParaRPr lang="en-US" sz="5400" b="1" i="0" dirty="0">
                <a:ln>
                  <a:solidFill>
                    <a:sysClr val="windowText" lastClr="000000"/>
                  </a:solidFill>
                </a:ln>
                <a:solidFill>
                  <a:srgbClr val="2021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179649E-67DD-0D05-0032-93509981FC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/>
        </p:blipFill>
        <p:spPr>
          <a:xfrm>
            <a:off x="152400" y="5219700"/>
            <a:ext cx="4343400" cy="55774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C6ED4-416A-3B3D-4632-392818F958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/>
        </p:blipFill>
        <p:spPr>
          <a:xfrm>
            <a:off x="14478000" y="5389200"/>
            <a:ext cx="4025570" cy="54551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FAACA2-7648-92BD-6EB5-F292B8F5D782}"/>
              </a:ext>
            </a:extLst>
          </p:cNvPr>
          <p:cNvGrpSpPr/>
          <p:nvPr/>
        </p:nvGrpSpPr>
        <p:grpSpPr>
          <a:xfrm>
            <a:off x="3962400" y="4305300"/>
            <a:ext cx="11096212" cy="3505200"/>
            <a:chOff x="547894" y="1803375"/>
            <a:chExt cx="11096212" cy="96311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51443D9-4E09-5918-A14D-2140756E4639}"/>
                </a:ext>
              </a:extLst>
            </p:cNvPr>
            <p:cNvSpPr/>
            <p:nvPr/>
          </p:nvSpPr>
          <p:spPr>
            <a:xfrm>
              <a:off x="547894" y="1803375"/>
              <a:ext cx="11096212" cy="96311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A36BB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BFB631F-02A7-CF24-C431-C7B61A773717}"/>
                </a:ext>
              </a:extLst>
            </p:cNvPr>
            <p:cNvSpPr txBox="1"/>
            <p:nvPr/>
          </p:nvSpPr>
          <p:spPr>
            <a:xfrm>
              <a:off x="1005094" y="1928999"/>
              <a:ext cx="10363200" cy="7019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 Thầy cô dạy em học tập theo gương Bác Hồ, chăm chỉ, khiêm tốn.</a:t>
              </a:r>
            </a:p>
            <a:p>
              <a:pPr algn="just"/>
              <a:r>
                <a:rPr lang="vi-VN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 Bố em tập trung làm việc suốt đêm.</a:t>
              </a:r>
            </a:p>
            <a:p>
              <a:pPr algn="just"/>
              <a:r>
                <a:rPr lang="vi-VN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 Giọng đọc của diễn viên rất trôi chảy.</a:t>
              </a:r>
              <a:endPara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973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9056264"/>
            <a:ext cx="18288000" cy="1230736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518415" y="1504497"/>
            <a:ext cx="13251170" cy="7637492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622420" y="5503251"/>
            <a:ext cx="3931372" cy="9567499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B81E3C2D-360D-E2CE-19B2-C8910EFC28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47650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2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2799000" y="1017442"/>
            <a:ext cx="12690000" cy="8252117"/>
          </a:xfrm>
          <a:custGeom>
            <a:avLst/>
            <a:gdLst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0000" h="5501411" fill="none" extrusionOk="0">
                <a:moveTo>
                  <a:pt x="0" y="830658"/>
                </a:moveTo>
                <a:cubicBezTo>
                  <a:pt x="-44295" y="463092"/>
                  <a:pt x="383028" y="101701"/>
                  <a:pt x="830658" y="0"/>
                </a:cubicBezTo>
                <a:cubicBezTo>
                  <a:pt x="3183201" y="383574"/>
                  <a:pt x="6005489" y="256311"/>
                  <a:pt x="7629342" y="0"/>
                </a:cubicBezTo>
                <a:cubicBezTo>
                  <a:pt x="8121669" y="84886"/>
                  <a:pt x="8488788" y="409898"/>
                  <a:pt x="8460000" y="830658"/>
                </a:cubicBezTo>
                <a:cubicBezTo>
                  <a:pt x="8352199" y="2627842"/>
                  <a:pt x="8340052" y="3980907"/>
                  <a:pt x="8460000" y="4670753"/>
                </a:cubicBezTo>
                <a:cubicBezTo>
                  <a:pt x="8494489" y="5165597"/>
                  <a:pt x="7980262" y="5436833"/>
                  <a:pt x="7629342" y="5501411"/>
                </a:cubicBezTo>
                <a:cubicBezTo>
                  <a:pt x="7182359" y="5758641"/>
                  <a:pt x="3885899" y="5703550"/>
                  <a:pt x="830658" y="5501411"/>
                </a:cubicBezTo>
                <a:cubicBezTo>
                  <a:pt x="239588" y="5536671"/>
                  <a:pt x="1930" y="4988043"/>
                  <a:pt x="0" y="4670753"/>
                </a:cubicBezTo>
                <a:cubicBezTo>
                  <a:pt x="-17527" y="2915796"/>
                  <a:pt x="-3142" y="1554670"/>
                  <a:pt x="0" y="830658"/>
                </a:cubicBezTo>
                <a:close/>
              </a:path>
              <a:path w="8460000" h="5501411" stroke="0" extrusionOk="0">
                <a:moveTo>
                  <a:pt x="0" y="830658"/>
                </a:moveTo>
                <a:cubicBezTo>
                  <a:pt x="31077" y="468221"/>
                  <a:pt x="357372" y="90222"/>
                  <a:pt x="830658" y="0"/>
                </a:cubicBezTo>
                <a:cubicBezTo>
                  <a:pt x="1789950" y="97057"/>
                  <a:pt x="6430443" y="219926"/>
                  <a:pt x="7629342" y="0"/>
                </a:cubicBezTo>
                <a:cubicBezTo>
                  <a:pt x="8108640" y="-19221"/>
                  <a:pt x="8428126" y="384913"/>
                  <a:pt x="8460000" y="830658"/>
                </a:cubicBezTo>
                <a:cubicBezTo>
                  <a:pt x="8609137" y="2087009"/>
                  <a:pt x="8314265" y="4123792"/>
                  <a:pt x="8460000" y="4670753"/>
                </a:cubicBezTo>
                <a:cubicBezTo>
                  <a:pt x="8456082" y="5115208"/>
                  <a:pt x="8059748" y="5606199"/>
                  <a:pt x="7629342" y="5501411"/>
                </a:cubicBezTo>
                <a:cubicBezTo>
                  <a:pt x="4708568" y="5477514"/>
                  <a:pt x="3829344" y="5573989"/>
                  <a:pt x="830658" y="5501411"/>
                </a:cubicBezTo>
                <a:cubicBezTo>
                  <a:pt x="328578" y="5568841"/>
                  <a:pt x="-24920" y="5065605"/>
                  <a:pt x="0" y="4670753"/>
                </a:cubicBezTo>
                <a:cubicBezTo>
                  <a:pt x="-117768" y="3885467"/>
                  <a:pt x="26512" y="2014188"/>
                  <a:pt x="0" y="830658"/>
                </a:cubicBezTo>
                <a:close/>
              </a:path>
              <a:path w="8460000" h="5501411" fill="none" stroke="0" extrusionOk="0">
                <a:moveTo>
                  <a:pt x="0" y="830658"/>
                </a:moveTo>
                <a:cubicBezTo>
                  <a:pt x="19982" y="466413"/>
                  <a:pt x="377424" y="84281"/>
                  <a:pt x="830658" y="0"/>
                </a:cubicBezTo>
                <a:cubicBezTo>
                  <a:pt x="3421580" y="274921"/>
                  <a:pt x="6023356" y="123849"/>
                  <a:pt x="7629342" y="0"/>
                </a:cubicBezTo>
                <a:cubicBezTo>
                  <a:pt x="8108106" y="19065"/>
                  <a:pt x="8491849" y="309145"/>
                  <a:pt x="8460000" y="830658"/>
                </a:cubicBezTo>
                <a:cubicBezTo>
                  <a:pt x="8455208" y="2485242"/>
                  <a:pt x="8377250" y="3880600"/>
                  <a:pt x="8460000" y="4670753"/>
                </a:cubicBezTo>
                <a:cubicBezTo>
                  <a:pt x="8512184" y="5158142"/>
                  <a:pt x="7982769" y="5509047"/>
                  <a:pt x="7629342" y="5501411"/>
                </a:cubicBezTo>
                <a:cubicBezTo>
                  <a:pt x="6696902" y="5463633"/>
                  <a:pt x="3981419" y="5253096"/>
                  <a:pt x="830658" y="5501411"/>
                </a:cubicBezTo>
                <a:cubicBezTo>
                  <a:pt x="295629" y="5538383"/>
                  <a:pt x="-25317" y="5028448"/>
                  <a:pt x="0" y="4670753"/>
                </a:cubicBezTo>
                <a:cubicBezTo>
                  <a:pt x="44401" y="2941042"/>
                  <a:pt x="78677" y="1538094"/>
                  <a:pt x="0" y="83065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2600172374">
                  <a:custGeom>
                    <a:avLst/>
                    <a:gdLst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690000" h="8252117" fill="none" extrusionOk="0">
                        <a:moveTo>
                          <a:pt x="0" y="1245987"/>
                        </a:moveTo>
                        <a:cubicBezTo>
                          <a:pt x="-91561" y="746351"/>
                          <a:pt x="580393" y="206022"/>
                          <a:pt x="1245987" y="0"/>
                        </a:cubicBezTo>
                        <a:cubicBezTo>
                          <a:pt x="4566989" y="826979"/>
                          <a:pt x="9119959" y="584234"/>
                          <a:pt x="11444013" y="0"/>
                        </a:cubicBezTo>
                        <a:cubicBezTo>
                          <a:pt x="12201526" y="175434"/>
                          <a:pt x="12743050" y="627872"/>
                          <a:pt x="12690000" y="1245987"/>
                        </a:cubicBezTo>
                        <a:cubicBezTo>
                          <a:pt x="12489971" y="4026161"/>
                          <a:pt x="12414803" y="5989909"/>
                          <a:pt x="12690000" y="7006129"/>
                        </a:cubicBezTo>
                        <a:cubicBezTo>
                          <a:pt x="12794555" y="7803661"/>
                          <a:pt x="11912439" y="8120544"/>
                          <a:pt x="11444013" y="8252117"/>
                        </a:cubicBezTo>
                        <a:cubicBezTo>
                          <a:pt x="10916263" y="8785885"/>
                          <a:pt x="5882262" y="8666296"/>
                          <a:pt x="1245987" y="8252117"/>
                        </a:cubicBezTo>
                        <a:cubicBezTo>
                          <a:pt x="287324" y="8324210"/>
                          <a:pt x="3792" y="7416349"/>
                          <a:pt x="0" y="7006129"/>
                        </a:cubicBezTo>
                        <a:cubicBezTo>
                          <a:pt x="-22923" y="4557237"/>
                          <a:pt x="1555" y="2381296"/>
                          <a:pt x="0" y="1245987"/>
                        </a:cubicBezTo>
                        <a:close/>
                      </a:path>
                      <a:path w="12690000" h="8252117" stroke="0" extrusionOk="0">
                        <a:moveTo>
                          <a:pt x="0" y="1245987"/>
                        </a:moveTo>
                        <a:cubicBezTo>
                          <a:pt x="35515" y="758160"/>
                          <a:pt x="439558" y="223338"/>
                          <a:pt x="1245987" y="0"/>
                        </a:cubicBezTo>
                        <a:cubicBezTo>
                          <a:pt x="2776951" y="153265"/>
                          <a:pt x="9914864" y="545563"/>
                          <a:pt x="11444013" y="0"/>
                        </a:cubicBezTo>
                        <a:cubicBezTo>
                          <a:pt x="12061765" y="-48259"/>
                          <a:pt x="12533334" y="648131"/>
                          <a:pt x="12690000" y="1245987"/>
                        </a:cubicBezTo>
                        <a:cubicBezTo>
                          <a:pt x="12981971" y="3076134"/>
                          <a:pt x="12421385" y="6252149"/>
                          <a:pt x="12690000" y="7006129"/>
                        </a:cubicBezTo>
                        <a:cubicBezTo>
                          <a:pt x="12567684" y="7627677"/>
                          <a:pt x="12102716" y="8450627"/>
                          <a:pt x="11444013" y="8252117"/>
                        </a:cubicBezTo>
                        <a:cubicBezTo>
                          <a:pt x="7037532" y="8391308"/>
                          <a:pt x="5522348" y="8441320"/>
                          <a:pt x="1245987" y="8252117"/>
                        </a:cubicBezTo>
                        <a:cubicBezTo>
                          <a:pt x="517400" y="8404545"/>
                          <a:pt x="-24060" y="7533688"/>
                          <a:pt x="0" y="7006129"/>
                        </a:cubicBezTo>
                        <a:cubicBezTo>
                          <a:pt x="-119325" y="5864997"/>
                          <a:pt x="-76113" y="3191011"/>
                          <a:pt x="0" y="1245987"/>
                        </a:cubicBezTo>
                        <a:close/>
                      </a:path>
                      <a:path w="12690000" h="8252117" fill="none" stroke="0" extrusionOk="0">
                        <a:moveTo>
                          <a:pt x="0" y="1245987"/>
                        </a:moveTo>
                        <a:cubicBezTo>
                          <a:pt x="100678" y="805034"/>
                          <a:pt x="611898" y="67671"/>
                          <a:pt x="1245987" y="0"/>
                        </a:cubicBezTo>
                        <a:cubicBezTo>
                          <a:pt x="5224356" y="98448"/>
                          <a:pt x="9394681" y="179430"/>
                          <a:pt x="11444013" y="0"/>
                        </a:cubicBezTo>
                        <a:cubicBezTo>
                          <a:pt x="12236927" y="113307"/>
                          <a:pt x="12661924" y="425467"/>
                          <a:pt x="12690000" y="1245987"/>
                        </a:cubicBezTo>
                        <a:cubicBezTo>
                          <a:pt x="12621459" y="3696315"/>
                          <a:pt x="12609917" y="5946445"/>
                          <a:pt x="12690000" y="7006129"/>
                        </a:cubicBezTo>
                        <a:cubicBezTo>
                          <a:pt x="12798981" y="7701451"/>
                          <a:pt x="12050104" y="8281212"/>
                          <a:pt x="11444013" y="8252117"/>
                        </a:cubicBezTo>
                        <a:cubicBezTo>
                          <a:pt x="9330776" y="8212650"/>
                          <a:pt x="5830035" y="7232590"/>
                          <a:pt x="1245987" y="8252117"/>
                        </a:cubicBezTo>
                        <a:cubicBezTo>
                          <a:pt x="422270" y="8321135"/>
                          <a:pt x="-52445" y="7500696"/>
                          <a:pt x="0" y="7006129"/>
                        </a:cubicBezTo>
                        <a:cubicBezTo>
                          <a:pt x="158078" y="4421490"/>
                          <a:pt x="37329" y="2372703"/>
                          <a:pt x="0" y="1245987"/>
                        </a:cubicBezTo>
                        <a:close/>
                      </a:path>
                      <a:path w="12690000" h="8252117" fill="none" stroke="0" extrusionOk="0">
                        <a:moveTo>
                          <a:pt x="0" y="1245987"/>
                        </a:moveTo>
                        <a:cubicBezTo>
                          <a:pt x="35331" y="735605"/>
                          <a:pt x="565050" y="284720"/>
                          <a:pt x="1245987" y="0"/>
                        </a:cubicBezTo>
                        <a:cubicBezTo>
                          <a:pt x="4832252" y="738343"/>
                          <a:pt x="9374253" y="360964"/>
                          <a:pt x="11444013" y="0"/>
                        </a:cubicBezTo>
                        <a:cubicBezTo>
                          <a:pt x="12254225" y="115380"/>
                          <a:pt x="12741743" y="577174"/>
                          <a:pt x="12690000" y="1245987"/>
                        </a:cubicBezTo>
                        <a:cubicBezTo>
                          <a:pt x="12640407" y="3814216"/>
                          <a:pt x="12495396" y="5885169"/>
                          <a:pt x="12690000" y="7006129"/>
                        </a:cubicBezTo>
                        <a:cubicBezTo>
                          <a:pt x="12784928" y="7756546"/>
                          <a:pt x="11903290" y="8237234"/>
                          <a:pt x="11444013" y="8252117"/>
                        </a:cubicBezTo>
                        <a:cubicBezTo>
                          <a:pt x="10513930" y="8920370"/>
                          <a:pt x="6197825" y="8119780"/>
                          <a:pt x="1245987" y="8252117"/>
                        </a:cubicBezTo>
                        <a:cubicBezTo>
                          <a:pt x="324157" y="8347270"/>
                          <a:pt x="-49041" y="7423846"/>
                          <a:pt x="0" y="7006129"/>
                        </a:cubicBezTo>
                        <a:cubicBezTo>
                          <a:pt x="10442" y="4424855"/>
                          <a:pt x="47004" y="2363817"/>
                          <a:pt x="0" y="124598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4CA360-7308-2400-E119-326FD3AC7005}"/>
              </a:ext>
            </a:extLst>
          </p:cNvPr>
          <p:cNvSpPr txBox="1"/>
          <p:nvPr/>
        </p:nvSpPr>
        <p:spPr>
          <a:xfrm>
            <a:off x="4665394" y="2765330"/>
            <a:ext cx="892912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</a:t>
            </a:r>
            <a:r>
              <a:rPr lang="en-US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chọn một số từ ngữ  gốc và yêu cầu chuyển thành nghĩa chuyển</a:t>
            </a:r>
          </a:p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Chia lớp thành 2 nhóm, của một số đại diện tham gia (nhất là những em còn yếu)</a:t>
            </a:r>
          </a:p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Yêu cầu các nhóm cùng nhau được nghĩa chuyển của từ đó.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4CAC3D-BB2C-C844-F50B-C12C70C48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318" y="4797519"/>
            <a:ext cx="4894656" cy="51953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78C8CC-324A-3DF2-7200-C2CF1ED46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4514" y="4338084"/>
            <a:ext cx="4469331" cy="56547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79E47B-1579-C974-E506-0F2269C81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876300"/>
            <a:ext cx="8309568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984019" y="1474765"/>
            <a:ext cx="14983774" cy="7655346"/>
          </a:xfrm>
          <a:custGeom>
            <a:avLst/>
            <a:gdLst/>
            <a:ahLst/>
            <a:cxnLst/>
            <a:rect l="l" t="t" r="r" b="b"/>
            <a:pathLst>
              <a:path w="14983774" h="7655346">
                <a:moveTo>
                  <a:pt x="0" y="0"/>
                </a:moveTo>
                <a:lnTo>
                  <a:pt x="14983774" y="0"/>
                </a:lnTo>
                <a:lnTo>
                  <a:pt x="14983774" y="7655346"/>
                </a:lnTo>
                <a:lnTo>
                  <a:pt x="0" y="76553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32126" y="8396795"/>
            <a:ext cx="6751715" cy="4357925"/>
          </a:xfrm>
          <a:custGeom>
            <a:avLst/>
            <a:gdLst/>
            <a:ahLst/>
            <a:cxnLst/>
            <a:rect l="l" t="t" r="r" b="b"/>
            <a:pathLst>
              <a:path w="6751715" h="4357925">
                <a:moveTo>
                  <a:pt x="0" y="0"/>
                </a:moveTo>
                <a:lnTo>
                  <a:pt x="6751715" y="0"/>
                </a:lnTo>
                <a:lnTo>
                  <a:pt x="6751715" y="4357925"/>
                </a:lnTo>
                <a:lnTo>
                  <a:pt x="0" y="43579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97360" y="4017288"/>
            <a:ext cx="3513904" cy="10225646"/>
          </a:xfrm>
          <a:custGeom>
            <a:avLst/>
            <a:gdLst/>
            <a:ahLst/>
            <a:cxnLst/>
            <a:rect l="l" t="t" r="r" b="b"/>
            <a:pathLst>
              <a:path w="3513904" h="10225646">
                <a:moveTo>
                  <a:pt x="0" y="0"/>
                </a:moveTo>
                <a:lnTo>
                  <a:pt x="3513904" y="0"/>
                </a:lnTo>
                <a:lnTo>
                  <a:pt x="3513904" y="10225646"/>
                </a:lnTo>
                <a:lnTo>
                  <a:pt x="0" y="102256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7F42A2-426E-96BE-9BF2-23689863A2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1400" y="2324100"/>
            <a:ext cx="11962525" cy="5522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47662"/>
            <a:ext cx="7718562" cy="10334662"/>
          </a:xfrm>
          <a:custGeom>
            <a:avLst/>
            <a:gdLst/>
            <a:ahLst/>
            <a:cxnLst/>
            <a:rect l="l" t="t" r="r" b="b"/>
            <a:pathLst>
              <a:path w="7718562" h="10334662">
                <a:moveTo>
                  <a:pt x="0" y="0"/>
                </a:moveTo>
                <a:lnTo>
                  <a:pt x="7718562" y="0"/>
                </a:lnTo>
                <a:lnTo>
                  <a:pt x="7718562" y="10334662"/>
                </a:lnTo>
                <a:lnTo>
                  <a:pt x="0" y="103346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r="-1380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093185" y="1327548"/>
            <a:ext cx="3360994" cy="7799775"/>
          </a:xfrm>
          <a:custGeom>
            <a:avLst/>
            <a:gdLst/>
            <a:ahLst/>
            <a:cxnLst/>
            <a:rect l="l" t="t" r="r" b="b"/>
            <a:pathLst>
              <a:path w="3360994" h="7799775">
                <a:moveTo>
                  <a:pt x="0" y="0"/>
                </a:moveTo>
                <a:lnTo>
                  <a:pt x="3360994" y="0"/>
                </a:lnTo>
                <a:lnTo>
                  <a:pt x="3360994" y="7799775"/>
                </a:lnTo>
                <a:lnTo>
                  <a:pt x="0" y="77997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C3431E-1EA9-8EF4-7A03-FB9DE02017EF}"/>
              </a:ext>
            </a:extLst>
          </p:cNvPr>
          <p:cNvSpPr txBox="1"/>
          <p:nvPr/>
        </p:nvSpPr>
        <p:spPr>
          <a:xfrm>
            <a:off x="8077200" y="571500"/>
            <a:ext cx="9829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 tôi thân béo, gáy tròn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 tài nhờ có nghìn con tuyệt vời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 người muốn hiểu mẹ tôi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Quen biết cả đời mà dễ hiểu đâu</a:t>
            </a:r>
            <a:endParaRPr lang="en-US" sz="44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cái gì?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178DB8E0-4E8B-4E25-B417-41D11E6E7DF9}"/>
              </a:ext>
            </a:extLst>
          </p:cNvPr>
          <p:cNvSpPr/>
          <p:nvPr/>
        </p:nvSpPr>
        <p:spPr>
          <a:xfrm>
            <a:off x="8915400" y="5143500"/>
            <a:ext cx="3048000" cy="3429000"/>
          </a:xfrm>
          <a:custGeom>
            <a:avLst/>
            <a:gdLst/>
            <a:ahLst/>
            <a:cxnLst/>
            <a:rect l="l" t="t" r="r" b="b"/>
            <a:pathLst>
              <a:path w="1656938" h="2333715">
                <a:moveTo>
                  <a:pt x="0" y="0"/>
                </a:moveTo>
                <a:lnTo>
                  <a:pt x="1656938" y="0"/>
                </a:lnTo>
                <a:lnTo>
                  <a:pt x="1656938" y="2333715"/>
                </a:lnTo>
                <a:lnTo>
                  <a:pt x="0" y="2333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669E2EA-663B-DDBB-6FB0-5638CC1E6484}"/>
              </a:ext>
            </a:extLst>
          </p:cNvPr>
          <p:cNvSpPr/>
          <p:nvPr/>
        </p:nvSpPr>
        <p:spPr>
          <a:xfrm>
            <a:off x="12649200" y="6134100"/>
            <a:ext cx="4724400" cy="1828800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8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endParaRPr lang="en-US" sz="8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1000" y="342900"/>
            <a:ext cx="17678400" cy="9524999"/>
          </a:xfrm>
          <a:custGeom>
            <a:avLst/>
            <a:gdLst/>
            <a:ahLst/>
            <a:cxnLst/>
            <a:rect l="l" t="t" r="r" b="b"/>
            <a:pathLst>
              <a:path w="15681535" h="8011839">
                <a:moveTo>
                  <a:pt x="0" y="0"/>
                </a:moveTo>
                <a:lnTo>
                  <a:pt x="15681536" y="0"/>
                </a:lnTo>
                <a:lnTo>
                  <a:pt x="15681536" y="8011839"/>
                </a:lnTo>
                <a:lnTo>
                  <a:pt x="0" y="80118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Từ Điển Anh Việt Dành Cho Học Sinh Lớp 6-7 Khoảng 177.000 Từ">
            <a:extLst>
              <a:ext uri="{FF2B5EF4-FFF2-40B4-BE49-F238E27FC236}">
                <a16:creationId xmlns:a16="http://schemas.microsoft.com/office/drawing/2014/main" id="{67F84CF2-F8FB-C62D-3B0C-EDD488914A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09700"/>
            <a:ext cx="2546211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97B803-B25C-B76B-5AA6-237ACE9593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999" y="1257300"/>
            <a:ext cx="2731957" cy="4114800"/>
          </a:xfrm>
          <a:prstGeom prst="rect">
            <a:avLst/>
          </a:prstGeom>
        </p:spPr>
      </p:pic>
      <p:pic>
        <p:nvPicPr>
          <p:cNvPr id="12" name="Picture 11" descr="Mua Từ Điển Tiếng Việt Thông Dụng (Dành Cho HS-SV) - Sách Bỏ Túi | Tiki">
            <a:extLst>
              <a:ext uri="{FF2B5EF4-FFF2-40B4-BE49-F238E27FC236}">
                <a16:creationId xmlns:a16="http://schemas.microsoft.com/office/drawing/2014/main" id="{0CD04E5C-DFE8-4E5F-2EEC-76C16FDC51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333500"/>
            <a:ext cx="2708322" cy="40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Từ điển Anh - Việt (bìa xanh đậm) - Công ty cổ phần sách MCBooks">
            <a:extLst>
              <a:ext uri="{FF2B5EF4-FFF2-40B4-BE49-F238E27FC236}">
                <a16:creationId xmlns:a16="http://schemas.microsoft.com/office/drawing/2014/main" id="{BB9D0503-E028-D67A-87AC-409248A61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600" y="1409700"/>
            <a:ext cx="2743200" cy="392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00427" y="908685"/>
            <a:ext cx="16887145" cy="8496290"/>
          </a:xfrm>
          <a:custGeom>
            <a:avLst/>
            <a:gdLst/>
            <a:ahLst/>
            <a:cxnLst/>
            <a:rect l="l" t="t" r="r" b="b"/>
            <a:pathLst>
              <a:path w="16887145" h="8496290">
                <a:moveTo>
                  <a:pt x="0" y="0"/>
                </a:moveTo>
                <a:lnTo>
                  <a:pt x="16887146" y="0"/>
                </a:lnTo>
                <a:lnTo>
                  <a:pt x="16887146" y="8496290"/>
                </a:lnTo>
                <a:lnTo>
                  <a:pt x="0" y="84962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3177752" y="5581150"/>
            <a:ext cx="3502493" cy="8638436"/>
          </a:xfrm>
          <a:custGeom>
            <a:avLst/>
            <a:gdLst/>
            <a:ahLst/>
            <a:cxnLst/>
            <a:rect l="l" t="t" r="r" b="b"/>
            <a:pathLst>
              <a:path w="3502493" h="8638436">
                <a:moveTo>
                  <a:pt x="3502494" y="0"/>
                </a:moveTo>
                <a:lnTo>
                  <a:pt x="0" y="0"/>
                </a:lnTo>
                <a:lnTo>
                  <a:pt x="0" y="8638437"/>
                </a:lnTo>
                <a:lnTo>
                  <a:pt x="3502494" y="8638437"/>
                </a:lnTo>
                <a:lnTo>
                  <a:pt x="350249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148276" y="608964"/>
            <a:ext cx="2682153" cy="2747404"/>
          </a:xfrm>
          <a:custGeom>
            <a:avLst/>
            <a:gdLst/>
            <a:ahLst/>
            <a:cxnLst/>
            <a:rect l="l" t="t" r="r" b="b"/>
            <a:pathLst>
              <a:path w="2682153" h="2747404">
                <a:moveTo>
                  <a:pt x="0" y="0"/>
                </a:moveTo>
                <a:lnTo>
                  <a:pt x="2682153" y="0"/>
                </a:lnTo>
                <a:lnTo>
                  <a:pt x="2682153" y="2747404"/>
                </a:lnTo>
                <a:lnTo>
                  <a:pt x="0" y="27474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84A5DE-2D19-254B-2CE2-6FCFF59887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314700"/>
            <a:ext cx="10901082" cy="2895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EAC92A-D00D-23AB-9E70-59177A3E09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1400" y="2705100"/>
            <a:ext cx="3426249" cy="944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9056264"/>
            <a:ext cx="18288000" cy="1230736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518415" y="1504497"/>
            <a:ext cx="13251170" cy="7637492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622420" y="5503251"/>
            <a:ext cx="3931372" cy="9567499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0187E990-72F9-DB4B-7B96-1EF33122EE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70510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4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B7AB4D3F-92E5-D88B-AEE9-3893C1F3F69B}"/>
              </a:ext>
            </a:extLst>
          </p:cNvPr>
          <p:cNvSpPr/>
          <p:nvPr/>
        </p:nvSpPr>
        <p:spPr>
          <a:xfrm>
            <a:off x="1219200" y="190500"/>
            <a:ext cx="16383000" cy="1632214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1: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Sắp xếp các bước ở bài tập 1 theo trình tự tra cứu nghĩa của từ trong từ điển.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D41BE5-1A42-EA4A-0087-5CD8B5166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200" y="3924300"/>
            <a:ext cx="6858000" cy="3200400"/>
          </a:xfrm>
          <a:prstGeom prst="rect">
            <a:avLst/>
          </a:prstGeom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id="{DEB495B8-122A-2EB8-E80A-946E0DA54F0E}"/>
              </a:ext>
            </a:extLst>
          </p:cNvPr>
          <p:cNvSpPr/>
          <p:nvPr/>
        </p:nvSpPr>
        <p:spPr>
          <a:xfrm>
            <a:off x="152400" y="2628900"/>
            <a:ext cx="10885714" cy="6400800"/>
          </a:xfrm>
          <a:custGeom>
            <a:avLst/>
            <a:gdLst/>
            <a:ahLst/>
            <a:cxnLst/>
            <a:rect l="l" t="t" r="r" b="b"/>
            <a:pathLst>
              <a:path w="14983774" h="7655346">
                <a:moveTo>
                  <a:pt x="0" y="0"/>
                </a:moveTo>
                <a:lnTo>
                  <a:pt x="14983774" y="0"/>
                </a:lnTo>
                <a:lnTo>
                  <a:pt x="14983774" y="7655346"/>
                </a:lnTo>
                <a:lnTo>
                  <a:pt x="0" y="7655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D07CF5-94DE-215E-494B-2A0D8A19FF05}"/>
              </a:ext>
            </a:extLst>
          </p:cNvPr>
          <p:cNvSpPr txBox="1"/>
          <p:nvPr/>
        </p:nvSpPr>
        <p:spPr>
          <a:xfrm>
            <a:off x="1143000" y="3467100"/>
            <a:ext cx="9067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0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0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0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CF41E4-3B13-AD45-96D1-0713FCA6E2FB}"/>
              </a:ext>
            </a:extLst>
          </p:cNvPr>
          <p:cNvGrpSpPr/>
          <p:nvPr/>
        </p:nvGrpSpPr>
        <p:grpSpPr>
          <a:xfrm>
            <a:off x="334860" y="116690"/>
            <a:ext cx="17495939" cy="2134162"/>
            <a:chOff x="1182413" y="788189"/>
            <a:chExt cx="9576762" cy="152387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735EBF-134D-E026-0820-69E77DF529B5}"/>
                </a:ext>
              </a:extLst>
            </p:cNvPr>
            <p:cNvSpPr txBox="1"/>
            <p:nvPr/>
          </p:nvSpPr>
          <p:spPr>
            <a:xfrm>
              <a:off x="2083571" y="926145"/>
              <a:ext cx="8675604" cy="1385922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ác bước theo trình tự tra cứu nghĩa của từ trong từ điển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E3E8D4-56C0-7207-0F36-5B2BC4F17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2413" y="788189"/>
              <a:ext cx="1048300" cy="119531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92E983B-BBDE-221D-77F2-3FB486659CBE}"/>
              </a:ext>
            </a:extLst>
          </p:cNvPr>
          <p:cNvSpPr txBox="1"/>
          <p:nvPr/>
        </p:nvSpPr>
        <p:spPr>
          <a:xfrm>
            <a:off x="4114800" y="2552700"/>
            <a:ext cx="10972800" cy="122586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66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a. </a:t>
            </a:r>
            <a:r>
              <a:rPr lang="en-US" sz="66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Chọn</a:t>
            </a:r>
            <a:r>
              <a:rPr lang="en-US" sz="66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66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điển</a:t>
            </a:r>
            <a:r>
              <a:rPr lang="en-US" sz="66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phù</a:t>
            </a:r>
            <a:r>
              <a:rPr lang="en-US" sz="66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hợp</a:t>
            </a:r>
            <a:endParaRPr lang="en-US" sz="66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5AED10-C523-7BC8-E66E-E769206079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1" y="6438900"/>
            <a:ext cx="3630537" cy="38535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742F92-F359-AFE9-06FA-FB665867E3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1400" y="6125009"/>
            <a:ext cx="3276600" cy="41456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05CD22-DBCB-A067-1C05-2EA0D8E71F21}"/>
              </a:ext>
            </a:extLst>
          </p:cNvPr>
          <p:cNvSpPr txBox="1"/>
          <p:nvPr/>
        </p:nvSpPr>
        <p:spPr>
          <a:xfrm>
            <a:off x="4038600" y="4305300"/>
            <a:ext cx="10972800" cy="91940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b.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mục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bắt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đầu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bằng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chữ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Đ.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B4FDE4-DD44-20F4-276A-EAE8AE2A4ACC}"/>
              </a:ext>
            </a:extLst>
          </p:cNvPr>
          <p:cNvSpPr txBox="1"/>
          <p:nvPr/>
        </p:nvSpPr>
        <p:spPr>
          <a:xfrm>
            <a:off x="4038600" y="5524500"/>
            <a:ext cx="10972800" cy="102155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c.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Chọn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điển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phù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hợp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CE1EB3-39E7-425F-0C1C-C293C24630E8}"/>
              </a:ext>
            </a:extLst>
          </p:cNvPr>
          <p:cNvSpPr txBox="1"/>
          <p:nvPr/>
        </p:nvSpPr>
        <p:spPr>
          <a:xfrm>
            <a:off x="4114800" y="6896100"/>
            <a:ext cx="10972800" cy="160043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d.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để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hiểu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thêm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ý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nghĩa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cách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dùng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01B7FB-691A-D977-B4AB-C1C10206DD61}"/>
              </a:ext>
            </a:extLst>
          </p:cNvPr>
          <p:cNvSpPr txBox="1"/>
          <p:nvPr/>
        </p:nvSpPr>
        <p:spPr>
          <a:xfrm>
            <a:off x="4038600" y="8976003"/>
            <a:ext cx="10972800" cy="102155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e.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nghĩa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của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endParaRPr lang="en-US" sz="54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B7AB4D3F-92E5-D88B-AEE9-3893C1F3F69B}"/>
              </a:ext>
            </a:extLst>
          </p:cNvPr>
          <p:cNvSpPr/>
          <p:nvPr/>
        </p:nvSpPr>
        <p:spPr>
          <a:xfrm>
            <a:off x="1219200" y="190500"/>
            <a:ext cx="16383000" cy="1632214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các thông tin về từ đọc trong từ điển dưới đây và trả lười câu hỏi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9431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2209800" y="8801100"/>
            <a:ext cx="14554200" cy="102155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12725400" y="4991100"/>
            <a:ext cx="5334000" cy="3124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 </a:t>
            </a:r>
            <a:r>
              <a:rPr lang="en-US" sz="5400" dirty="0" err="1"/>
              <a:t>Từ</a:t>
            </a:r>
            <a:r>
              <a:rPr lang="en-US" sz="5400" dirty="0"/>
              <a:t> </a:t>
            </a:r>
            <a:r>
              <a:rPr lang="en-US" sz="5400" b="1" i="1" dirty="0" err="1"/>
              <a:t>đọc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 </a:t>
            </a:r>
            <a:r>
              <a:rPr lang="en-US" sz="5400" dirty="0" err="1"/>
              <a:t>động</a:t>
            </a:r>
            <a:r>
              <a:rPr lang="en-US" sz="5400" dirty="0"/>
              <a:t> </a:t>
            </a:r>
            <a:r>
              <a:rPr lang="en-US" sz="5400" dirty="0" err="1"/>
              <a:t>từ</a:t>
            </a:r>
            <a:r>
              <a:rPr lang="en-US" sz="5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741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4953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7315200" y="7962900"/>
            <a:ext cx="9296400" cy="919401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Nghĩa gốc của từ </a:t>
            </a:r>
            <a:r>
              <a:rPr lang="vi-VN" sz="48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gì?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11887200" y="3009900"/>
            <a:ext cx="6248400" cy="4267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/>
              </a:rPr>
              <a:t>Nghĩa gốc của từ đọc là nghĩa số 1: </a:t>
            </a:r>
            <a:r>
              <a:rPr lang="vi-VN" sz="4000" b="1" dirty="0">
                <a:solidFill>
                  <a:prstClr val="black"/>
                </a:solidFill>
                <a:latin typeface="Calibri"/>
              </a:rPr>
              <a:t>Phát thành lời những điều đã được viết ra theo đúng trình tự.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959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590</Words>
  <Application>Microsoft Office PowerPoint</Application>
  <PresentationFormat>Custom</PresentationFormat>
  <Paragraphs>48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iCiel Altus</vt:lpstr>
      <vt:lpstr>Roboto</vt:lpstr>
      <vt:lpstr>Times New Roman</vt:lpstr>
      <vt:lpstr>Wingdings</vt:lpstr>
      <vt:lpstr>思源黑体 CN Medium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30</cp:revision>
  <dcterms:created xsi:type="dcterms:W3CDTF">2006-08-16T00:00:00Z</dcterms:created>
  <dcterms:modified xsi:type="dcterms:W3CDTF">2024-11-15T02:40:49Z</dcterms:modified>
  <dc:identifier>DAGGBMTwqNQ</dc:identifier>
</cp:coreProperties>
</file>