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8" r:id="rId2"/>
    <p:sldId id="289" r:id="rId3"/>
    <p:sldId id="348" r:id="rId4"/>
    <p:sldId id="290" r:id="rId5"/>
    <p:sldId id="294" r:id="rId6"/>
    <p:sldId id="345" r:id="rId7"/>
    <p:sldId id="346" r:id="rId8"/>
    <p:sldId id="297" r:id="rId9"/>
    <p:sldId id="292" r:id="rId10"/>
    <p:sldId id="296" r:id="rId11"/>
    <p:sldId id="347"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363"/>
    <a:srgbClr val="F490E1"/>
    <a:srgbClr val="6BB2F8"/>
    <a:srgbClr val="A7B9EB"/>
    <a:srgbClr val="8ABB82"/>
    <a:srgbClr val="454141"/>
    <a:srgbClr val="72B35B"/>
    <a:srgbClr val="828758"/>
    <a:srgbClr val="5A5656"/>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60" autoAdjust="0"/>
    <p:restoredTop sz="94660"/>
  </p:normalViewPr>
  <p:slideViewPr>
    <p:cSldViewPr snapToGrid="0">
      <p:cViewPr varScale="1">
        <p:scale>
          <a:sx n="62" d="100"/>
          <a:sy n="62" d="100"/>
        </p:scale>
        <p:origin x="412" y="40"/>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2025/11/21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855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5472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60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201827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2822723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456598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599"/>
            <a:ext cx="11679030" cy="6365875"/>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Box 3">
            <a:extLst>
              <a:ext uri="{FF2B5EF4-FFF2-40B4-BE49-F238E27FC236}">
                <a16:creationId xmlns:a16="http://schemas.microsoft.com/office/drawing/2014/main" id="{847351B4-6167-CCBF-5B4E-3083A61625D5}"/>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id="{5F6FD44C-29F9-C5C8-5CA7-E3C4405558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5" name="Picture 14">
            <a:extLst>
              <a:ext uri="{FF2B5EF4-FFF2-40B4-BE49-F238E27FC236}">
                <a16:creationId xmlns:a16="http://schemas.microsoft.com/office/drawing/2014/main" id="{41B4CB94-9493-867C-6006-9086BCE8EB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8" name="Picture 6">
            <a:extLst>
              <a:ext uri="{FF2B5EF4-FFF2-40B4-BE49-F238E27FC236}">
                <a16:creationId xmlns:a16="http://schemas.microsoft.com/office/drawing/2014/main" id="{E6B462CA-882A-9C9C-7411-569349B37FDB}"/>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9" name="Picture 6">
            <a:extLst>
              <a:ext uri="{FF2B5EF4-FFF2-40B4-BE49-F238E27FC236}">
                <a16:creationId xmlns:a16="http://schemas.microsoft.com/office/drawing/2014/main" id="{41380558-233D-EE1A-D252-F48C4030C28E}"/>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0" name="Picture 6">
            <a:extLst>
              <a:ext uri="{FF2B5EF4-FFF2-40B4-BE49-F238E27FC236}">
                <a16:creationId xmlns:a16="http://schemas.microsoft.com/office/drawing/2014/main" id="{B1B248EB-0574-5FF4-1CC4-6449C4AF49E7}"/>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1" name="Picture 6">
            <a:extLst>
              <a:ext uri="{FF2B5EF4-FFF2-40B4-BE49-F238E27FC236}">
                <a16:creationId xmlns:a16="http://schemas.microsoft.com/office/drawing/2014/main" id="{15AF899E-BEFD-1975-F937-24042CF172E4}"/>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2" name="Picture 6">
            <a:extLst>
              <a:ext uri="{FF2B5EF4-FFF2-40B4-BE49-F238E27FC236}">
                <a16:creationId xmlns:a16="http://schemas.microsoft.com/office/drawing/2014/main" id="{7F08AB45-6E9F-6DA4-3D4C-55DD9EB5FEBB}"/>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3" name="Picture 6">
            <a:extLst>
              <a:ext uri="{FF2B5EF4-FFF2-40B4-BE49-F238E27FC236}">
                <a16:creationId xmlns:a16="http://schemas.microsoft.com/office/drawing/2014/main" id="{5120908F-8C33-45EE-E843-35B84E9293CB}"/>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4" name="Picture 6">
            <a:extLst>
              <a:ext uri="{FF2B5EF4-FFF2-40B4-BE49-F238E27FC236}">
                <a16:creationId xmlns:a16="http://schemas.microsoft.com/office/drawing/2014/main" id="{94699CAA-CC06-43C8-D446-5F132BD179F2}"/>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5" name="Picture 6">
            <a:extLst>
              <a:ext uri="{FF2B5EF4-FFF2-40B4-BE49-F238E27FC236}">
                <a16:creationId xmlns:a16="http://schemas.microsoft.com/office/drawing/2014/main" id="{6A112924-C0C1-ECD6-B7B9-CBAD8D192752}"/>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1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b="21145"/>
          <a:stretch/>
        </p:blipFill>
        <p:spPr>
          <a:xfrm>
            <a:off x="0" y="-205940"/>
            <a:ext cx="3279228" cy="5407860"/>
          </a:xfrm>
          <a:prstGeom prst="rect">
            <a:avLst/>
          </a:prstGeom>
        </p:spPr>
      </p:pic>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t="33584" b="10564"/>
          <a:stretch/>
        </p:blipFill>
        <p:spPr>
          <a:xfrm>
            <a:off x="2879176" y="4093446"/>
            <a:ext cx="5853606" cy="2692261"/>
          </a:xfrm>
          <a:prstGeom prst="rect">
            <a:avLst/>
          </a:prstGeom>
        </p:spPr>
      </p:pic>
      <p:pic>
        <p:nvPicPr>
          <p:cNvPr id="10" name="Picture 9">
            <a:extLst>
              <a:ext uri="{FF2B5EF4-FFF2-40B4-BE49-F238E27FC236}">
                <a16:creationId xmlns:a16="http://schemas.microsoft.com/office/drawing/2014/main" id="{D2DBA3E4-C649-FB4B-F5DA-5339146CD99A}"/>
              </a:ext>
            </a:extLst>
          </p:cNvPr>
          <p:cNvPicPr>
            <a:picLocks noChangeAspect="1"/>
          </p:cNvPicPr>
          <p:nvPr/>
        </p:nvPicPr>
        <p:blipFill>
          <a:blip r:embed="rId7"/>
          <a:stretch>
            <a:fillRect/>
          </a:stretch>
        </p:blipFill>
        <p:spPr>
          <a:xfrm>
            <a:off x="2070735" y="1110469"/>
            <a:ext cx="7599978" cy="1248438"/>
          </a:xfrm>
          <a:prstGeom prst="rect">
            <a:avLst/>
          </a:prstGeom>
        </p:spPr>
      </p:pic>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856101" y="-75706"/>
            <a:ext cx="4671848" cy="6858000"/>
          </a:xfrm>
          <a:prstGeom prst="rect">
            <a:avLst/>
          </a:prstGeom>
        </p:spPr>
      </p:pic>
      <p:pic>
        <p:nvPicPr>
          <p:cNvPr id="14" name="Picture 13">
            <a:extLst>
              <a:ext uri="{FF2B5EF4-FFF2-40B4-BE49-F238E27FC236}">
                <a16:creationId xmlns:a16="http://schemas.microsoft.com/office/drawing/2014/main" id="{EA4AA4FF-CC4D-4AB8-7AE7-538F28027BEB}"/>
              </a:ext>
            </a:extLst>
          </p:cNvPr>
          <p:cNvPicPr>
            <a:picLocks noChangeAspect="1"/>
          </p:cNvPicPr>
          <p:nvPr/>
        </p:nvPicPr>
        <p:blipFill>
          <a:blip r:embed="rId9"/>
          <a:stretch>
            <a:fillRect/>
          </a:stretch>
        </p:blipFill>
        <p:spPr>
          <a:xfrm>
            <a:off x="1830025" y="2303107"/>
            <a:ext cx="8531949" cy="1561913"/>
          </a:xfrm>
          <a:prstGeom prst="rect">
            <a:avLst/>
          </a:prstGeom>
        </p:spPr>
      </p:pic>
      <p:pic>
        <p:nvPicPr>
          <p:cNvPr id="17" name="Picture 16">
            <a:extLst>
              <a:ext uri="{FF2B5EF4-FFF2-40B4-BE49-F238E27FC236}">
                <a16:creationId xmlns:a16="http://schemas.microsoft.com/office/drawing/2014/main" id="{0D427A43-1763-AB8E-028B-C6BD960FE31C}"/>
              </a:ext>
            </a:extLst>
          </p:cNvPr>
          <p:cNvPicPr>
            <a:picLocks noChangeAspect="1"/>
          </p:cNvPicPr>
          <p:nvPr/>
        </p:nvPicPr>
        <p:blipFill>
          <a:blip r:embed="rId10"/>
          <a:stretch>
            <a:fillRect/>
          </a:stretch>
        </p:blipFill>
        <p:spPr>
          <a:xfrm>
            <a:off x="6241431" y="3724039"/>
            <a:ext cx="2578832" cy="816935"/>
          </a:xfrm>
          <a:prstGeom prst="rect">
            <a:avLst/>
          </a:prstGeom>
        </p:spPr>
      </p:pic>
      <p:pic>
        <p:nvPicPr>
          <p:cNvPr id="19" name="Picture 18" descr="A green and white logo&#10;&#10;Description automatically generated">
            <a:extLst>
              <a:ext uri="{FF2B5EF4-FFF2-40B4-BE49-F238E27FC236}">
                <a16:creationId xmlns:a16="http://schemas.microsoft.com/office/drawing/2014/main" id="{49EE5702-25C4-01C5-9142-D3A39F9441A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4219" y="801505"/>
            <a:ext cx="1341812" cy="1341812"/>
          </a:xfrm>
          <a:prstGeom prst="rect">
            <a:avLst/>
          </a:prstGeom>
        </p:spPr>
      </p:pic>
      <p:pic>
        <p:nvPicPr>
          <p:cNvPr id="21" name="Picture 20" descr="A logo with bamboo stems and a cartoon face&#10;&#10;Description automatically generated">
            <a:extLst>
              <a:ext uri="{FF2B5EF4-FFF2-40B4-BE49-F238E27FC236}">
                <a16:creationId xmlns:a16="http://schemas.microsoft.com/office/drawing/2014/main" id="{7E817E27-DB4B-62DD-6291-97100F1587C5}"/>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433351" y="3566554"/>
            <a:ext cx="1132417" cy="1167599"/>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4" name="矩形 32">
            <a:extLst>
              <a:ext uri="{FF2B5EF4-FFF2-40B4-BE49-F238E27FC236}">
                <a16:creationId xmlns:a16="http://schemas.microsoft.com/office/drawing/2014/main" id="{137E6E56-C5D8-879A-1BAE-A0ED5E960140}"/>
              </a:ext>
            </a:extLst>
          </p:cNvPr>
          <p:cNvSpPr/>
          <p:nvPr/>
        </p:nvSpPr>
        <p:spPr>
          <a:xfrm>
            <a:off x="2248616" y="948601"/>
            <a:ext cx="5753067" cy="6571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vi-VN" sz="4000" b="1" dirty="0">
                <a:latin typeface="Cambria" panose="02040503050406030204" pitchFamily="18" charset="0"/>
                <a:ea typeface="Cambria" panose="02040503050406030204" pitchFamily="18" charset="0"/>
              </a:rPr>
              <a:t>2. Đọc soát và chỉnh sửa </a:t>
            </a:r>
            <a:endParaRPr lang="en-SG" sz="40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C7E021FF-0EE1-8D35-44A6-9419A915A3B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2807"/>
          <a:stretch/>
        </p:blipFill>
        <p:spPr>
          <a:xfrm>
            <a:off x="1552089" y="2378335"/>
            <a:ext cx="9783935" cy="2316480"/>
          </a:xfrm>
          <a:prstGeom prst="rect">
            <a:avLst/>
          </a:prstGeom>
        </p:spPr>
      </p:pic>
    </p:spTree>
    <p:extLst>
      <p:ext uri="{BB962C8B-B14F-4D97-AF65-F5344CB8AC3E}">
        <p14:creationId xmlns:p14="http://schemas.microsoft.com/office/powerpoint/2010/main" val="1072377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CF8B1CDD-8873-451B-A8A4-E0D8B2F4E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952"/>
            <a:ext cx="1974048" cy="1974048"/>
          </a:xfrm>
          <a:prstGeom prst="rect">
            <a:avLst/>
          </a:prstGeom>
        </p:spPr>
      </p:pic>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083" y="338114"/>
            <a:ext cx="1372965" cy="1201344"/>
          </a:xfrm>
          <a:prstGeom prst="rect">
            <a:avLst/>
          </a:prstGeom>
        </p:spPr>
      </p:pic>
      <p:sp>
        <p:nvSpPr>
          <p:cNvPr id="10" name="Rectangle 9">
            <a:extLst>
              <a:ext uri="{FF2B5EF4-FFF2-40B4-BE49-F238E27FC236}">
                <a16:creationId xmlns:a16="http://schemas.microsoft.com/office/drawing/2014/main" id="{6FC44BB1-2ED3-63E2-A5B2-D3E4EDE17DC5}"/>
              </a:ext>
            </a:extLst>
          </p:cNvPr>
          <p:cNvSpPr/>
          <p:nvPr/>
        </p:nvSpPr>
        <p:spPr>
          <a:xfrm>
            <a:off x="6883400" y="1349029"/>
            <a:ext cx="1485900" cy="2552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Rectangle 10">
            <a:extLst>
              <a:ext uri="{FF2B5EF4-FFF2-40B4-BE49-F238E27FC236}">
                <a16:creationId xmlns:a16="http://schemas.microsoft.com/office/drawing/2014/main" id="{4DB7F6CE-2C20-78D4-D7D6-411A09066558}"/>
              </a:ext>
            </a:extLst>
          </p:cNvPr>
          <p:cNvSpPr/>
          <p:nvPr/>
        </p:nvSpPr>
        <p:spPr>
          <a:xfrm>
            <a:off x="11458588" y="1087577"/>
            <a:ext cx="381000" cy="2552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Rectangle 11">
            <a:extLst>
              <a:ext uri="{FF2B5EF4-FFF2-40B4-BE49-F238E27FC236}">
                <a16:creationId xmlns:a16="http://schemas.microsoft.com/office/drawing/2014/main" id="{38FD828C-3A16-F585-3088-DF3AF443ADF9}"/>
              </a:ext>
            </a:extLst>
          </p:cNvPr>
          <p:cNvSpPr/>
          <p:nvPr/>
        </p:nvSpPr>
        <p:spPr>
          <a:xfrm rot="5400000">
            <a:off x="7302500" y="135077"/>
            <a:ext cx="647700" cy="2552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3" name="Picture 12" descr="A cartoon of a child raising his hand and holding a pencil and a book&#10;&#10;Description automatically generated">
            <a:extLst>
              <a:ext uri="{FF2B5EF4-FFF2-40B4-BE49-F238E27FC236}">
                <a16:creationId xmlns:a16="http://schemas.microsoft.com/office/drawing/2014/main" id="{D32701A8-BA8A-6EA0-C3F3-EE0A3F6E06CF}"/>
              </a:ext>
            </a:extLst>
          </p:cNvPr>
          <p:cNvPicPr>
            <a:picLocks noChangeAspect="1"/>
          </p:cNvPicPr>
          <p:nvPr/>
        </p:nvPicPr>
        <p:blipFill rotWithShape="1">
          <a:blip r:embed="rId5">
            <a:extLst>
              <a:ext uri="{28A0092B-C50C-407E-A947-70E740481C1C}">
                <a14:useLocalDpi xmlns:a14="http://schemas.microsoft.com/office/drawing/2010/main" val="0"/>
              </a:ext>
            </a:extLst>
          </a:blip>
          <a:srcRect t="17546"/>
          <a:stretch/>
        </p:blipFill>
        <p:spPr>
          <a:xfrm>
            <a:off x="3325906" y="2550160"/>
            <a:ext cx="5430840" cy="4307840"/>
          </a:xfrm>
          <a:prstGeom prst="rect">
            <a:avLst/>
          </a:prstGeom>
        </p:spPr>
      </p:pic>
      <p:pic>
        <p:nvPicPr>
          <p:cNvPr id="14" name="Picture 13">
            <a:extLst>
              <a:ext uri="{FF2B5EF4-FFF2-40B4-BE49-F238E27FC236}">
                <a16:creationId xmlns:a16="http://schemas.microsoft.com/office/drawing/2014/main" id="{76C388E7-4B30-42C0-30B8-5CD299410A35}"/>
              </a:ext>
            </a:extLst>
          </p:cNvPr>
          <p:cNvPicPr>
            <a:picLocks noChangeAspect="1"/>
          </p:cNvPicPr>
          <p:nvPr/>
        </p:nvPicPr>
        <p:blipFill>
          <a:blip r:embed="rId6"/>
          <a:stretch>
            <a:fillRect/>
          </a:stretch>
        </p:blipFill>
        <p:spPr>
          <a:xfrm>
            <a:off x="2259330" y="776295"/>
            <a:ext cx="8181340" cy="1643139"/>
          </a:xfrm>
          <a:prstGeom prst="rect">
            <a:avLst/>
          </a:prstGeom>
        </p:spPr>
      </p:pic>
    </p:spTree>
    <p:extLst>
      <p:ext uri="{BB962C8B-B14F-4D97-AF65-F5344CB8AC3E}">
        <p14:creationId xmlns:p14="http://schemas.microsoft.com/office/powerpoint/2010/main" val="636142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24832" y="3695136"/>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p:pic>
        <p:nvPicPr>
          <p:cNvPr id="4" name="Picture 3">
            <a:extLst>
              <a:ext uri="{FF2B5EF4-FFF2-40B4-BE49-F238E27FC236}">
                <a16:creationId xmlns:a16="http://schemas.microsoft.com/office/drawing/2014/main" id="{2CAC7ECE-D27B-8B83-313D-8F9351065E32}"/>
              </a:ext>
            </a:extLst>
          </p:cNvPr>
          <p:cNvPicPr>
            <a:picLocks noChangeAspect="1"/>
          </p:cNvPicPr>
          <p:nvPr/>
        </p:nvPicPr>
        <p:blipFill>
          <a:blip r:embed="rId7"/>
          <a:stretch>
            <a:fillRect/>
          </a:stretch>
        </p:blipFill>
        <p:spPr>
          <a:xfrm>
            <a:off x="1740030" y="2499279"/>
            <a:ext cx="8711939" cy="1859441"/>
          </a:xfrm>
          <a:prstGeom prst="rect">
            <a:avLst/>
          </a:prstGeom>
        </p:spPr>
      </p:pic>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68F44C13-CDE4-1219-3443-46B585641E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2211" y="1025374"/>
            <a:ext cx="6287001" cy="5587475"/>
          </a:xfrm>
          <a:prstGeom prst="rect">
            <a:avLst/>
          </a:prstGeom>
        </p:spPr>
      </p:pic>
      <p:pic>
        <p:nvPicPr>
          <p:cNvPr id="4" name="图片 1">
            <a:extLst>
              <a:ext uri="{FF2B5EF4-FFF2-40B4-BE49-F238E27FC236}">
                <a16:creationId xmlns:a16="http://schemas.microsoft.com/office/drawing/2014/main" id="{0F637E57-E046-4B9D-9BF3-034A5CB02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82" y="910111"/>
            <a:ext cx="6287001" cy="6287001"/>
          </a:xfrm>
          <a:prstGeom prst="rect">
            <a:avLst/>
          </a:prstGeom>
        </p:spPr>
      </p:pic>
      <p:sp>
        <p:nvSpPr>
          <p:cNvPr id="5" name="TextBox 4">
            <a:extLst>
              <a:ext uri="{FF2B5EF4-FFF2-40B4-BE49-F238E27FC236}">
                <a16:creationId xmlns:a16="http://schemas.microsoft.com/office/drawing/2014/main" id="{736D38FB-F583-862C-8B8B-4B0CE9A8F3D0}"/>
              </a:ext>
            </a:extLst>
          </p:cNvPr>
          <p:cNvSpPr txBox="1"/>
          <p:nvPr/>
        </p:nvSpPr>
        <p:spPr>
          <a:xfrm>
            <a:off x="5445760" y="1717040"/>
            <a:ext cx="5933452" cy="2862322"/>
          </a:xfrm>
          <a:prstGeom prst="rect">
            <a:avLst/>
          </a:prstGeom>
          <a:noFill/>
        </p:spPr>
        <p:txBody>
          <a:bodyPr wrap="square" rtlCol="0">
            <a:spAutoFit/>
          </a:bodyPr>
          <a:lstStyle/>
          <a:p>
            <a:pPr algn="ctr"/>
            <a:r>
              <a:rPr lang="vi-VN" sz="4500" b="1" dirty="0">
                <a:latin typeface="Cambria" panose="02040503050406030204" pitchFamily="18" charset="0"/>
                <a:ea typeface="Cambria" panose="02040503050406030204" pitchFamily="18" charset="0"/>
              </a:rPr>
              <a:t>Kể tên một số nhân vật và cho biết nhân vật đó ở trong câu chuyện nào?</a:t>
            </a:r>
            <a:endParaRPr lang="en-SG" sz="45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7610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6" name="Picture 5">
            <a:extLst>
              <a:ext uri="{FF2B5EF4-FFF2-40B4-BE49-F238E27FC236}">
                <a16:creationId xmlns:a16="http://schemas.microsoft.com/office/drawing/2014/main" id="{5E6F8101-BE36-1791-9009-E7BAF63AEF17}"/>
              </a:ext>
            </a:extLst>
          </p:cNvPr>
          <p:cNvPicPr>
            <a:picLocks noChangeAspect="1"/>
          </p:cNvPicPr>
          <p:nvPr/>
        </p:nvPicPr>
        <p:blipFill>
          <a:blip r:embed="rId9"/>
          <a:stretch>
            <a:fillRect/>
          </a:stretch>
        </p:blipFill>
        <p:spPr>
          <a:xfrm>
            <a:off x="2204539" y="2287448"/>
            <a:ext cx="8705843" cy="1749704"/>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71" y="0"/>
            <a:ext cx="1372965" cy="1201344"/>
          </a:xfrm>
          <a:prstGeom prst="rect">
            <a:avLst/>
          </a:prstGeom>
        </p:spPr>
      </p:pic>
      <p:pic>
        <p:nvPicPr>
          <p:cNvPr id="13" name="图片 12">
            <a:extLst>
              <a:ext uri="{FF2B5EF4-FFF2-40B4-BE49-F238E27FC236}">
                <a16:creationId xmlns:a16="http://schemas.microsoft.com/office/drawing/2014/main" id="{8D12689B-57E6-4373-8CF1-F96605E68CB1}"/>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6400800" y="1201344"/>
            <a:ext cx="5912889" cy="5912889"/>
          </a:xfrm>
          <a:prstGeom prst="rect">
            <a:avLst/>
          </a:prstGeom>
        </p:spPr>
      </p:pic>
      <p:grpSp>
        <p:nvGrpSpPr>
          <p:cNvPr id="49" name="组 53">
            <a:extLst>
              <a:ext uri="{FF2B5EF4-FFF2-40B4-BE49-F238E27FC236}">
                <a16:creationId xmlns:a16="http://schemas.microsoft.com/office/drawing/2014/main" id="{BF0E36E4-9EF4-43EC-9E86-D72AD1E21714}"/>
              </a:ext>
            </a:extLst>
          </p:cNvPr>
          <p:cNvGrpSpPr/>
          <p:nvPr/>
        </p:nvGrpSpPr>
        <p:grpSpPr>
          <a:xfrm>
            <a:off x="7003895" y="5166627"/>
            <a:ext cx="244864" cy="370242"/>
            <a:chOff x="6803859" y="5432586"/>
            <a:chExt cx="301474" cy="361457"/>
          </a:xfrm>
        </p:grpSpPr>
        <p:cxnSp>
          <p:nvCxnSpPr>
            <p:cNvPr id="52" name="直接连接符 42">
              <a:extLst>
                <a:ext uri="{FF2B5EF4-FFF2-40B4-BE49-F238E27FC236}">
                  <a16:creationId xmlns:a16="http://schemas.microsoft.com/office/drawing/2014/main" id="{83BDEFFF-8ECB-454E-A7E7-B11F8B8DD843}"/>
                </a:ext>
              </a:extLst>
            </p:cNvPr>
            <p:cNvCxnSpPr>
              <a:cxnSpLocks noChangeShapeType="1"/>
            </p:cNvCxnSpPr>
            <p:nvPr/>
          </p:nvCxnSpPr>
          <p:spPr bwMode="auto">
            <a:xfrm>
              <a:off x="6921851" y="5609467"/>
              <a:ext cx="183482" cy="184576"/>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sp>
          <p:nvSpPr>
            <p:cNvPr id="51" name="椭圆 50">
              <a:extLst>
                <a:ext uri="{FF2B5EF4-FFF2-40B4-BE49-F238E27FC236}">
                  <a16:creationId xmlns:a16="http://schemas.microsoft.com/office/drawing/2014/main" id="{0D3A1823-0EC6-4CA6-B14F-5FCE2391518C}"/>
                </a:ext>
              </a:extLst>
            </p:cNvPr>
            <p:cNvSpPr/>
            <p:nvPr/>
          </p:nvSpPr>
          <p:spPr>
            <a:xfrm>
              <a:off x="6803859" y="5432586"/>
              <a:ext cx="147668" cy="145198"/>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78" kern="0" dirty="0">
                <a:solidFill>
                  <a:schemeClr val="bg1">
                    <a:lumMod val="50000"/>
                  </a:schemeClr>
                </a:solidFill>
                <a:latin typeface="雷盖体" panose="00000800000000000000" pitchFamily="2" charset="-122"/>
                <a:ea typeface="雷盖体" panose="00000800000000000000" pitchFamily="2" charset="-122"/>
                <a:sym typeface="雷盖体" panose="00000800000000000000" pitchFamily="2" charset="-122"/>
              </a:endParaRPr>
            </a:p>
          </p:txBody>
        </p:sp>
      </p:grpSp>
      <p:sp>
        <p:nvSpPr>
          <p:cNvPr id="2" name="矩形 32">
            <a:extLst>
              <a:ext uri="{FF2B5EF4-FFF2-40B4-BE49-F238E27FC236}">
                <a16:creationId xmlns:a16="http://schemas.microsoft.com/office/drawing/2014/main" id="{D0E85339-BCF4-F451-A142-D0B802398181}"/>
              </a:ext>
            </a:extLst>
          </p:cNvPr>
          <p:cNvSpPr/>
          <p:nvPr/>
        </p:nvSpPr>
        <p:spPr>
          <a:xfrm>
            <a:off x="468277" y="1659626"/>
            <a:ext cx="6920383" cy="28675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4500" b="1" i="1" u="sng"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Đề bài: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Viết</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đoạn</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văn</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giới</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thiệu</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một</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nhân</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vật</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trong</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cuốn</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sách</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em</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đã</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đọc</a:t>
            </a:r>
            <a:r>
              <a:rPr lang="en-US" altLang="zh-CN" sz="4500" b="1" dirty="0">
                <a:solidFill>
                  <a:schemeClr val="bg1"/>
                </a:solidFill>
                <a:latin typeface="雷盖体" panose="00000800000000000000" pitchFamily="2" charset="-122"/>
                <a:ea typeface="雷盖体" panose="00000800000000000000" pitchFamily="2" charset="-122"/>
                <a:cs typeface="Arial" panose="020B0604020202020204" pitchFamily="34" charset="0"/>
                <a:sym typeface="雷盖体" panose="00000800000000000000" pitchFamily="2" charset="-122"/>
              </a:rPr>
              <a:t>.</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2">
            <a:extLst>
              <a:ext uri="{FF2B5EF4-FFF2-40B4-BE49-F238E27FC236}">
                <a16:creationId xmlns:a16="http://schemas.microsoft.com/office/drawing/2014/main" id="{CF766ED7-7228-EADB-F6F2-801436F62299}"/>
              </a:ext>
            </a:extLst>
          </p:cNvPr>
          <p:cNvSpPr/>
          <p:nvPr/>
        </p:nvSpPr>
        <p:spPr>
          <a:xfrm>
            <a:off x="810293" y="420280"/>
            <a:ext cx="10800080" cy="11277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vi-VN" sz="3000" b="1" dirty="0">
                <a:latin typeface="Cambria" panose="02040503050406030204" pitchFamily="18" charset="0"/>
                <a:ea typeface="Cambria" panose="02040503050406030204" pitchFamily="18" charset="0"/>
              </a:rPr>
              <a:t>1. </a:t>
            </a:r>
            <a:r>
              <a:rPr lang="en-SG" sz="3000" b="1" dirty="0" err="1">
                <a:latin typeface="Cambria" panose="02040503050406030204" pitchFamily="18" charset="0"/>
                <a:ea typeface="Cambria" panose="02040503050406030204" pitchFamily="18" charset="0"/>
              </a:rPr>
              <a:t>Dựa</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vào</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kết</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quả</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tìm</a:t>
            </a:r>
            <a:r>
              <a:rPr lang="en-SG" sz="3000" b="1" dirty="0">
                <a:latin typeface="Cambria" panose="02040503050406030204" pitchFamily="18" charset="0"/>
                <a:ea typeface="Cambria" panose="02040503050406030204" pitchFamily="18" charset="0"/>
              </a:rPr>
              <a:t> ý </a:t>
            </a:r>
            <a:r>
              <a:rPr lang="en-SG" sz="3000" b="1" dirty="0" err="1">
                <a:latin typeface="Cambria" panose="02040503050406030204" pitchFamily="18" charset="0"/>
                <a:ea typeface="Cambria" panose="02040503050406030204" pitchFamily="18" charset="0"/>
              </a:rPr>
              <a:t>trong</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hoạt</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động</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Viết</a:t>
            </a:r>
            <a:r>
              <a:rPr lang="en-SG" sz="3000" b="1" dirty="0">
                <a:latin typeface="Cambria" panose="02040503050406030204" pitchFamily="18" charset="0"/>
                <a:ea typeface="Cambria" panose="02040503050406030204" pitchFamily="18" charset="0"/>
              </a:rPr>
              <a:t> ở </a:t>
            </a:r>
            <a:r>
              <a:rPr lang="en-SG" sz="3000" b="1" dirty="0" err="1">
                <a:latin typeface="Cambria" panose="02040503050406030204" pitchFamily="18" charset="0"/>
                <a:ea typeface="Cambria" panose="02040503050406030204" pitchFamily="18" charset="0"/>
              </a:rPr>
              <a:t>Bài</a:t>
            </a:r>
            <a:r>
              <a:rPr lang="en-SG" sz="3000" b="1" dirty="0">
                <a:latin typeface="Cambria" panose="02040503050406030204" pitchFamily="18" charset="0"/>
                <a:ea typeface="Cambria" panose="02040503050406030204" pitchFamily="18" charset="0"/>
              </a:rPr>
              <a:t> 18, </a:t>
            </a:r>
            <a:r>
              <a:rPr lang="en-SG" sz="3000" b="1" dirty="0" err="1">
                <a:latin typeface="Cambria" panose="02040503050406030204" pitchFamily="18" charset="0"/>
                <a:ea typeface="Cambria" panose="02040503050406030204" pitchFamily="18" charset="0"/>
              </a:rPr>
              <a:t>viết</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đoạn</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văn</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giới</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thiệu</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nhân</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vật</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trong</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cuốn</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sách</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mà</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em</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đã</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đọc</a:t>
            </a:r>
            <a:r>
              <a:rPr lang="en-SG" sz="3000" b="1" dirty="0">
                <a:latin typeface="Cambria" panose="02040503050406030204" pitchFamily="18" charset="0"/>
                <a:ea typeface="Cambria" panose="02040503050406030204" pitchFamily="18" charset="0"/>
              </a:rPr>
              <a:t>.</a:t>
            </a:r>
          </a:p>
        </p:txBody>
      </p:sp>
      <p:pic>
        <p:nvPicPr>
          <p:cNvPr id="7" name="图片 2">
            <a:extLst>
              <a:ext uri="{FF2B5EF4-FFF2-40B4-BE49-F238E27FC236}">
                <a16:creationId xmlns:a16="http://schemas.microsoft.com/office/drawing/2014/main" id="{CAE195BD-FA58-4D45-802C-5B90A5D0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98"/>
            <a:ext cx="1372965" cy="1201344"/>
          </a:xfrm>
          <a:prstGeom prst="rect">
            <a:avLst/>
          </a:prstGeom>
        </p:spPr>
      </p:pic>
      <p:pic>
        <p:nvPicPr>
          <p:cNvPr id="8" name="图片 8">
            <a:extLst>
              <a:ext uri="{FF2B5EF4-FFF2-40B4-BE49-F238E27FC236}">
                <a16:creationId xmlns:a16="http://schemas.microsoft.com/office/drawing/2014/main" id="{93A96B06-6AA6-E969-CEF6-1F939197B8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873" y="1621624"/>
            <a:ext cx="1944184" cy="1562799"/>
          </a:xfrm>
          <a:prstGeom prst="rect">
            <a:avLst/>
          </a:prstGeom>
        </p:spPr>
      </p:pic>
      <p:sp>
        <p:nvSpPr>
          <p:cNvPr id="9" name="TextBox 8">
            <a:extLst>
              <a:ext uri="{FF2B5EF4-FFF2-40B4-BE49-F238E27FC236}">
                <a16:creationId xmlns:a16="http://schemas.microsoft.com/office/drawing/2014/main" id="{6F78D0BF-EF3A-7B62-21A9-8222C49D34AF}"/>
              </a:ext>
            </a:extLst>
          </p:cNvPr>
          <p:cNvSpPr txBox="1"/>
          <p:nvPr/>
        </p:nvSpPr>
        <p:spPr>
          <a:xfrm>
            <a:off x="493738" y="1870032"/>
            <a:ext cx="1758454" cy="630942"/>
          </a:xfrm>
          <a:prstGeom prst="rect">
            <a:avLst/>
          </a:prstGeom>
          <a:noFill/>
        </p:spPr>
        <p:txBody>
          <a:bodyPr wrap="square" rtlCol="0">
            <a:spAutoFit/>
          </a:bodyPr>
          <a:lstStyle/>
          <a:p>
            <a:r>
              <a:rPr lang="vi-VN" sz="3500" i="1" u="sng" dirty="0">
                <a:solidFill>
                  <a:schemeClr val="accent2">
                    <a:lumMod val="75000"/>
                  </a:schemeClr>
                </a:solidFill>
                <a:latin typeface="#9Slide03 SFU Futura_05" panose="00000800000000000000" pitchFamily="2" charset="0"/>
              </a:rPr>
              <a:t>Lưu ý:</a:t>
            </a:r>
            <a:endParaRPr lang="en-SG" sz="3500" i="1" u="sng" dirty="0">
              <a:solidFill>
                <a:schemeClr val="accent2">
                  <a:lumMod val="75000"/>
                </a:schemeClr>
              </a:solidFill>
              <a:latin typeface="#9Slide03 SFU Futura_05" panose="00000800000000000000" pitchFamily="2" charset="0"/>
            </a:endParaRPr>
          </a:p>
        </p:txBody>
      </p:sp>
      <p:sp>
        <p:nvSpPr>
          <p:cNvPr id="10" name="TextBox 9">
            <a:extLst>
              <a:ext uri="{FF2B5EF4-FFF2-40B4-BE49-F238E27FC236}">
                <a16:creationId xmlns:a16="http://schemas.microsoft.com/office/drawing/2014/main" id="{5DD6480A-3821-F894-DAF7-D53A4E65BDCF}"/>
              </a:ext>
            </a:extLst>
          </p:cNvPr>
          <p:cNvSpPr txBox="1"/>
          <p:nvPr/>
        </p:nvSpPr>
        <p:spPr>
          <a:xfrm>
            <a:off x="2748454" y="1618595"/>
            <a:ext cx="8224345" cy="1169551"/>
          </a:xfrm>
          <a:prstGeom prst="rect">
            <a:avLst/>
          </a:prstGeom>
          <a:noFill/>
        </p:spPr>
        <p:txBody>
          <a:bodyPr wrap="square" rtlCol="0">
            <a:spAutoFit/>
          </a:bodyPr>
          <a:lstStyle/>
          <a:p>
            <a:pPr algn="ctr"/>
            <a:r>
              <a:rPr lang="vi-VN" sz="3500" b="1" dirty="0">
                <a:solidFill>
                  <a:schemeClr val="accent2">
                    <a:lumMod val="50000"/>
                  </a:schemeClr>
                </a:solidFill>
                <a:latin typeface="Cambria" panose="02040503050406030204" pitchFamily="18" charset="0"/>
                <a:ea typeface="Cambria" panose="02040503050406030204" pitchFamily="18" charset="0"/>
              </a:rPr>
              <a:t>- Tập trung giới thiệu những đặc điểm nổi bật của nhân vật.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sp>
        <p:nvSpPr>
          <p:cNvPr id="11" name="Rounded Rectangle 6">
            <a:extLst>
              <a:ext uri="{FF2B5EF4-FFF2-40B4-BE49-F238E27FC236}">
                <a16:creationId xmlns:a16="http://schemas.microsoft.com/office/drawing/2014/main" id="{6AE001AF-8EDA-1E54-8B6A-C86DEE203D6E}"/>
              </a:ext>
            </a:extLst>
          </p:cNvPr>
          <p:cNvSpPr/>
          <p:nvPr/>
        </p:nvSpPr>
        <p:spPr>
          <a:xfrm>
            <a:off x="2252192" y="2788146"/>
            <a:ext cx="9254428" cy="369610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b="1" dirty="0">
                <a:solidFill>
                  <a:srgbClr val="002060"/>
                </a:solidFill>
                <a:latin typeface="Cambria" panose="02040503050406030204" pitchFamily="18" charset="0"/>
                <a:ea typeface="Cambria" panose="02040503050406030204" pitchFamily="18" charset="0"/>
              </a:rPr>
              <a:t>       Ma-ri-a rất ưa quan sát. Hồi 6 tuổi, mỗi khi gia nhân bưng trà lên, cô lại để ý sự chuyển động của tách đựng trà trên đĩa. Là người luôn say mê khám phá, Ma-ri-a làm đi làm lại thí nghiệm để giải thích cho điều kì lạ cô đã thấy. Cuối cùng, cô đã phát hiện ra: Khi giữa tách trà và đĩa có một chút nước thì tách trà sẽ đứng yên.</a:t>
            </a:r>
          </a:p>
          <a:p>
            <a:pPr algn="just"/>
            <a:r>
              <a:rPr lang="vi-VN" sz="3000" b="1" dirty="0">
                <a:solidFill>
                  <a:srgbClr val="002060"/>
                </a:solidFill>
                <a:latin typeface="Cambria" panose="02040503050406030204" pitchFamily="18" charset="0"/>
                <a:ea typeface="Cambria" panose="02040503050406030204" pitchFamily="18" charset="0"/>
              </a:rPr>
              <a:t>                                                                   </a:t>
            </a:r>
            <a:r>
              <a:rPr lang="vi-VN" sz="3000" b="1" i="1" dirty="0">
                <a:solidFill>
                  <a:srgbClr val="002060"/>
                </a:solidFill>
                <a:latin typeface="Cambria" panose="02040503050406030204" pitchFamily="18" charset="0"/>
                <a:ea typeface="Cambria" panose="02040503050406030204" pitchFamily="18" charset="0"/>
              </a:rPr>
              <a:t>(Hoàng Hà Thu)</a:t>
            </a:r>
            <a:endParaRPr lang="en-US" sz="3000" b="1" i="1" dirty="0">
              <a:solidFill>
                <a:srgbClr val="00206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A8157858-03FA-2ECB-F8E3-6AC6DD4A675A}"/>
              </a:ext>
            </a:extLst>
          </p:cNvPr>
          <p:cNvSpPr txBox="1"/>
          <p:nvPr/>
        </p:nvSpPr>
        <p:spPr>
          <a:xfrm>
            <a:off x="400873" y="4075811"/>
            <a:ext cx="1758454" cy="630942"/>
          </a:xfrm>
          <a:prstGeom prst="rect">
            <a:avLst/>
          </a:prstGeom>
          <a:noFill/>
        </p:spPr>
        <p:txBody>
          <a:bodyPr wrap="square" rtlCol="0">
            <a:spAutoFit/>
          </a:bodyPr>
          <a:lstStyle/>
          <a:p>
            <a:r>
              <a:rPr lang="vi-VN" sz="3500" i="1" dirty="0">
                <a:solidFill>
                  <a:srgbClr val="EB6363"/>
                </a:solidFill>
                <a:latin typeface="#9Slide03 SFU Futura_05" panose="00000800000000000000" pitchFamily="2" charset="0"/>
              </a:rPr>
              <a:t>Ví dụ</a:t>
            </a:r>
            <a:endParaRPr lang="en-SG" sz="3500" i="1" dirty="0">
              <a:solidFill>
                <a:srgbClr val="EB6363"/>
              </a:solidFill>
              <a:latin typeface="#9Slide03 SFU Futura_05" panose="00000800000000000000" pitchFamily="2" charset="0"/>
            </a:endParaRPr>
          </a:p>
        </p:txBody>
      </p:sp>
    </p:spTree>
    <p:extLst>
      <p:ext uri="{BB962C8B-B14F-4D97-AF65-F5344CB8AC3E}">
        <p14:creationId xmlns:p14="http://schemas.microsoft.com/office/powerpoint/2010/main" val="2338600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2">
            <a:extLst>
              <a:ext uri="{FF2B5EF4-FFF2-40B4-BE49-F238E27FC236}">
                <a16:creationId xmlns:a16="http://schemas.microsoft.com/office/drawing/2014/main" id="{CF766ED7-7228-EADB-F6F2-801436F62299}"/>
              </a:ext>
            </a:extLst>
          </p:cNvPr>
          <p:cNvSpPr/>
          <p:nvPr/>
        </p:nvSpPr>
        <p:spPr>
          <a:xfrm>
            <a:off x="810293" y="420280"/>
            <a:ext cx="10800080" cy="11277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Dựa</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vào</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quả</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tìm</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trong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hoạt</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động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ở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18,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đoạn</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giới</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thiệu</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nhân</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vật</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trong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cuốn</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sách</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mà</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em</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đã</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đọc</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pic>
        <p:nvPicPr>
          <p:cNvPr id="7" name="图片 2">
            <a:extLst>
              <a:ext uri="{FF2B5EF4-FFF2-40B4-BE49-F238E27FC236}">
                <a16:creationId xmlns:a16="http://schemas.microsoft.com/office/drawing/2014/main" id="{CAE195BD-FA58-4D45-802C-5B90A5D0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98"/>
            <a:ext cx="1372965" cy="1201344"/>
          </a:xfrm>
          <a:prstGeom prst="rect">
            <a:avLst/>
          </a:prstGeom>
        </p:spPr>
      </p:pic>
      <p:pic>
        <p:nvPicPr>
          <p:cNvPr id="8" name="图片 8">
            <a:extLst>
              <a:ext uri="{FF2B5EF4-FFF2-40B4-BE49-F238E27FC236}">
                <a16:creationId xmlns:a16="http://schemas.microsoft.com/office/drawing/2014/main" id="{93A96B06-6AA6-E969-CEF6-1F939197B8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873" y="1621624"/>
            <a:ext cx="1944184" cy="1562799"/>
          </a:xfrm>
          <a:prstGeom prst="rect">
            <a:avLst/>
          </a:prstGeom>
        </p:spPr>
      </p:pic>
      <p:sp>
        <p:nvSpPr>
          <p:cNvPr id="9" name="TextBox 8">
            <a:extLst>
              <a:ext uri="{FF2B5EF4-FFF2-40B4-BE49-F238E27FC236}">
                <a16:creationId xmlns:a16="http://schemas.microsoft.com/office/drawing/2014/main" id="{6F78D0BF-EF3A-7B62-21A9-8222C49D34AF}"/>
              </a:ext>
            </a:extLst>
          </p:cNvPr>
          <p:cNvSpPr txBox="1"/>
          <p:nvPr/>
        </p:nvSpPr>
        <p:spPr>
          <a:xfrm>
            <a:off x="493738" y="1870032"/>
            <a:ext cx="1758454"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0" i="1" u="sng" strike="noStrike" kern="1200" cap="none" spc="0" normalizeH="0" baseline="0" noProof="0" dirty="0">
                <a:ln>
                  <a:noFill/>
                </a:ln>
                <a:solidFill>
                  <a:srgbClr val="ED7D31">
                    <a:lumMod val="75000"/>
                  </a:srgbClr>
                </a:solidFill>
                <a:effectLst/>
                <a:uLnTx/>
                <a:uFillTx/>
                <a:latin typeface="#9Slide03 SFU Futura_05" panose="00000800000000000000" pitchFamily="2" charset="0"/>
                <a:ea typeface="+mn-ea"/>
                <a:cs typeface="+mn-cs"/>
              </a:rPr>
              <a:t>Lưu ý:</a:t>
            </a:r>
            <a:endParaRPr kumimoji="0" lang="en-SG" sz="3500" b="0" i="1" u="sng" strike="noStrike" kern="1200" cap="none" spc="0" normalizeH="0" baseline="0" noProof="0" dirty="0">
              <a:ln>
                <a:noFill/>
              </a:ln>
              <a:solidFill>
                <a:srgbClr val="ED7D31">
                  <a:lumMod val="75000"/>
                </a:srgbClr>
              </a:solidFill>
              <a:effectLst/>
              <a:uLnTx/>
              <a:uFillTx/>
              <a:latin typeface="#9Slide03 SFU Futura_05" panose="00000800000000000000" pitchFamily="2" charset="0"/>
              <a:ea typeface="+mn-ea"/>
              <a:cs typeface="+mn-cs"/>
            </a:endParaRPr>
          </a:p>
        </p:txBody>
      </p:sp>
      <p:sp>
        <p:nvSpPr>
          <p:cNvPr id="10" name="TextBox 9">
            <a:extLst>
              <a:ext uri="{FF2B5EF4-FFF2-40B4-BE49-F238E27FC236}">
                <a16:creationId xmlns:a16="http://schemas.microsoft.com/office/drawing/2014/main" id="{5DD6480A-3821-F894-DAF7-D53A4E65BDCF}"/>
              </a:ext>
            </a:extLst>
          </p:cNvPr>
          <p:cNvSpPr txBox="1"/>
          <p:nvPr/>
        </p:nvSpPr>
        <p:spPr>
          <a:xfrm>
            <a:off x="2159327" y="1583223"/>
            <a:ext cx="9939809" cy="1107996"/>
          </a:xfrm>
          <a:prstGeom prst="rect">
            <a:avLst/>
          </a:prstGeom>
          <a:noFill/>
        </p:spPr>
        <p:txBody>
          <a:bodyPr wrap="square" rtlCol="0">
            <a:spAutoFit/>
          </a:bodyPr>
          <a:lstStyle/>
          <a:p>
            <a:pPr lvl="0" algn="ctr"/>
            <a:r>
              <a:rPr lang="vi-VN" sz="3300" b="1" dirty="0">
                <a:solidFill>
                  <a:srgbClr val="ED7D31">
                    <a:lumMod val="50000"/>
                  </a:srgbClr>
                </a:solidFill>
                <a:latin typeface="Cambria" panose="02040503050406030204" pitchFamily="18" charset="0"/>
                <a:ea typeface="Cambria" panose="02040503050406030204" pitchFamily="18" charset="0"/>
              </a:rPr>
              <a:t>-Thể hiện tình cảm, cảm xúc đối với nhân vật, qua đó khích lệ mọi người cùng tìm đọc cuốn sách.</a:t>
            </a:r>
            <a:endParaRPr kumimoji="0" lang="en-SG" sz="33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p:txBody>
      </p:sp>
      <p:sp>
        <p:nvSpPr>
          <p:cNvPr id="11" name="Rounded Rectangle 6">
            <a:extLst>
              <a:ext uri="{FF2B5EF4-FFF2-40B4-BE49-F238E27FC236}">
                <a16:creationId xmlns:a16="http://schemas.microsoft.com/office/drawing/2014/main" id="{6AE001AF-8EDA-1E54-8B6A-C86DEE203D6E}"/>
              </a:ext>
            </a:extLst>
          </p:cNvPr>
          <p:cNvSpPr/>
          <p:nvPr/>
        </p:nvSpPr>
        <p:spPr>
          <a:xfrm>
            <a:off x="2252191" y="2881463"/>
            <a:ext cx="9538936" cy="3480062"/>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500" b="1" dirty="0">
                <a:solidFill>
                  <a:srgbClr val="002060"/>
                </a:solidFill>
                <a:latin typeface="Cambria" panose="02040503050406030204" pitchFamily="18" charset="0"/>
                <a:ea typeface="Cambria" panose="02040503050406030204" pitchFamily="18" charset="0"/>
              </a:rPr>
              <a:t>      </a:t>
            </a:r>
            <a:r>
              <a:rPr lang="vi-VN" sz="3400" b="1" dirty="0">
                <a:solidFill>
                  <a:srgbClr val="002060"/>
                </a:solidFill>
                <a:latin typeface="Cambria" panose="02040503050406030204" pitchFamily="18" charset="0"/>
                <a:ea typeface="Cambria" panose="02040503050406030204" pitchFamily="18" charset="0"/>
              </a:rPr>
              <a:t>Đọc cuốn Những tấm lòng cao cả của A-mi-xi, tôi vô cùng cảm phục thầy Cơ-rô-xét-ti. Sau rất nhiều năm, thầy vẫn nhớ tên, nhớ tính nết, nhớ chỗ ngồi của học trò và còn giữ được cả bài viết của học trò ngày ấy.</a:t>
            </a:r>
          </a:p>
          <a:p>
            <a:pPr lvl="0" algn="just"/>
            <a:r>
              <a:rPr kumimoji="0" lang="vi-VN" sz="35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vi-VN" sz="30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Vũ Anh Tú</a:t>
            </a:r>
            <a:endParaRPr kumimoji="0" lang="en-US" sz="30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A8157858-03FA-2ECB-F8E3-6AC6DD4A675A}"/>
              </a:ext>
            </a:extLst>
          </p:cNvPr>
          <p:cNvSpPr txBox="1"/>
          <p:nvPr/>
        </p:nvSpPr>
        <p:spPr>
          <a:xfrm>
            <a:off x="400873" y="4075811"/>
            <a:ext cx="1758454"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0" i="1" u="none" strike="noStrike" kern="1200" cap="none" spc="0" normalizeH="0" baseline="0" noProof="0" dirty="0">
                <a:ln>
                  <a:noFill/>
                </a:ln>
                <a:solidFill>
                  <a:srgbClr val="EB6363"/>
                </a:solidFill>
                <a:effectLst/>
                <a:uLnTx/>
                <a:uFillTx/>
                <a:latin typeface="#9Slide03 SFU Futura_05" panose="00000800000000000000" pitchFamily="2" charset="0"/>
                <a:ea typeface="+mn-ea"/>
                <a:cs typeface="+mn-cs"/>
              </a:rPr>
              <a:t>Ví dụ</a:t>
            </a:r>
            <a:endParaRPr kumimoji="0" lang="en-SG" sz="3500" b="0" i="1" u="none" strike="noStrike" kern="1200" cap="none" spc="0" normalizeH="0" baseline="0" noProof="0" dirty="0">
              <a:ln>
                <a:noFill/>
              </a:ln>
              <a:solidFill>
                <a:srgbClr val="EB6363"/>
              </a:solidFill>
              <a:effectLst/>
              <a:uLnTx/>
              <a:uFillTx/>
              <a:latin typeface="#9Slide03 SFU Futura_05" panose="00000800000000000000" pitchFamily="2" charset="0"/>
              <a:ea typeface="+mn-ea"/>
              <a:cs typeface="+mn-cs"/>
            </a:endParaRPr>
          </a:p>
        </p:txBody>
      </p:sp>
    </p:spTree>
    <p:extLst>
      <p:ext uri="{BB962C8B-B14F-4D97-AF65-F5344CB8AC3E}">
        <p14:creationId xmlns:p14="http://schemas.microsoft.com/office/powerpoint/2010/main" val="3576966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86" y="-126327"/>
            <a:ext cx="1372965" cy="1201344"/>
          </a:xfrm>
          <a:prstGeom prst="rect">
            <a:avLst/>
          </a:prstGeom>
        </p:spPr>
      </p:pic>
      <p:pic>
        <p:nvPicPr>
          <p:cNvPr id="11" name="图片 10">
            <a:extLst>
              <a:ext uri="{FF2B5EF4-FFF2-40B4-BE49-F238E27FC236}">
                <a16:creationId xmlns:a16="http://schemas.microsoft.com/office/drawing/2014/main" id="{4A0309D0-7E69-4489-8177-019DEA369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4881" y="-326353"/>
            <a:ext cx="1252954" cy="1239185"/>
          </a:xfrm>
          <a:prstGeom prst="rect">
            <a:avLst/>
          </a:prstGeom>
        </p:spPr>
      </p:pic>
      <p:sp>
        <p:nvSpPr>
          <p:cNvPr id="4" name="TextBox 3">
            <a:extLst>
              <a:ext uri="{FF2B5EF4-FFF2-40B4-BE49-F238E27FC236}">
                <a16:creationId xmlns:a16="http://schemas.microsoft.com/office/drawing/2014/main" id="{120365D0-BB4F-4078-EBA4-B0D2EF9CDBD9}"/>
              </a:ext>
            </a:extLst>
          </p:cNvPr>
          <p:cNvSpPr txBox="1"/>
          <p:nvPr/>
        </p:nvSpPr>
        <p:spPr>
          <a:xfrm>
            <a:off x="426720" y="771336"/>
            <a:ext cx="11544981" cy="5909310"/>
          </a:xfrm>
          <a:prstGeom prst="rect">
            <a:avLst/>
          </a:prstGeom>
          <a:noFill/>
        </p:spPr>
        <p:txBody>
          <a:bodyPr wrap="square" rtlCol="0">
            <a:spAutoFit/>
          </a:bodyPr>
          <a:lstStyle/>
          <a:p>
            <a:pPr algn="just"/>
            <a:r>
              <a:rPr lang="vi-VN" sz="1900" b="1" dirty="0">
                <a:latin typeface="Cambria" panose="02040503050406030204" pitchFamily="18" charset="0"/>
                <a:ea typeface="Cambria" panose="02040503050406030204" pitchFamily="18" charset="0"/>
              </a:rPr>
              <a:t>             </a:t>
            </a:r>
            <a:r>
              <a:rPr lang="vi-VN" sz="2100" b="1" dirty="0">
                <a:latin typeface="Cambria" panose="02040503050406030204" pitchFamily="18" charset="0"/>
                <a:ea typeface="Cambria" panose="02040503050406030204" pitchFamily="18" charset="0"/>
              </a:rPr>
              <a:t>Trong cuốn sách Dế Mèn phiêu lưu kí của nhà văn Tô Hoài, Dế Mèn là nhân vật chính, được khắc họa vô cùng sinh động, chân thực. Nhà văn đã khắc họa nhân vật qua nhiều phương diện từ ngoại hình, tính cách đến hành động, lời nói. Ở đoạn mở đầu, Dế Mèn tự giới thiệu về ngoại hình của bản thân một cách đầy tự hào. Do ăn uống điều độ, làm việc có chừng mực nên Dế Mèn rất chóng lớn, chẳng bao lâu đã trở thành một chàng dế thanh niên khỏe mạnh, cường tráng. Từng bộ phận trên cơ thể của Dế Mèn được miêu tả vô cùng chi tiết. Đôi càng thì “mẫm bóng” cùng “những cái móng vuốt ở chân, ở khoeo cứ cứng dần và nhọn hoắt”. Thân hình “rung rinh một màu nâu bóng mỡ soi gương được và rất ưa nhìn”. Đầu “to ra và nổi từng tảng, rất bướng”. Hai cái răng thì đen nhánh và “lúc nào cũng nhai ngoàm ngoạp như hai lưỡi liềm máy làm việc” cùng với sợi râu “dài và uốn cong một vẻ rất đỗi hùng dũng”. Tác giả đã sử dụng biện pháp tu từ nhân hóa, từ đó, hình ảnh Dế Mèn hiện lên giống như một con người vậy. Bên cạnh ngoại hình, hành động và lời nói của Dế Mèn cũng được miêu tả cụ thể để làm nổi bật lên tính cách. Để thử sự lợi hại của những chiếc móng, Dế Mèn đã “co cẳng lên đạp phanh phách vào các ngọn cỏ”. Cậu đã tự nhận xét về bản thân: “Cứ chốc chốc tôi lại trịnh trọng và khoan thai đưa cả hai chân lên vuốt râu”, “thỉnh thoảng, tôi ngứa chân đá một cái”. Dế Mèn có tính cách kiêu căng, ngạo mạn. Dế Mèn là một nhân vật vừa mang đặc điểm của loài vật, vừa mang những đặc điểm của con người. Qua nhân vật này, Tô Hoài cũng muốn gửi gắm bài học ý nghĩa cho bạn đọc.</a:t>
            </a:r>
            <a:endParaRPr lang="en-SG" sz="21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CE81440-FF55-E2F4-6CB9-7D262D1BA0A4}"/>
              </a:ext>
            </a:extLst>
          </p:cNvPr>
          <p:cNvPicPr>
            <a:picLocks noChangeAspect="1"/>
          </p:cNvPicPr>
          <p:nvPr/>
        </p:nvPicPr>
        <p:blipFill>
          <a:blip r:embed="rId5"/>
          <a:stretch>
            <a:fillRect/>
          </a:stretch>
        </p:blipFill>
        <p:spPr>
          <a:xfrm>
            <a:off x="3517381" y="177354"/>
            <a:ext cx="5700254" cy="1072989"/>
          </a:xfrm>
          <a:prstGeom prst="rect">
            <a:avLst/>
          </a:prstGeom>
        </p:spPr>
      </p:pic>
    </p:spTree>
    <p:extLst>
      <p:ext uri="{BB962C8B-B14F-4D97-AF65-F5344CB8AC3E}">
        <p14:creationId xmlns:p14="http://schemas.microsoft.com/office/powerpoint/2010/main" val="3285508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CF8B1CDD-8873-451B-A8A4-E0D8B2F4E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952"/>
            <a:ext cx="1974048" cy="1974048"/>
          </a:xfrm>
          <a:prstGeom prst="rect">
            <a:avLst/>
          </a:prstGeom>
        </p:spPr>
      </p:pic>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083" y="338114"/>
            <a:ext cx="1372965" cy="1201344"/>
          </a:xfrm>
          <a:prstGeom prst="rect">
            <a:avLst/>
          </a:prstGeom>
        </p:spPr>
      </p:pic>
      <p:pic>
        <p:nvPicPr>
          <p:cNvPr id="6" name="Picture 5">
            <a:extLst>
              <a:ext uri="{FF2B5EF4-FFF2-40B4-BE49-F238E27FC236}">
                <a16:creationId xmlns:a16="http://schemas.microsoft.com/office/drawing/2014/main" id="{6270630D-7BB3-6E15-E30D-9D28E1B9BA14}"/>
              </a:ext>
            </a:extLst>
          </p:cNvPr>
          <p:cNvPicPr>
            <a:picLocks noChangeAspect="1"/>
          </p:cNvPicPr>
          <p:nvPr/>
        </p:nvPicPr>
        <p:blipFill>
          <a:blip r:embed="rId5"/>
          <a:stretch>
            <a:fillRect/>
          </a:stretch>
        </p:blipFill>
        <p:spPr>
          <a:xfrm>
            <a:off x="-1168610" y="2161126"/>
            <a:ext cx="9914746" cy="2192484"/>
          </a:xfrm>
          <a:prstGeom prst="rect">
            <a:avLst/>
          </a:prstGeom>
        </p:spPr>
      </p:pic>
      <p:pic>
        <p:nvPicPr>
          <p:cNvPr id="9" name="Picture 8" descr="A child writing on a book&#10;&#10;Description automatically generated">
            <a:extLst>
              <a:ext uri="{FF2B5EF4-FFF2-40B4-BE49-F238E27FC236}">
                <a16:creationId xmlns:a16="http://schemas.microsoft.com/office/drawing/2014/main" id="{FF94716D-4B89-41FE-67CD-1BC2ED90239D}"/>
              </a:ext>
            </a:extLst>
          </p:cNvPr>
          <p:cNvPicPr>
            <a:picLocks noChangeAspect="1"/>
          </p:cNvPicPr>
          <p:nvPr/>
        </p:nvPicPr>
        <p:blipFill rotWithShape="1">
          <a:blip r:embed="rId6">
            <a:extLst>
              <a:ext uri="{28A0092B-C50C-407E-A947-70E740481C1C}">
                <a14:useLocalDpi xmlns:a14="http://schemas.microsoft.com/office/drawing/2010/main" val="0"/>
              </a:ext>
            </a:extLst>
          </a:blip>
          <a:srcRect t="30387" r="14419" b="-5557"/>
          <a:stretch/>
        </p:blipFill>
        <p:spPr>
          <a:xfrm>
            <a:off x="6883400" y="1475954"/>
            <a:ext cx="4956188" cy="5509042"/>
          </a:xfrm>
          <a:prstGeom prst="rect">
            <a:avLst/>
          </a:prstGeom>
        </p:spPr>
      </p:pic>
      <p:sp>
        <p:nvSpPr>
          <p:cNvPr id="10" name="Rectangle 9">
            <a:extLst>
              <a:ext uri="{FF2B5EF4-FFF2-40B4-BE49-F238E27FC236}">
                <a16:creationId xmlns:a16="http://schemas.microsoft.com/office/drawing/2014/main" id="{6FC44BB1-2ED3-63E2-A5B2-D3E4EDE17DC5}"/>
              </a:ext>
            </a:extLst>
          </p:cNvPr>
          <p:cNvSpPr/>
          <p:nvPr/>
        </p:nvSpPr>
        <p:spPr>
          <a:xfrm>
            <a:off x="6883400" y="1349029"/>
            <a:ext cx="1485900" cy="2552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a:extLst>
              <a:ext uri="{FF2B5EF4-FFF2-40B4-BE49-F238E27FC236}">
                <a16:creationId xmlns:a16="http://schemas.microsoft.com/office/drawing/2014/main" id="{4DB7F6CE-2C20-78D4-D7D6-411A09066558}"/>
              </a:ext>
            </a:extLst>
          </p:cNvPr>
          <p:cNvSpPr/>
          <p:nvPr/>
        </p:nvSpPr>
        <p:spPr>
          <a:xfrm>
            <a:off x="11458588" y="1087577"/>
            <a:ext cx="381000" cy="2552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Rectangle 11">
            <a:extLst>
              <a:ext uri="{FF2B5EF4-FFF2-40B4-BE49-F238E27FC236}">
                <a16:creationId xmlns:a16="http://schemas.microsoft.com/office/drawing/2014/main" id="{38FD828C-3A16-F585-3088-DF3AF443ADF9}"/>
              </a:ext>
            </a:extLst>
          </p:cNvPr>
          <p:cNvSpPr/>
          <p:nvPr/>
        </p:nvSpPr>
        <p:spPr>
          <a:xfrm rot="5400000">
            <a:off x="7302500" y="135077"/>
            <a:ext cx="647700" cy="2552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893695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710</Words>
  <Application>Microsoft Office PowerPoint</Application>
  <PresentationFormat>Màn hình rộng</PresentationFormat>
  <Paragraphs>26</Paragraphs>
  <Slides>11</Slides>
  <Notes>10</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11</vt:i4>
      </vt:variant>
    </vt:vector>
  </HeadingPairs>
  <TitlesOfParts>
    <vt:vector size="19" baseType="lpstr">
      <vt:lpstr>等线</vt:lpstr>
      <vt:lpstr>#9Slide03 SFU Futura_05</vt:lpstr>
      <vt:lpstr>Arial</vt:lpstr>
      <vt:lpstr>Cambria</vt:lpstr>
      <vt:lpstr>SVN-Newton</vt:lpstr>
      <vt:lpstr>Times New Roman</vt:lpstr>
      <vt:lpstr>雷盖体</vt:lpstr>
      <vt:lpstr>第一PPT，www.1ppt.com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第一PPT</dc:creator>
  <cp:keywords>www.1ppt.com</cp:keywords>
  <dc:description>第一PPT</dc:description>
  <cp:lastModifiedBy>Administrator</cp:lastModifiedBy>
  <cp:revision>446</cp:revision>
  <dcterms:created xsi:type="dcterms:W3CDTF">2018-02-23T07:21:57Z</dcterms:created>
  <dcterms:modified xsi:type="dcterms:W3CDTF">2025-11-21T01:59:08Z</dcterms:modified>
</cp:coreProperties>
</file>