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0" r:id="rId2"/>
    <p:sldId id="347" r:id="rId3"/>
    <p:sldId id="339" r:id="rId4"/>
    <p:sldId id="267" r:id="rId5"/>
    <p:sldId id="316" r:id="rId6"/>
    <p:sldId id="317" r:id="rId7"/>
    <p:sldId id="318" r:id="rId8"/>
    <p:sldId id="352" r:id="rId9"/>
    <p:sldId id="320" r:id="rId10"/>
    <p:sldId id="322" r:id="rId11"/>
    <p:sldId id="334" r:id="rId12"/>
    <p:sldId id="325" r:id="rId13"/>
    <p:sldId id="326" r:id="rId14"/>
    <p:sldId id="341" r:id="rId15"/>
    <p:sldId id="34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50" autoAdjust="0"/>
  </p:normalViewPr>
  <p:slideViewPr>
    <p:cSldViewPr snapToGrid="0" showGuides="1">
      <p:cViewPr varScale="1">
        <p:scale>
          <a:sx n="68" d="100"/>
          <a:sy n="68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D203-3C9C-46EF-AA54-99B693238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b="2284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>
            <a:fillRect/>
          </a:stretch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/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2284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>
            <a:fillRect/>
          </a:stretch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>
            <a:fillRect/>
          </a:stretch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>
            <a:fillRect/>
          </a:stretch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>
            <a:fillRect/>
          </a:stretch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>
            <a:fillRect/>
          </a:stretch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>
            <a:fillRect/>
          </a:stretch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>
            <a:fillRect/>
          </a:stretch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>
            <a:fillRect/>
          </a:stretch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>
            <a:fillRect/>
          </a:stretch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>
            <a:fillRect/>
          </a:stretch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>
            <a:fillRect/>
          </a:stretch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30" y="2968132"/>
            <a:ext cx="7011008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55" y="1161480"/>
            <a:ext cx="3182388" cy="2438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848178" y="2556680"/>
            <a:ext cx="2514600" cy="1744639"/>
          </a:xfrm>
          <a:prstGeom prst="triangle">
            <a:avLst>
              <a:gd name="adj" fmla="val 27484"/>
            </a:avLst>
          </a:prstGeom>
          <a:solidFill>
            <a:srgbClr val="FFC87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33978" y="2556679"/>
            <a:ext cx="0" cy="17446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33978" y="4170528"/>
            <a:ext cx="152400" cy="130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48178" y="4551528"/>
            <a:ext cx="2514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3848178" y="4301319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62778" y="4328614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47626" y="3428999"/>
            <a:ext cx="4191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728" y="4453718"/>
            <a:ext cx="571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1674" y="899340"/>
            <a:ext cx="6945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4619" y="2373882"/>
            <a:ext cx="20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ara De Garoto Garoto Pensando | Cartoon character design, Kid character,  Character desig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89" b="90087" l="49778" r="94420">
                        <a14:foregroundMark x1="62620" y1="32211" x2="65176" y2="39368"/>
                        <a14:foregroundMark x1="70607" y1="33053" x2="73482" y2="3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877"/>
          <a:stretch>
            <a:fillRect/>
          </a:stretch>
        </p:blipFill>
        <p:spPr bwMode="auto">
          <a:xfrm>
            <a:off x="294016" y="1408975"/>
            <a:ext cx="4194741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artoon sticker with light bulb in comic style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89537" l="5200" r="97700">
                        <a14:foregroundMark x1="50600" y1="16667" x2="50600" y2="16667"/>
                        <a14:foregroundMark x1="71900" y1="26204" x2="71900" y2="26204"/>
                        <a14:foregroundMark x1="76000" y1="47130" x2="76000" y2="47130"/>
                        <a14:foregroundMark x1="71000" y1="65556" x2="71000" y2="65556"/>
                        <a14:foregroundMark x1="45300" y1="72963" x2="45300" y2="72963"/>
                        <a14:foregroundMark x1="47700" y1="66111" x2="49200" y2="80556"/>
                        <a14:foregroundMark x1="49800" y1="59907" x2="53100" y2="79815"/>
                        <a14:foregroundMark x1="50700" y1="47037" x2="60000" y2="69352"/>
                        <a14:foregroundMark x1="34600" y1="36111" x2="34600" y2="36111"/>
                        <a14:foregroundMark x1="34600" y1="36111" x2="32200" y2="49815"/>
                        <a14:foregroundMark x1="58400" y1="71852" x2="51300" y2="81389"/>
                        <a14:foregroundMark x1="45300" y1="73241" x2="47100" y2="80556"/>
                        <a14:foregroundMark x1="29500" y1="65278" x2="29500" y2="65278"/>
                        <a14:foregroundMark x1="20500" y1="47407" x2="20500" y2="47407"/>
                        <a14:foregroundMark x1="29900" y1="27407" x2="29900" y2="27407"/>
                        <a14:foregroundMark x1="32800" y1="50278" x2="36100" y2="55463"/>
                        <a14:foregroundMark x1="36700" y1="56759" x2="40400" y2="62130"/>
                        <a14:foregroundMark x1="45600" y1="67037" x2="45300" y2="75370"/>
                        <a14:foregroundMark x1="64200" y1="55833" x2="59200" y2="64907"/>
                        <a14:foregroundMark x1="67100" y1="38056" x2="67300" y2="45833"/>
                        <a14:foregroundMark x1="68000" y1="46296" x2="64900" y2="55648"/>
                        <a14:foregroundMark x1="46200" y1="28333" x2="53000" y2="28241"/>
                        <a14:foregroundMark x1="54700" y1="28148" x2="61500" y2="31204"/>
                        <a14:foregroundMark x1="45700" y1="28519" x2="39400" y2="31944"/>
                        <a14:foregroundMark x1="34200" y1="38056" x2="3180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536">
            <a:off x="2122241" y="1430628"/>
            <a:ext cx="1110563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blipFill rotWithShape="1">
                <a:blip r:embed="rId6"/>
                <a:stretch>
                  <a:fillRect l="-4" t="-41" r="7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30305" y="2791200"/>
            <a:ext cx="386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a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20" y="2539253"/>
            <a:ext cx="6724471" cy="235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/>
          <p:nvPr/>
        </p:nvSpPr>
        <p:spPr>
          <a:xfrm>
            <a:off x="5178280" y="2613250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x 3 : 2 = 6 (cm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7627" y="2442291"/>
            <a:ext cx="3970653" cy="3152052"/>
            <a:chOff x="1827270" y="1756250"/>
            <a:chExt cx="2592525" cy="172411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705895" y="3194175"/>
              <a:ext cx="1167147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cm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2" name="Straight Connector 11"/>
                <p:cNvCxnSpPr>
                  <a:stCxn id="11" idx="0"/>
                  <a:endCxn id="11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2569965" y="2489357"/>
                <a:ext cx="182119" cy="1515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523778" y="2322342"/>
              <a:ext cx="910916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13" name="组合 27"/>
          <p:cNvGrpSpPr/>
          <p:nvPr/>
        </p:nvGrpSpPr>
        <p:grpSpPr>
          <a:xfrm>
            <a:off x="805543" y="567952"/>
            <a:ext cx="10537370" cy="1963248"/>
            <a:chOff x="2752641" y="3846647"/>
            <a:chExt cx="9964197" cy="1963248"/>
          </a:xfrm>
        </p:grpSpPr>
        <p:sp>
          <p:nvSpPr>
            <p:cNvPr id="14" name="圆角矩形 14"/>
            <p:cNvSpPr/>
            <p:nvPr/>
          </p:nvSpPr>
          <p:spPr>
            <a:xfrm>
              <a:off x="2752641" y="3846647"/>
              <a:ext cx="9964197" cy="188133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/>
            <p:cNvSpPr txBox="1"/>
            <p:nvPr/>
          </p:nvSpPr>
          <p:spPr>
            <a:xfrm>
              <a:off x="3450621" y="3870903"/>
              <a:ext cx="8609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a)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</p:txBody>
        </p:sp>
      </p:grpSp>
      <p:pic>
        <p:nvPicPr>
          <p:cNvPr id="1026" name="Picture 2" descr="Cartoon triangle with legs and arms cute geomet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9907" l="0" r="98300">
                        <a14:foregroundMark x1="42600" y1="49815" x2="54800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75" y="3802636"/>
            <a:ext cx="3441878" cy="3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7"/>
          <p:cNvGrpSpPr/>
          <p:nvPr/>
        </p:nvGrpSpPr>
        <p:grpSpPr>
          <a:xfrm>
            <a:off x="716312" y="487069"/>
            <a:ext cx="11270203" cy="2554545"/>
            <a:chOff x="2597040" y="3914447"/>
            <a:chExt cx="10037569" cy="2554545"/>
          </a:xfrm>
        </p:grpSpPr>
        <p:sp>
          <p:nvSpPr>
            <p:cNvPr id="18" name="圆角矩形 14"/>
            <p:cNvSpPr/>
            <p:nvPr/>
          </p:nvSpPr>
          <p:spPr>
            <a:xfrm>
              <a:off x="2597040" y="3995123"/>
              <a:ext cx="10005372" cy="189289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3615437" y="3914447"/>
              <a:ext cx="9019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marL="742950" indent="-742950" algn="ctr">
                <a:buAutoNum type="alphaLcParenR"/>
              </a:pP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  <a:p>
              <a:pPr marL="742950" indent="-742950" algn="ctr">
                <a:buAutoNum type="alphaLcParenR"/>
              </a:pPr>
              <a:endParaRPr lang="fr-FR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/>
          <p:nvPr/>
        </p:nvSpPr>
        <p:spPr>
          <a:xfrm>
            <a:off x="5675019" y="2371877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x 8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= 20 (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 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805543" y="567952"/>
            <a:ext cx="10580914" cy="1437096"/>
            <a:chOff x="2752641" y="3846647"/>
            <a:chExt cx="10005372" cy="1437096"/>
          </a:xfrm>
        </p:grpSpPr>
        <p:sp>
          <p:nvSpPr>
            <p:cNvPr id="5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文本框 23"/>
            <p:cNvSpPr txBox="1"/>
            <p:nvPr/>
          </p:nvSpPr>
          <p:spPr>
            <a:xfrm>
              <a:off x="3186324" y="3903475"/>
              <a:ext cx="9101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36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36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32696" y="2566747"/>
            <a:ext cx="2449756" cy="3822499"/>
            <a:chOff x="1827270" y="1756250"/>
            <a:chExt cx="2592525" cy="163527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5dm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4" name="Isosceles Triangle 13"/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0"/>
                  <a:endCxn id="14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Nachos Cartoon Television show, object, angle, face, triangle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7" y="4230666"/>
            <a:ext cx="3210092" cy="2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117" y="144966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0517" y="223025"/>
            <a:ext cx="107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80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40 cm                          C. 40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80 cm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2166" y="2566747"/>
            <a:ext cx="3280286" cy="3822499"/>
            <a:chOff x="1827270" y="1756250"/>
            <a:chExt cx="2592525" cy="163527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cm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5" name="Isosceles Triangle 14"/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6" name="Straight Connector 15"/>
                <p:cNvCxnSpPr>
                  <a:stCxn id="15" idx="0"/>
                  <a:endCxn id="15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/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cm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90693" y="3289609"/>
            <a:ext cx="790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(10 × 8) : 2 = 40 (cm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49737" y="1170878"/>
            <a:ext cx="468351" cy="479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199" y="226010"/>
            <a:ext cx="1032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tấm kính có dạng hình tam giác vuông như hình dưới đây. </a:t>
            </a: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 kính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6 x 6 : 2 = 18 (m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18m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1047834"/>
            <a:ext cx="7136448" cy="3547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481785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Hình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giác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có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đáy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chiều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chính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là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1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800" y="539925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tính diện tích hình tam giác vuông: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Ta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tích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  <a:endParaRPr lang="vi-VN" sz="2800" b="1" u="none" strike="noStrike" kern="100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120" y="3150813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480" y="454788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10" name="Oval 9"/>
          <p:cNvSpPr/>
          <p:nvPr/>
        </p:nvSpPr>
        <p:spPr>
          <a:xfrm>
            <a:off x="229689" y="187008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06" y="1047838"/>
            <a:ext cx="11866911" cy="4944546"/>
          </a:xfrm>
          <a:prstGeom prst="rect">
            <a:avLst/>
          </a:prstGeom>
        </p:spPr>
      </p:pic>
      <p:pic>
        <p:nvPicPr>
          <p:cNvPr id="6" name="Picture 2" descr="Triangle Shape Cartoon - Free vector graphic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96" y="2566610"/>
            <a:ext cx="6724471" cy="23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474" y="-26964"/>
            <a:ext cx="12027877" cy="6302327"/>
          </a:xfrm>
          <a:prstGeom prst="rect">
            <a:avLst/>
          </a:prstGeom>
        </p:spPr>
      </p:pic>
      <p:pic>
        <p:nvPicPr>
          <p:cNvPr id="2" name="tải xuống">
            <a:hlinkClick r:id="" action="ppaction://media"/>
            <a:extLst>
              <a:ext uri="{FF2B5EF4-FFF2-40B4-BE49-F238E27FC236}">
                <a16:creationId xmlns:a16="http://schemas.microsoft.com/office/drawing/2014/main" id="{DFF36047-1D2A-D4A4-EFFC-3C61F24A8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274" y="613468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室内, 物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>
            <a:fillRect/>
          </a:stretch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3012" y="1057454"/>
            <a:ext cx="448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hình tam giác bằng nhau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343831" y="3883091"/>
            <a:ext cx="3531552" cy="19174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343831" y="3897400"/>
            <a:ext cx="3531552" cy="1903146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C2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44444E-6 L 0.3737 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>
            <a:fillRect/>
          </a:stretch>
        </p:blipFill>
        <p:spPr>
          <a:xfrm>
            <a:off x="2207941" y="443873"/>
            <a:ext cx="7928517" cy="2435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3922" y="1299997"/>
            <a:ext cx="665727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 đường cao lên hình tam giác đó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505526" y="3753621"/>
            <a:ext cx="3531552" cy="1902942"/>
          </a:xfrm>
          <a:prstGeom prst="triangle">
            <a:avLst>
              <a:gd name="adj" fmla="val 32042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7644204" y="3753621"/>
            <a:ext cx="0" cy="1902942"/>
          </a:xfrm>
          <a:prstGeom prst="line">
            <a:avLst/>
          </a:prstGeom>
          <a:solidFill>
            <a:srgbClr val="FF6600"/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0"/>
          <p:cNvGrpSpPr/>
          <p:nvPr/>
        </p:nvGrpSpPr>
        <p:grpSpPr bwMode="auto">
          <a:xfrm>
            <a:off x="7644204" y="5423953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254918" y="3751303"/>
            <a:ext cx="3531552" cy="1902942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93596" y="3751303"/>
            <a:ext cx="0" cy="1902942"/>
          </a:xfrm>
          <a:prstGeom prst="line">
            <a:avLst/>
          </a:prstGeom>
          <a:solidFill>
            <a:srgbClr val="FFC87A"/>
          </a:solidFill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0"/>
          <p:cNvGrpSpPr/>
          <p:nvPr/>
        </p:nvGrpSpPr>
        <p:grpSpPr bwMode="auto">
          <a:xfrm>
            <a:off x="3376704" y="5423953"/>
            <a:ext cx="264040" cy="5281263"/>
            <a:chOff x="1032" y="3828"/>
            <a:chExt cx="192" cy="5281263"/>
          </a:xfrm>
          <a:solidFill>
            <a:srgbClr val="FFC87A"/>
          </a:solidFill>
        </p:grpSpPr>
        <p:sp>
          <p:nvSpPr>
            <p:cNvPr id="12" name="Line 31"/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30"/>
          <p:cNvGrpSpPr/>
          <p:nvPr/>
        </p:nvGrpSpPr>
        <p:grpSpPr bwMode="auto">
          <a:xfrm rot="16200000">
            <a:off x="10400354" y="2902474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 bwMode="auto">
          <a:xfrm rot="16200000">
            <a:off x="6126780" y="2896359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>
            <a:fillRect/>
          </a:stretch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012" y="1045075"/>
            <a:ext cx="448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05526" y="3753621"/>
            <a:ext cx="3531552" cy="1902942"/>
            <a:chOff x="7315756" y="3787515"/>
            <a:chExt cx="3531552" cy="1902942"/>
          </a:xfrm>
          <a:solidFill>
            <a:srgbClr val="92D050"/>
          </a:solidFill>
        </p:grpSpPr>
        <p:grpSp>
          <p:nvGrpSpPr>
            <p:cNvPr id="5" name="Group 3"/>
            <p:cNvGrpSpPr/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/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32"/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254918" y="3751303"/>
            <a:ext cx="3531552" cy="1902942"/>
            <a:chOff x="7315756" y="3787515"/>
            <a:chExt cx="3531552" cy="1902942"/>
          </a:xfrm>
          <a:solidFill>
            <a:schemeClr val="bg1"/>
          </a:solidFill>
        </p:grpSpPr>
        <p:grpSp>
          <p:nvGrpSpPr>
            <p:cNvPr id="12" name="Group 3"/>
            <p:cNvGrpSpPr/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/>
            <p:cNvGrpSpPr/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>
            <a:fillRect/>
          </a:stretch>
        </p:blipFill>
        <p:spPr bwMode="auto">
          <a:xfrm rot="10533045">
            <a:off x="2665596" y="3009402"/>
            <a:ext cx="1417162" cy="13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Triangle 18"/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>
            <a:fillRect/>
          </a:stretch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012" y="1045075"/>
            <a:ext cx="448491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Ghép 2 mảnh vào tam giác còn lại</a:t>
            </a:r>
            <a:endParaRPr lang="en-US" sz="1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ight Triangle 11"/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209346" y="3276212"/>
            <a:ext cx="44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915368" y="3291956"/>
            <a:ext cx="2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3648" y="3276212"/>
            <a:ext cx="4136253" cy="3131986"/>
            <a:chOff x="6323648" y="3276212"/>
            <a:chExt cx="4136253" cy="3131986"/>
          </a:xfrm>
        </p:grpSpPr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7986696" y="5700312"/>
              <a:ext cx="12537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" name="Group 3"/>
            <p:cNvGrpSpPr/>
            <p:nvPr/>
          </p:nvGrpSpPr>
          <p:grpSpPr bwMode="auto">
            <a:xfrm>
              <a:off x="6505526" y="3753621"/>
              <a:ext cx="3531552" cy="1902942"/>
              <a:chOff x="2928" y="1812"/>
              <a:chExt cx="2568" cy="1464"/>
            </a:xfrm>
            <a:solidFill>
              <a:srgbClr val="92D050"/>
            </a:solidFill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30"/>
            <p:cNvGrpSpPr/>
            <p:nvPr/>
          </p:nvGrpSpPr>
          <p:grpSpPr bwMode="auto">
            <a:xfrm>
              <a:off x="7644204" y="5434367"/>
              <a:ext cx="264040" cy="222196"/>
              <a:chOff x="1032" y="3828"/>
              <a:chExt cx="192" cy="168"/>
            </a:xfrm>
            <a:solidFill>
              <a:srgbClr val="FF6600"/>
            </a:solidFill>
          </p:grpSpPr>
          <p:sp>
            <p:nvSpPr>
              <p:cNvPr id="7" name="Line 31"/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Line 32"/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459984" y="3276212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323648" y="5701316"/>
              <a:ext cx="683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0011641" y="5616191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 rot="16200000">
              <a:off x="7329304" y="4310806"/>
              <a:ext cx="13147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7473022" y="5681890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-0.00209 L 0.10625 -0.03172 C 0.12657 -0.0382 0.1573 -0.04167 0.18946 -0.04167 C 0.22605 -0.04167 0.25547 -0.0382 0.27579 -0.03172 L 0.37396 -0.0020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47 L 0.08255 -0.03495 C 0.10065 -0.0419 0.12799 -0.0456 0.15664 -0.0456 C 0.18906 -0.0456 0.21523 -0.0419 0.23333 -0.03495 L 0.3207 -0.003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2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>
            <a:fillRect/>
          </a:stretch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7186" y="2175641"/>
            <a:ext cx="8818179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ABC,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BC × NB = BC × AH.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NMBC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200" b="0" i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3200" b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  <m:r>
                            <a:rPr lang="en-US" sz="3200" b="0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b="0" i="1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blipFill rotWithShape="1">
                <a:blip r:embed="rId2"/>
                <a:stretch>
                  <a:fillRect l="-3" t="-7086" r="1" b="-709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ara De Garoto Garoto Pensando | Cartoon character design, Kid character,  Character desig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>
            <a:fillRect/>
          </a:stretch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hought Bubble: Cloud 1"/>
          <p:cNvSpPr/>
          <p:nvPr/>
        </p:nvSpPr>
        <p:spPr>
          <a:xfrm>
            <a:off x="4642516" y="539478"/>
            <a:ext cx="6927322" cy="3159056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692" y="1182385"/>
            <a:ext cx="6108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Vậy muốn tính diện tích của hình tam giác chúng ta làm như thế nào?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557</Words>
  <Application>Microsoft Office PowerPoint</Application>
  <PresentationFormat>Widescreen</PresentationFormat>
  <Paragraphs>76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Cambria</vt:lpstr>
      <vt:lpstr>Cambria Math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Windows</cp:lastModifiedBy>
  <cp:revision>91</cp:revision>
  <dcterms:created xsi:type="dcterms:W3CDTF">2019-12-30T13:59:00Z</dcterms:created>
  <dcterms:modified xsi:type="dcterms:W3CDTF">2025-11-21T12:46:29Z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2E4E100CDD2248FEA10C23B3E0EB5443_12</vt:lpwstr>
  </property>
  <property fmtid="{D5CDD505-2E9C-101B-9397-08002B2CF9AE}" pid="3" name="KSOProductBuildVer">
    <vt:lpwstr>1033-12.2.0.18283</vt:lpwstr>
  </property>
</Properties>
</file>