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2" r:id="rId4"/>
  </p:sldMasterIdLst>
  <p:notesMasterIdLst>
    <p:notesMasterId r:id="rId29"/>
  </p:notesMasterIdLst>
  <p:sldIdLst>
    <p:sldId id="259" r:id="rId5"/>
    <p:sldId id="334" r:id="rId6"/>
    <p:sldId id="335" r:id="rId7"/>
    <p:sldId id="336" r:id="rId8"/>
    <p:sldId id="337" r:id="rId9"/>
    <p:sldId id="338" r:id="rId10"/>
    <p:sldId id="327" r:id="rId11"/>
    <p:sldId id="274" r:id="rId12"/>
    <p:sldId id="266" r:id="rId13"/>
    <p:sldId id="339" r:id="rId14"/>
    <p:sldId id="340" r:id="rId15"/>
    <p:sldId id="342" r:id="rId16"/>
    <p:sldId id="341" r:id="rId17"/>
    <p:sldId id="343" r:id="rId18"/>
    <p:sldId id="344" r:id="rId19"/>
    <p:sldId id="345" r:id="rId20"/>
    <p:sldId id="272" r:id="rId21"/>
    <p:sldId id="290" r:id="rId22"/>
    <p:sldId id="346" r:id="rId23"/>
    <p:sldId id="347" r:id="rId24"/>
    <p:sldId id="283" r:id="rId25"/>
    <p:sldId id="348" r:id="rId26"/>
    <p:sldId id="287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yen Uyen" initials="UU" lastIdx="1" clrIdx="0">
    <p:extLst>
      <p:ext uri="{19B8F6BF-5375-455C-9EA6-DF929625EA0E}">
        <p15:presenceInfo xmlns:p15="http://schemas.microsoft.com/office/powerpoint/2012/main" userId="Uyen 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5EEA0"/>
    <a:srgbClr val="FFE1FD"/>
    <a:srgbClr val="FFCCFF"/>
    <a:srgbClr val="F44A4C"/>
    <a:srgbClr val="7F3A0B"/>
    <a:srgbClr val="FFE181"/>
    <a:srgbClr val="FFFF99"/>
    <a:srgbClr val="4D230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9601" autoAdjust="0"/>
  </p:normalViewPr>
  <p:slideViewPr>
    <p:cSldViewPr snapToGrid="0">
      <p:cViewPr varScale="1">
        <p:scale>
          <a:sx n="45" d="100"/>
          <a:sy n="45" d="100"/>
        </p:scale>
        <p:origin x="80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4A748-83F7-4730-AB8A-7FEEC7F0182E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A60F3-3E4C-45D3-826D-AA04F5C2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0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Click</a:t>
            </a:r>
            <a:r>
              <a:rPr lang="vi-VN" baseline="0" dirty="0"/>
              <a:t> vào quả trứng để chọn câu hỏi</a:t>
            </a:r>
          </a:p>
          <a:p>
            <a:pPr marL="158750" indent="0">
              <a:buNone/>
            </a:pPr>
            <a:r>
              <a:rPr lang="vi-VN" baseline="0" dirty="0"/>
              <a:t>Hoàn thành xong các câu hỏi click vào mũi tên để sang slide tiếp 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2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0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3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56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0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1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3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9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2959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64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6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88" name="Google Shape;88;p6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6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6"/>
          <p:cNvSpPr/>
          <p:nvPr/>
        </p:nvSpPr>
        <p:spPr>
          <a:xfrm flipH="1">
            <a:off x="953333" y="518000"/>
            <a:ext cx="10285200" cy="692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960000" y="50372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162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8819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22" name="Google Shape;122;p8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622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826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04" name="Google Shape;404;p22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2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22"/>
          <p:cNvSpPr txBox="1">
            <a:spLocks noGrp="1"/>
          </p:cNvSpPr>
          <p:nvPr>
            <p:ph type="title" hasCustomPrompt="1"/>
          </p:nvPr>
        </p:nvSpPr>
        <p:spPr>
          <a:xfrm>
            <a:off x="953467" y="1923188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2"/>
          <p:cNvSpPr txBox="1">
            <a:spLocks noGrp="1"/>
          </p:cNvSpPr>
          <p:nvPr>
            <p:ph type="subTitle" idx="1"/>
          </p:nvPr>
        </p:nvSpPr>
        <p:spPr>
          <a:xfrm>
            <a:off x="953467" y="2966159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title" idx="2" hasCustomPrompt="1"/>
          </p:nvPr>
        </p:nvSpPr>
        <p:spPr>
          <a:xfrm>
            <a:off x="6766133" y="1923179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2"/>
          <p:cNvSpPr txBox="1">
            <a:spLocks noGrp="1"/>
          </p:cNvSpPr>
          <p:nvPr>
            <p:ph type="subTitle" idx="3"/>
          </p:nvPr>
        </p:nvSpPr>
        <p:spPr>
          <a:xfrm>
            <a:off x="6766133" y="2966148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4" hasCustomPrompt="1"/>
          </p:nvPr>
        </p:nvSpPr>
        <p:spPr>
          <a:xfrm>
            <a:off x="3859800" y="3806252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5"/>
          </p:nvPr>
        </p:nvSpPr>
        <p:spPr>
          <a:xfrm>
            <a:off x="3859800" y="4849221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84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8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58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8861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328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840944" y="1808315"/>
            <a:ext cx="7798000" cy="381805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833243" y="52905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005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363930"/>
            <a:ext cx="10864000" cy="596083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98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6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1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326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81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472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927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98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6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>
          <a:xfrm>
            <a:off x="-38102" y="-9046"/>
            <a:ext cx="12324007" cy="6867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9" y="1721145"/>
            <a:ext cx="5932238" cy="513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6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1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F7C978-7938-3D48-0ABE-46B035F12C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161928"/>
            <a:ext cx="1482263" cy="14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8CE80F7-AC26-9737-7D60-56053467478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161928"/>
            <a:ext cx="1482263" cy="1482263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6C36B88-BA19-A08F-F6B8-B0E9A0CDF6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534" y="163500"/>
            <a:ext cx="1482263" cy="14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B11E31-8EFA-42CF-D0AE-CEAFADDCA6E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833" y="86513"/>
            <a:ext cx="1482263" cy="14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45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19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1.svg"/><Relationship Id="rId18" Type="http://schemas.openxmlformats.org/officeDocument/2006/relationships/image" Target="../media/image49.png"/><Relationship Id="rId3" Type="http://schemas.openxmlformats.org/officeDocument/2006/relationships/image" Target="../media/image33.svg"/><Relationship Id="rId21" Type="http://schemas.openxmlformats.org/officeDocument/2006/relationships/image" Target="../media/image42.png"/><Relationship Id="rId7" Type="http://schemas.openxmlformats.org/officeDocument/2006/relationships/image" Target="../media/image57.svg"/><Relationship Id="rId12" Type="http://schemas.openxmlformats.org/officeDocument/2006/relationships/image" Target="../media/image47.png"/><Relationship Id="rId17" Type="http://schemas.openxmlformats.org/officeDocument/2006/relationships/image" Target="../media/image63.svg"/><Relationship Id="rId2" Type="http://schemas.openxmlformats.org/officeDocument/2006/relationships/image" Target="../media/image26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59.svg"/><Relationship Id="rId5" Type="http://schemas.openxmlformats.org/officeDocument/2006/relationships/image" Target="../media/image23.svg"/><Relationship Id="rId15" Type="http://schemas.openxmlformats.org/officeDocument/2006/relationships/image" Target="../media/image37.svg"/><Relationship Id="rId23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65.svg"/><Relationship Id="rId4" Type="http://schemas.openxmlformats.org/officeDocument/2006/relationships/image" Target="../media/image21.png"/><Relationship Id="rId9" Type="http://schemas.openxmlformats.org/officeDocument/2006/relationships/image" Target="../media/image29.svg"/><Relationship Id="rId14" Type="http://schemas.openxmlformats.org/officeDocument/2006/relationships/image" Target="../media/image28.png"/><Relationship Id="rId22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svg"/><Relationship Id="rId5" Type="http://schemas.openxmlformats.org/officeDocument/2006/relationships/image" Target="../media/image52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5.xml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63.png"/><Relationship Id="rId18" Type="http://schemas.openxmlformats.org/officeDocument/2006/relationships/image" Target="../media/image90.svg"/><Relationship Id="rId26" Type="http://schemas.openxmlformats.org/officeDocument/2006/relationships/image" Target="../media/image25.svg"/><Relationship Id="rId3" Type="http://schemas.openxmlformats.org/officeDocument/2006/relationships/image" Target="../media/image58.png"/><Relationship Id="rId21" Type="http://schemas.openxmlformats.org/officeDocument/2006/relationships/image" Target="../media/image66.png"/><Relationship Id="rId7" Type="http://schemas.openxmlformats.org/officeDocument/2006/relationships/image" Target="../media/image60.png"/><Relationship Id="rId12" Type="http://schemas.openxmlformats.org/officeDocument/2006/relationships/image" Target="../media/image84.svg"/><Relationship Id="rId17" Type="http://schemas.openxmlformats.org/officeDocument/2006/relationships/image" Target="../media/image6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8.svg"/><Relationship Id="rId20" Type="http://schemas.openxmlformats.org/officeDocument/2006/relationships/image" Target="../media/image59.sv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svg"/><Relationship Id="rId11" Type="http://schemas.openxmlformats.org/officeDocument/2006/relationships/image" Target="../media/image62.png"/><Relationship Id="rId24" Type="http://schemas.openxmlformats.org/officeDocument/2006/relationships/image" Target="../media/image29.sv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23" Type="http://schemas.openxmlformats.org/officeDocument/2006/relationships/image" Target="../media/image24.png"/><Relationship Id="rId28" Type="http://schemas.openxmlformats.org/officeDocument/2006/relationships/image" Target="../media/image94.svg"/><Relationship Id="rId10" Type="http://schemas.openxmlformats.org/officeDocument/2006/relationships/image" Target="../media/image82.svg"/><Relationship Id="rId19" Type="http://schemas.openxmlformats.org/officeDocument/2006/relationships/image" Target="../media/image46.png"/><Relationship Id="rId4" Type="http://schemas.openxmlformats.org/officeDocument/2006/relationships/image" Target="../media/image76.svg"/><Relationship Id="rId9" Type="http://schemas.openxmlformats.org/officeDocument/2006/relationships/image" Target="../media/image61.png"/><Relationship Id="rId14" Type="http://schemas.openxmlformats.org/officeDocument/2006/relationships/image" Target="../media/image86.svg"/><Relationship Id="rId22" Type="http://schemas.openxmlformats.org/officeDocument/2006/relationships/image" Target="../media/image92.svg"/><Relationship Id="rId27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slide" Target="slide4.xml"/><Relationship Id="rId18" Type="http://schemas.openxmlformats.org/officeDocument/2006/relationships/slide" Target="slide5.xml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slideLayout" Target="../slideLayouts/slideLayout23.xml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4a"/><Relationship Id="rId11" Type="http://schemas.openxmlformats.org/officeDocument/2006/relationships/image" Target="../media/image10.png"/><Relationship Id="rId24" Type="http://schemas.openxmlformats.org/officeDocument/2006/relationships/image" Target="../media/image15.png"/><Relationship Id="rId5" Type="http://schemas.microsoft.com/office/2007/relationships/media" Target="../media/media3.m4a"/><Relationship Id="rId15" Type="http://schemas.microsoft.com/office/2007/relationships/hdphoto" Target="../media/hdphoto2.wdp"/><Relationship Id="rId23" Type="http://schemas.microsoft.com/office/2007/relationships/hdphoto" Target="../media/hdphoto6.wdp"/><Relationship Id="rId10" Type="http://schemas.openxmlformats.org/officeDocument/2006/relationships/slide" Target="slide6.xml"/><Relationship Id="rId19" Type="http://schemas.openxmlformats.org/officeDocument/2006/relationships/image" Target="../media/image8.png"/><Relationship Id="rId4" Type="http://schemas.microsoft.com/office/2007/relationships/media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9.png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8.xml"/><Relationship Id="rId7" Type="http://schemas.openxmlformats.org/officeDocument/2006/relationships/slide" Target="slide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28.xml"/><Relationship Id="rId7" Type="http://schemas.openxmlformats.org/officeDocument/2006/relationships/slide" Target="slide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5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9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11" Type="http://schemas.openxmlformats.org/officeDocument/2006/relationships/image" Target="../media/image24.png"/><Relationship Id="rId24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10" Type="http://schemas.openxmlformats.org/officeDocument/2006/relationships/image" Target="../media/image27.svg"/><Relationship Id="rId19" Type="http://schemas.openxmlformats.org/officeDocument/2006/relationships/image" Target="../media/image28.png"/><Relationship Id="rId4" Type="http://schemas.openxmlformats.org/officeDocument/2006/relationships/image" Target="../media/image21.svg"/><Relationship Id="rId9" Type="http://schemas.openxmlformats.org/officeDocument/2006/relationships/image" Target="../media/image23.png"/><Relationship Id="rId14" Type="http://schemas.openxmlformats.org/officeDocument/2006/relationships/image" Target="../media/image31.sv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CẨM DUYÊN">
            <a:extLst>
              <a:ext uri="{FF2B5EF4-FFF2-40B4-BE49-F238E27FC236}">
                <a16:creationId xmlns:a16="http://schemas.microsoft.com/office/drawing/2014/main" id="{1909F510-78F2-4FD7-B73A-EDDFAB8F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28" y="2214873"/>
            <a:ext cx="7888908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3" y="2732077"/>
            <a:ext cx="4773127" cy="4125923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3E4B8AF-02D8-04CF-880C-0FD37F55A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97" y="1828800"/>
            <a:ext cx="9005993" cy="30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1414129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276;p7"/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oogle Shape;1483;p40"/>
          <p:cNvSpPr txBox="1"/>
          <p:nvPr/>
        </p:nvSpPr>
        <p:spPr>
          <a:xfrm>
            <a:off x="890554" y="-79063"/>
            <a:ext cx="1053725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Dấu gạch ngang trong các câu dưới đây được dùng để làm gì?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B2CB29-6B2F-E9A4-260F-634051B93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3" y="1440758"/>
            <a:ext cx="10820400" cy="2215924"/>
          </a:xfrm>
          <a:prstGeom prst="rect">
            <a:avLst/>
          </a:prstGeom>
        </p:spPr>
      </p:pic>
      <p:sp>
        <p:nvSpPr>
          <p:cNvPr id="11" name="td">
            <a:extLst>
              <a:ext uri="{FF2B5EF4-FFF2-40B4-BE49-F238E27FC236}">
                <a16:creationId xmlns:a16="http://schemas.microsoft.com/office/drawing/2014/main" id="{F0A15E68-65C1-D855-B4F5-77181B4F7714}"/>
              </a:ext>
            </a:extLst>
          </p:cNvPr>
          <p:cNvSpPr/>
          <p:nvPr/>
        </p:nvSpPr>
        <p:spPr>
          <a:xfrm>
            <a:off x="1537160" y="3787454"/>
            <a:ext cx="8935910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Đánh dấu lời nói trực tiếp của nhân vật.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piano">
            <a:extLst>
              <a:ext uri="{FF2B5EF4-FFF2-40B4-BE49-F238E27FC236}">
                <a16:creationId xmlns:a16="http://schemas.microsoft.com/office/drawing/2014/main" id="{199A5845-FDD1-8439-8295-6EE8E54CAC3D}"/>
              </a:ext>
            </a:extLst>
          </p:cNvPr>
          <p:cNvSpPr/>
          <p:nvPr/>
        </p:nvSpPr>
        <p:spPr>
          <a:xfrm>
            <a:off x="1537159" y="4494043"/>
            <a:ext cx="8957175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Đánh dấu các ý liệt kê.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sao">
            <a:extLst>
              <a:ext uri="{FF2B5EF4-FFF2-40B4-BE49-F238E27FC236}">
                <a16:creationId xmlns:a16="http://schemas.microsoft.com/office/drawing/2014/main" id="{C5D10718-D566-5A74-A440-CAEA2FA0542B}"/>
              </a:ext>
            </a:extLst>
          </p:cNvPr>
          <p:cNvSpPr/>
          <p:nvPr/>
        </p:nvSpPr>
        <p:spPr>
          <a:xfrm>
            <a:off x="1537159" y="5191007"/>
            <a:ext cx="8765789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Nối các từ ngữ trong một liên danh.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ghi">
            <a:extLst>
              <a:ext uri="{FF2B5EF4-FFF2-40B4-BE49-F238E27FC236}">
                <a16:creationId xmlns:a16="http://schemas.microsoft.com/office/drawing/2014/main" id="{661D6261-898E-CD81-AD81-C46F126EAB0B}"/>
              </a:ext>
            </a:extLst>
          </p:cNvPr>
          <p:cNvSpPr/>
          <p:nvPr/>
        </p:nvSpPr>
        <p:spPr>
          <a:xfrm>
            <a:off x="1537160" y="5907221"/>
            <a:ext cx="8712626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Đánh dấu bộ phận chú thích, giải thích.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cartoon tick and cross">
            <a:extLst>
              <a:ext uri="{FF2B5EF4-FFF2-40B4-BE49-F238E27FC236}">
                <a16:creationId xmlns:a16="http://schemas.microsoft.com/office/drawing/2014/main" id="{4FEE192E-8B47-8310-DEC5-AE4BF4CA4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9155175" y="5733950"/>
            <a:ext cx="893579" cy="7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53439" y="276448"/>
            <a:ext cx="11177273" cy="617751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Hình ảnh 6">
            <a:extLst>
              <a:ext uri="{FF2B5EF4-FFF2-40B4-BE49-F238E27FC236}">
                <a16:creationId xmlns:a16="http://schemas.microsoft.com/office/drawing/2014/main" id="{30B31683-425F-8846-EC4A-D053C7A62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28" y="512902"/>
            <a:ext cx="7172657" cy="57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1414129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276;p7"/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oogle Shape;1483;p40"/>
          <p:cNvSpPr txBox="1"/>
          <p:nvPr/>
        </p:nvSpPr>
        <p:spPr>
          <a:xfrm>
            <a:off x="890554" y="-79063"/>
            <a:ext cx="1053725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>
              <a:defRPr/>
            </a:pPr>
            <a:r>
              <a:rPr lang="en-US" sz="3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đặc điểm về vị trí và công dụng của dấu gạch ngang trong mỗi trường hợp dưới đây: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D657F-F89B-220E-2685-ADC35318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40" y="1913860"/>
            <a:ext cx="9482580" cy="406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531629"/>
            <a:ext cx="11177273" cy="614561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BA6F9-A758-E21D-AA1E-EF79EF69C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502" y="726890"/>
            <a:ext cx="5071730" cy="1971239"/>
          </a:xfrm>
          <a:prstGeom prst="rect">
            <a:avLst/>
          </a:prstGeom>
        </p:spPr>
      </p:pic>
      <p:sp>
        <p:nvSpPr>
          <p:cNvPr id="8" name="Rounded Rectangle 44">
            <a:extLst>
              <a:ext uri="{FF2B5EF4-FFF2-40B4-BE49-F238E27FC236}">
                <a16:creationId xmlns:a16="http://schemas.microsoft.com/office/drawing/2014/main" id="{9E88C0D7-3DA5-91AC-6A05-5DBF20809827}"/>
              </a:ext>
            </a:extLst>
          </p:cNvPr>
          <p:cNvSpPr/>
          <p:nvPr/>
        </p:nvSpPr>
        <p:spPr>
          <a:xfrm>
            <a:off x="1198680" y="3273005"/>
            <a:ext cx="10146260" cy="18093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61C493-35F7-3C02-7805-E75AFCC98B8A}"/>
              </a:ext>
            </a:extLst>
          </p:cNvPr>
          <p:cNvGrpSpPr/>
          <p:nvPr/>
        </p:nvGrpSpPr>
        <p:grpSpPr>
          <a:xfrm>
            <a:off x="1316971" y="3443672"/>
            <a:ext cx="9857848" cy="1323439"/>
            <a:chOff x="787721" y="2752083"/>
            <a:chExt cx="9857848" cy="1323439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70BFE18E-F1E0-9A80-51E8-78FE3BFF333B}"/>
                </a:ext>
              </a:extLst>
            </p:cNvPr>
            <p:cNvSpPr/>
            <p:nvPr/>
          </p:nvSpPr>
          <p:spPr>
            <a:xfrm rot="10706020" flipH="1" flipV="1">
              <a:off x="787721" y="2939893"/>
              <a:ext cx="413285" cy="247454"/>
            </a:xfrm>
            <a:custGeom>
              <a:avLst/>
              <a:gdLst/>
              <a:ahLst/>
              <a:cxnLst/>
              <a:rect l="l" t="t" r="r" b="b"/>
              <a:pathLst>
                <a:path w="619927" h="371181">
                  <a:moveTo>
                    <a:pt x="619926" y="371181"/>
                  </a:moveTo>
                  <a:lnTo>
                    <a:pt x="0" y="371181"/>
                  </a:lnTo>
                  <a:lnTo>
                    <a:pt x="0" y="0"/>
                  </a:lnTo>
                  <a:lnTo>
                    <a:pt x="619926" y="0"/>
                  </a:lnTo>
                  <a:lnTo>
                    <a:pt x="619926" y="37118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4795B0-8429-148F-BC14-8A71D139FB2B}"/>
                </a:ext>
              </a:extLst>
            </p:cNvPr>
            <p:cNvSpPr/>
            <p:nvPr/>
          </p:nvSpPr>
          <p:spPr>
            <a:xfrm>
              <a:off x="1282663" y="2752083"/>
              <a:ext cx="936290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GB" sz="4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1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531629"/>
            <a:ext cx="11177273" cy="614561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44">
            <a:extLst>
              <a:ext uri="{FF2B5EF4-FFF2-40B4-BE49-F238E27FC236}">
                <a16:creationId xmlns:a16="http://schemas.microsoft.com/office/drawing/2014/main" id="{9E88C0D7-3DA5-91AC-6A05-5DBF20809827}"/>
              </a:ext>
            </a:extLst>
          </p:cNvPr>
          <p:cNvSpPr/>
          <p:nvPr/>
        </p:nvSpPr>
        <p:spPr>
          <a:xfrm>
            <a:off x="5061098" y="1678120"/>
            <a:ext cx="6443330" cy="28938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7A9B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61C493-35F7-3C02-7805-E75AFCC98B8A}"/>
              </a:ext>
            </a:extLst>
          </p:cNvPr>
          <p:cNvGrpSpPr/>
          <p:nvPr/>
        </p:nvGrpSpPr>
        <p:grpSpPr>
          <a:xfrm>
            <a:off x="1231911" y="1923216"/>
            <a:ext cx="10187456" cy="3252892"/>
            <a:chOff x="787721" y="-65545"/>
            <a:chExt cx="10187456" cy="3252892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70BFE18E-F1E0-9A80-51E8-78FE3BFF333B}"/>
                </a:ext>
              </a:extLst>
            </p:cNvPr>
            <p:cNvSpPr/>
            <p:nvPr/>
          </p:nvSpPr>
          <p:spPr>
            <a:xfrm rot="10706020" flipH="1" flipV="1">
              <a:off x="787721" y="2939893"/>
              <a:ext cx="413285" cy="247454"/>
            </a:xfrm>
            <a:custGeom>
              <a:avLst/>
              <a:gdLst/>
              <a:ahLst/>
              <a:cxnLst/>
              <a:rect l="l" t="t" r="r" b="b"/>
              <a:pathLst>
                <a:path w="619927" h="371181">
                  <a:moveTo>
                    <a:pt x="619926" y="371181"/>
                  </a:moveTo>
                  <a:lnTo>
                    <a:pt x="0" y="371181"/>
                  </a:lnTo>
                  <a:lnTo>
                    <a:pt x="0" y="0"/>
                  </a:lnTo>
                  <a:lnTo>
                    <a:pt x="619926" y="0"/>
                  </a:lnTo>
                  <a:lnTo>
                    <a:pt x="619926" y="37118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4795B0-8429-148F-BC14-8A71D139FB2B}"/>
                </a:ext>
              </a:extLst>
            </p:cNvPr>
            <p:cNvSpPr/>
            <p:nvPr/>
          </p:nvSpPr>
          <p:spPr>
            <a:xfrm>
              <a:off x="4914619" y="-65545"/>
              <a:ext cx="6060558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44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6CF7AF-BB24-7A79-ADA1-0E2A6212E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21" y="1462752"/>
            <a:ext cx="382905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531629"/>
            <a:ext cx="11177273" cy="614561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ounded Rectangle 44">
            <a:extLst>
              <a:ext uri="{FF2B5EF4-FFF2-40B4-BE49-F238E27FC236}">
                <a16:creationId xmlns:a16="http://schemas.microsoft.com/office/drawing/2014/main" id="{9E88C0D7-3DA5-91AC-6A05-5DBF20809827}"/>
              </a:ext>
            </a:extLst>
          </p:cNvPr>
          <p:cNvSpPr/>
          <p:nvPr/>
        </p:nvSpPr>
        <p:spPr>
          <a:xfrm>
            <a:off x="1198680" y="3273004"/>
            <a:ext cx="10146260" cy="25961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7A9B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61C493-35F7-3C02-7805-E75AFCC98B8A}"/>
              </a:ext>
            </a:extLst>
          </p:cNvPr>
          <p:cNvGrpSpPr/>
          <p:nvPr/>
        </p:nvGrpSpPr>
        <p:grpSpPr>
          <a:xfrm>
            <a:off x="1316971" y="3443672"/>
            <a:ext cx="9857848" cy="2308324"/>
            <a:chOff x="787721" y="2752083"/>
            <a:chExt cx="9857848" cy="2308324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70BFE18E-F1E0-9A80-51E8-78FE3BFF333B}"/>
                </a:ext>
              </a:extLst>
            </p:cNvPr>
            <p:cNvSpPr/>
            <p:nvPr/>
          </p:nvSpPr>
          <p:spPr>
            <a:xfrm rot="10706020" flipH="1" flipV="1">
              <a:off x="787721" y="2939893"/>
              <a:ext cx="413285" cy="247454"/>
            </a:xfrm>
            <a:custGeom>
              <a:avLst/>
              <a:gdLst/>
              <a:ahLst/>
              <a:cxnLst/>
              <a:rect l="l" t="t" r="r" b="b"/>
              <a:pathLst>
                <a:path w="619927" h="371181">
                  <a:moveTo>
                    <a:pt x="619926" y="371181"/>
                  </a:moveTo>
                  <a:lnTo>
                    <a:pt x="0" y="371181"/>
                  </a:lnTo>
                  <a:lnTo>
                    <a:pt x="0" y="0"/>
                  </a:lnTo>
                  <a:lnTo>
                    <a:pt x="619926" y="0"/>
                  </a:lnTo>
                  <a:lnTo>
                    <a:pt x="619926" y="37118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25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4795B0-8429-148F-BC14-8A71D139FB2B}"/>
                </a:ext>
              </a:extLst>
            </p:cNvPr>
            <p:cNvSpPr/>
            <p:nvPr/>
          </p:nvSpPr>
          <p:spPr>
            <a:xfrm>
              <a:off x="1282663" y="2752083"/>
              <a:ext cx="936290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DBB2A6-4724-4A51-6FE6-AD7ECBF33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792" y="852265"/>
            <a:ext cx="5531478" cy="208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581991" y="1795079"/>
            <a:ext cx="11152809" cy="332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-314862" y="5227225"/>
            <a:ext cx="10800568" cy="2253665"/>
          </a:xfrm>
          <a:custGeom>
            <a:avLst/>
            <a:gdLst/>
            <a:ahLst/>
            <a:cxnLst/>
            <a:rect l="l" t="t" r="r" b="b"/>
            <a:pathLst>
              <a:path w="16200852" h="3380498">
                <a:moveTo>
                  <a:pt x="16200852" y="0"/>
                </a:moveTo>
                <a:lnTo>
                  <a:pt x="0" y="0"/>
                </a:lnTo>
                <a:lnTo>
                  <a:pt x="0" y="3380498"/>
                </a:lnTo>
                <a:lnTo>
                  <a:pt x="16200852" y="3380498"/>
                </a:lnTo>
                <a:lnTo>
                  <a:pt x="16200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980" y="4511053"/>
            <a:ext cx="6984969" cy="2560865"/>
          </a:xfrm>
          <a:custGeom>
            <a:avLst/>
            <a:gdLst/>
            <a:ahLst/>
            <a:cxnLst/>
            <a:rect l="l" t="t" r="r" b="b"/>
            <a:pathLst>
              <a:path w="10477454" h="3841298">
                <a:moveTo>
                  <a:pt x="0" y="0"/>
                </a:moveTo>
                <a:lnTo>
                  <a:pt x="10477454" y="0"/>
                </a:lnTo>
                <a:lnTo>
                  <a:pt x="10477454" y="3841297"/>
                </a:lnTo>
                <a:lnTo>
                  <a:pt x="0" y="384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411" b="-4054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929100" y="6015242"/>
            <a:ext cx="862942" cy="404504"/>
          </a:xfrm>
          <a:custGeom>
            <a:avLst/>
            <a:gdLst/>
            <a:ahLst/>
            <a:cxnLst/>
            <a:rect l="l" t="t" r="r" b="b"/>
            <a:pathLst>
              <a:path w="1294413" h="606756">
                <a:moveTo>
                  <a:pt x="0" y="0"/>
                </a:moveTo>
                <a:lnTo>
                  <a:pt x="1294413" y="0"/>
                </a:lnTo>
                <a:lnTo>
                  <a:pt x="1294413" y="606756"/>
                </a:lnTo>
                <a:lnTo>
                  <a:pt x="0" y="606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565500" y="5416949"/>
            <a:ext cx="665033" cy="311734"/>
          </a:xfrm>
          <a:custGeom>
            <a:avLst/>
            <a:gdLst/>
            <a:ahLst/>
            <a:cxnLst/>
            <a:rect l="l" t="t" r="r" b="b"/>
            <a:pathLst>
              <a:path w="997549" h="467601">
                <a:moveTo>
                  <a:pt x="0" y="0"/>
                </a:moveTo>
                <a:lnTo>
                  <a:pt x="997549" y="0"/>
                </a:lnTo>
                <a:lnTo>
                  <a:pt x="997549" y="467601"/>
                </a:lnTo>
                <a:lnTo>
                  <a:pt x="0" y="467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71201">
            <a:off x="1903073" y="479884"/>
            <a:ext cx="1230049" cy="908698"/>
          </a:xfrm>
          <a:custGeom>
            <a:avLst/>
            <a:gdLst/>
            <a:ahLst/>
            <a:cxnLst/>
            <a:rect l="l" t="t" r="r" b="b"/>
            <a:pathLst>
              <a:path w="1845073" h="1363047">
                <a:moveTo>
                  <a:pt x="0" y="0"/>
                </a:moveTo>
                <a:lnTo>
                  <a:pt x="1845072" y="0"/>
                </a:lnTo>
                <a:lnTo>
                  <a:pt x="1845072" y="1363047"/>
                </a:lnTo>
                <a:lnTo>
                  <a:pt x="0" y="1363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297264" y="698463"/>
            <a:ext cx="1054201" cy="436176"/>
          </a:xfrm>
          <a:custGeom>
            <a:avLst/>
            <a:gdLst/>
            <a:ahLst/>
            <a:cxnLst/>
            <a:rect l="l" t="t" r="r" b="b"/>
            <a:pathLst>
              <a:path w="1581302" h="654264">
                <a:moveTo>
                  <a:pt x="1581302" y="0"/>
                </a:moveTo>
                <a:lnTo>
                  <a:pt x="0" y="0"/>
                </a:lnTo>
                <a:lnTo>
                  <a:pt x="0" y="654264"/>
                </a:lnTo>
                <a:lnTo>
                  <a:pt x="1581302" y="654264"/>
                </a:lnTo>
                <a:lnTo>
                  <a:pt x="15813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6309692" y="6043426"/>
            <a:ext cx="356225" cy="213289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8436903" flipH="1" flipV="1">
            <a:off x="10999127" y="4355081"/>
            <a:ext cx="413285" cy="247454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787426" flipH="1">
            <a:off x="1493042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1042328" y="0"/>
                </a:moveTo>
                <a:lnTo>
                  <a:pt x="0" y="0"/>
                </a:lnTo>
                <a:lnTo>
                  <a:pt x="0" y="1631825"/>
                </a:lnTo>
                <a:lnTo>
                  <a:pt x="1042328" y="1631825"/>
                </a:lnTo>
                <a:lnTo>
                  <a:pt x="10423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787999">
            <a:off x="10004023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0" y="0"/>
                </a:moveTo>
                <a:lnTo>
                  <a:pt x="1042328" y="0"/>
                </a:lnTo>
                <a:lnTo>
                  <a:pt x="1042328" y="1631825"/>
                </a:lnTo>
                <a:lnTo>
                  <a:pt x="0" y="16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09316">
            <a:off x="460052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0" y="0"/>
                </a:moveTo>
                <a:lnTo>
                  <a:pt x="1257081" y="0"/>
                </a:lnTo>
                <a:lnTo>
                  <a:pt x="1257081" y="1968032"/>
                </a:lnTo>
                <a:lnTo>
                  <a:pt x="0" y="1968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07999" flipH="1">
            <a:off x="10894089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1257080" y="0"/>
                </a:moveTo>
                <a:lnTo>
                  <a:pt x="0" y="0"/>
                </a:lnTo>
                <a:lnTo>
                  <a:pt x="0" y="1968032"/>
                </a:lnTo>
                <a:lnTo>
                  <a:pt x="1257080" y="1968032"/>
                </a:lnTo>
                <a:lnTo>
                  <a:pt x="125708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57518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0" y="0"/>
                </a:moveTo>
                <a:lnTo>
                  <a:pt x="4326225" y="0"/>
                </a:lnTo>
                <a:lnTo>
                  <a:pt x="4326225" y="935546"/>
                </a:lnTo>
                <a:lnTo>
                  <a:pt x="0" y="9355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988303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4326225" y="0"/>
                </a:moveTo>
                <a:lnTo>
                  <a:pt x="0" y="0"/>
                </a:lnTo>
                <a:lnTo>
                  <a:pt x="0" y="935546"/>
                </a:lnTo>
                <a:lnTo>
                  <a:pt x="4326225" y="935546"/>
                </a:lnTo>
                <a:lnTo>
                  <a:pt x="432622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165132" flipH="1">
            <a:off x="11283168" y="343844"/>
            <a:ext cx="597039" cy="537335"/>
          </a:xfrm>
          <a:custGeom>
            <a:avLst/>
            <a:gdLst/>
            <a:ahLst/>
            <a:cxnLst/>
            <a:rect l="l" t="t" r="r" b="b"/>
            <a:pathLst>
              <a:path w="895558" h="806002">
                <a:moveTo>
                  <a:pt x="895558" y="0"/>
                </a:moveTo>
                <a:lnTo>
                  <a:pt x="0" y="0"/>
                </a:lnTo>
                <a:lnTo>
                  <a:pt x="0" y="806002"/>
                </a:lnTo>
                <a:lnTo>
                  <a:pt x="895558" y="806002"/>
                </a:lnTo>
                <a:lnTo>
                  <a:pt x="8955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5077">
            <a:off x="126839" y="962668"/>
            <a:ext cx="1370065" cy="1319229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785344" y="2082704"/>
            <a:ext cx="10779941" cy="2862322"/>
            <a:chOff x="787721" y="2528799"/>
            <a:chExt cx="10779941" cy="2862322"/>
          </a:xfrm>
        </p:grpSpPr>
        <p:sp>
          <p:nvSpPr>
            <p:cNvPr id="48" name="Freeform 14"/>
            <p:cNvSpPr/>
            <p:nvPr/>
          </p:nvSpPr>
          <p:spPr>
            <a:xfrm rot="10706020" flipH="1" flipV="1">
              <a:off x="787721" y="2939893"/>
              <a:ext cx="413285" cy="247454"/>
            </a:xfrm>
            <a:custGeom>
              <a:avLst/>
              <a:gdLst/>
              <a:ahLst/>
              <a:cxnLst/>
              <a:rect l="l" t="t" r="r" b="b"/>
              <a:pathLst>
                <a:path w="619927" h="371181">
                  <a:moveTo>
                    <a:pt x="619926" y="371181"/>
                  </a:moveTo>
                  <a:lnTo>
                    <a:pt x="0" y="371181"/>
                  </a:lnTo>
                  <a:lnTo>
                    <a:pt x="0" y="0"/>
                  </a:lnTo>
                  <a:lnTo>
                    <a:pt x="619926" y="0"/>
                  </a:lnTo>
                  <a:lnTo>
                    <a:pt x="619926" y="371181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72029" y="2528799"/>
              <a:ext cx="1029563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0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 việc dùng để đánh dấu lời nói trực tiếp của nhân vật, đánh dấu các ý liệt kê, nối các từ ngữ trong một liên danh, dấu gạch ngang có thể được đặt ở giữa câu để đánh dấu bộ phận chú thích, giải thích trong câu.</a:t>
              </a:r>
              <a:endParaRPr lang="vi-VN" sz="4800" b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E6DEFC-AD84-E621-9423-E9F1AF9D8F1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18610" y="453187"/>
            <a:ext cx="32616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31630" y="1391737"/>
            <a:ext cx="11917496" cy="5189815"/>
          </a:xfrm>
          <a:prstGeom prst="roundRect">
            <a:avLst/>
          </a:prstGeom>
          <a:solidFill>
            <a:srgbClr val="B5EEA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2"/>
          <p:cNvSpPr/>
          <p:nvPr/>
        </p:nvSpPr>
        <p:spPr>
          <a:xfrm rot="229997">
            <a:off x="11117967" y="6368272"/>
            <a:ext cx="1181255" cy="553713"/>
          </a:xfrm>
          <a:custGeom>
            <a:avLst/>
            <a:gdLst/>
            <a:ahLst/>
            <a:cxnLst/>
            <a:rect l="l" t="t" r="r" b="b"/>
            <a:pathLst>
              <a:path w="1771883" h="830570">
                <a:moveTo>
                  <a:pt x="0" y="0"/>
                </a:moveTo>
                <a:lnTo>
                  <a:pt x="1771883" y="0"/>
                </a:lnTo>
                <a:lnTo>
                  <a:pt x="1771883" y="830571"/>
                </a:lnTo>
                <a:lnTo>
                  <a:pt x="0" y="83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-368584" y="694323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59" y="0"/>
                </a:lnTo>
                <a:lnTo>
                  <a:pt x="1927359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0938133" y="1128862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60" y="0"/>
                </a:lnTo>
                <a:lnTo>
                  <a:pt x="1927360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210" y="1738997"/>
            <a:ext cx="8408181" cy="49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Giuyn Véc-nơ – một trong những người được gọi là “cha đẻ của khoa học viễn tưởng” – rất thích du lịch tới các miền xa xôi. (2) Năm mười một tuổi, cậu định đi theo một chiếc thuyền Ấn Độ – chiếc thuyền mà cậu hi vọng sẽ căng buồm đi khắp đó đây. (3) Khi cha phản đối, cậu đã hứa: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Từ nay, con chỉ du lịch trong tưởng tượng thôi.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(4) Nhờ những chuyến “du lịch” đó, Giuyn Véc-nơ đã viết nên nhiều truyện khoa học viễn tưởng: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Hai vạn dặm dưới biển,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Vòng quanh thế giới trong 80 ngày....</a:t>
            </a:r>
          </a:p>
          <a:p>
            <a:pPr lvl="0" algn="r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(Theo Bảo Ngọc)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211" y="198959"/>
            <a:ext cx="11640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 gạch ngang trong câu nào dưới đây dùng để đánh dấu bộ phận chú thích, giải thích?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8B3A3-36F5-530E-F24E-BF7BF8822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776" y="2105248"/>
            <a:ext cx="2802184" cy="379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329609"/>
            <a:ext cx="11177273" cy="634763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CD6A7A-583C-0360-B06C-130EF58C8EC2}"/>
              </a:ext>
            </a:extLst>
          </p:cNvPr>
          <p:cNvGrpSpPr/>
          <p:nvPr/>
        </p:nvGrpSpPr>
        <p:grpSpPr>
          <a:xfrm>
            <a:off x="155445" y="873407"/>
            <a:ext cx="4916286" cy="5102090"/>
            <a:chOff x="9829246" y="1292838"/>
            <a:chExt cx="2154835" cy="17987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00B2FE-5D7E-0867-CDFB-646EAC78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246" y="1292838"/>
              <a:ext cx="2154835" cy="179872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24A629-8B2C-55AE-C1DA-A98EA1C61E8F}"/>
                </a:ext>
              </a:extLst>
            </p:cNvPr>
            <p:cNvSpPr/>
            <p:nvPr/>
          </p:nvSpPr>
          <p:spPr>
            <a:xfrm>
              <a:off x="10185953" y="1991995"/>
              <a:ext cx="1383361" cy="423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GB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36841B-8B1F-AAF2-C03E-549B39E97C8E}"/>
              </a:ext>
            </a:extLst>
          </p:cNvPr>
          <p:cNvCxnSpPr>
            <a:cxnSpLocks/>
          </p:cNvCxnSpPr>
          <p:nvPr/>
        </p:nvCxnSpPr>
        <p:spPr>
          <a:xfrm flipV="1">
            <a:off x="3689498" y="1350335"/>
            <a:ext cx="648586" cy="12546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5C8B802D-D958-49A1-F997-128FFB83E3EF}"/>
              </a:ext>
            </a:extLst>
          </p:cNvPr>
          <p:cNvSpPr/>
          <p:nvPr/>
        </p:nvSpPr>
        <p:spPr>
          <a:xfrm>
            <a:off x="4393417" y="743812"/>
            <a:ext cx="7079113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Giuyn Véc-nơ – một trong những người được gọi là “cha đẻ của khoa học viễn tưởng” – rất thích du lịch tới các miền xa xôi.</a:t>
            </a:r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2C93E0-BB1A-4FFD-4694-D920DDE3F901}"/>
              </a:ext>
            </a:extLst>
          </p:cNvPr>
          <p:cNvCxnSpPr>
            <a:cxnSpLocks/>
          </p:cNvCxnSpPr>
          <p:nvPr/>
        </p:nvCxnSpPr>
        <p:spPr>
          <a:xfrm>
            <a:off x="3561907" y="4327451"/>
            <a:ext cx="914401" cy="95693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4FFB1582-0CCA-A72C-1867-DC6C48A1C773}"/>
              </a:ext>
            </a:extLst>
          </p:cNvPr>
          <p:cNvSpPr/>
          <p:nvPr/>
        </p:nvSpPr>
        <p:spPr>
          <a:xfrm>
            <a:off x="4531641" y="4677859"/>
            <a:ext cx="7079113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(2) Năm mười một tuổi, cậu định đi theo một chiếc thuyền Ấn Độ – chiếc thuyền mà cậu hi vọng sẽ căng buồm đi khắp đó đây. </a:t>
            </a:r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370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5614675" y="2875963"/>
            <a:ext cx="1523403" cy="191653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089107" y="3714595"/>
            <a:ext cx="1578523" cy="1958168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447446" y="3034539"/>
            <a:ext cx="1904975" cy="2331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941ACC-6B42-C5B3-9151-7FA5D133ED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042" y="915319"/>
            <a:ext cx="9912955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329609"/>
            <a:ext cx="11177273" cy="634763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CD6A7A-583C-0360-B06C-130EF58C8EC2}"/>
              </a:ext>
            </a:extLst>
          </p:cNvPr>
          <p:cNvGrpSpPr/>
          <p:nvPr/>
        </p:nvGrpSpPr>
        <p:grpSpPr>
          <a:xfrm>
            <a:off x="229873" y="-955393"/>
            <a:ext cx="3778602" cy="5102090"/>
            <a:chOff x="9829246" y="1292838"/>
            <a:chExt cx="2154835" cy="17987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00B2FE-5D7E-0867-CDFB-646EAC78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246" y="1292838"/>
              <a:ext cx="2154835" cy="179872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24A629-8B2C-55AE-C1DA-A98EA1C61E8F}"/>
                </a:ext>
              </a:extLst>
            </p:cNvPr>
            <p:cNvSpPr/>
            <p:nvPr/>
          </p:nvSpPr>
          <p:spPr>
            <a:xfrm>
              <a:off x="10185953" y="2018234"/>
              <a:ext cx="1383361" cy="336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36841B-8B1F-AAF2-C03E-549B39E97C8E}"/>
              </a:ext>
            </a:extLst>
          </p:cNvPr>
          <p:cNvCxnSpPr>
            <a:cxnSpLocks/>
          </p:cNvCxnSpPr>
          <p:nvPr/>
        </p:nvCxnSpPr>
        <p:spPr>
          <a:xfrm>
            <a:off x="3466215" y="1637414"/>
            <a:ext cx="9144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5C8B802D-D958-49A1-F997-128FFB83E3EF}"/>
              </a:ext>
            </a:extLst>
          </p:cNvPr>
          <p:cNvSpPr/>
          <p:nvPr/>
        </p:nvSpPr>
        <p:spPr>
          <a:xfrm>
            <a:off x="4435947" y="1020258"/>
            <a:ext cx="7079113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(3) Khi cha phản đối, cậu đã hứa:</a:t>
            </a:r>
          </a:p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Từ nay, con chỉ du lịch trong tưởng tượng thôi.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CE739B-D0A2-FC41-0B45-9DCDCA6CC0BE}"/>
              </a:ext>
            </a:extLst>
          </p:cNvPr>
          <p:cNvGrpSpPr/>
          <p:nvPr/>
        </p:nvGrpSpPr>
        <p:grpSpPr>
          <a:xfrm>
            <a:off x="219240" y="1989826"/>
            <a:ext cx="3778602" cy="5102090"/>
            <a:chOff x="9829246" y="1292838"/>
            <a:chExt cx="2154835" cy="17987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249803-AC38-C043-EDD9-C1C8D37F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246" y="1292838"/>
              <a:ext cx="2154835" cy="179872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D710F7-960B-FFA1-25F6-782716DBD4AA}"/>
                </a:ext>
              </a:extLst>
            </p:cNvPr>
            <p:cNvSpPr/>
            <p:nvPr/>
          </p:nvSpPr>
          <p:spPr>
            <a:xfrm>
              <a:off x="10185953" y="2018234"/>
              <a:ext cx="1383361" cy="336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D7A702-D614-8631-E2C0-423DEEA482A0}"/>
              </a:ext>
            </a:extLst>
          </p:cNvPr>
          <p:cNvCxnSpPr>
            <a:cxnSpLocks/>
          </p:cNvCxnSpPr>
          <p:nvPr/>
        </p:nvCxnSpPr>
        <p:spPr>
          <a:xfrm>
            <a:off x="3455582" y="4582633"/>
            <a:ext cx="9144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33">
            <a:extLst>
              <a:ext uri="{FF2B5EF4-FFF2-40B4-BE49-F238E27FC236}">
                <a16:creationId xmlns:a16="http://schemas.microsoft.com/office/drawing/2014/main" id="{2E3C6F04-59BD-5BE8-4D08-82A9E13DBBB2}"/>
              </a:ext>
            </a:extLst>
          </p:cNvPr>
          <p:cNvSpPr/>
          <p:nvPr/>
        </p:nvSpPr>
        <p:spPr>
          <a:xfrm>
            <a:off x="4425314" y="3423684"/>
            <a:ext cx="7079113" cy="2743200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(4) Nhờ những chuyến “du lịch” đó, Giuyn Véc-nơ đã viết nên nhiều truyện khoa học viễn tưởng: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Hai vạn dặm dưới biển,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Vòng quanh thế giới trong 80 ngày....</a:t>
            </a:r>
          </a:p>
        </p:txBody>
      </p:sp>
    </p:spTree>
    <p:extLst>
      <p:ext uri="{BB962C8B-B14F-4D97-AF65-F5344CB8AC3E}">
        <p14:creationId xmlns:p14="http://schemas.microsoft.com/office/powerpoint/2010/main" val="42375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90037" y="691116"/>
            <a:ext cx="7889875" cy="1746985"/>
          </a:xfrm>
          <a:prstGeom prst="roundRect">
            <a:avLst/>
          </a:prstGeom>
          <a:solidFill>
            <a:schemeClr val="accent6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BA96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BA96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3600" dirty="0">
                <a:solidFill>
                  <a:srgbClr val="BA96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2 – 3 câu về một danh nhân, trong đó có dùng dấu gạch ngang để đánh dấu bộ phận chú thích, giải thích.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BA96F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0" b="90000" l="27167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23602"/>
          <a:stretch>
            <a:fillRect/>
          </a:stretch>
        </p:blipFill>
        <p:spPr>
          <a:xfrm>
            <a:off x="1133281" y="1857678"/>
            <a:ext cx="2838735" cy="5663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3" y="2732077"/>
            <a:ext cx="4773127" cy="4125923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C95BC74-4ABC-E947-B029-FB6A2327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61" y="1562987"/>
            <a:ext cx="8895657" cy="29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5;p7"/>
          <p:cNvSpPr/>
          <p:nvPr/>
        </p:nvSpPr>
        <p:spPr>
          <a:xfrm>
            <a:off x="598035" y="730050"/>
            <a:ext cx="11020925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peech Bubble: Rectangle with Corners Rounded 5"/>
          <p:cNvSpPr/>
          <p:nvPr/>
        </p:nvSpPr>
        <p:spPr>
          <a:xfrm>
            <a:off x="4172404" y="1456938"/>
            <a:ext cx="718074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7A9B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1 - 2 câu trong sách, truyện, báo chí,….có sử dụng dấu gạch ngang để đánh dấu bộ phận chú thích, giải thích.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2400" y="1592972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t="-386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58472" y="2200592"/>
            <a:ext cx="53864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Tạm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biệt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các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em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</a:p>
          <a:p>
            <a:pPr algn="ctr"/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và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hẹn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gặp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lại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9"/>
          <a:srcRect l="52480" t="-2980" r="-52480" b="2980"/>
          <a:stretch/>
        </p:blipFill>
        <p:spPr>
          <a:xfrm>
            <a:off x="8491313" y="3193538"/>
            <a:ext cx="4922927" cy="3409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9"/>
          <a:srcRect l="-48057" t="-5534" r="48057" b="5534"/>
          <a:stretch/>
        </p:blipFill>
        <p:spPr>
          <a:xfrm>
            <a:off x="-1114350" y="3262931"/>
            <a:ext cx="4922927" cy="34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7103707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447446" y="3034539"/>
            <a:ext cx="1904975" cy="2331691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5" y="3440063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20" y="2413675"/>
            <a:ext cx="2329107" cy="271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334940" y="1900508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211744" y="259412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410759" y="1143531"/>
            <a:ext cx="1588232" cy="2579055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487400" y="-371563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5" y="56837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2D1B61"/>
                </a:solidFill>
                <a:latin typeface="Baloo 2" pitchFamily="2" charset="0"/>
                <a:cs typeface="Baloo 2" pitchFamily="2" charset="0"/>
                <a:sym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Xin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chào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tất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cả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các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bạn</a:t>
              </a:r>
              <a:r>
                <a:rPr lang="en-US" sz="4000" kern="0" dirty="0">
                  <a:solidFill>
                    <a:srgbClr val="FF0066"/>
                  </a:solidFill>
                  <a:latin typeface="Baloo 2" pitchFamily="2" charset="0"/>
                  <a:cs typeface="Baloo 2" pitchFamily="2" charset="0"/>
                  <a:sym typeface="Arial"/>
                </a:rPr>
                <a:t>!</a:t>
              </a:r>
              <a:endParaRPr lang="en-US" sz="4000" kern="0" dirty="0">
                <a:solidFill>
                  <a:srgbClr val="000000"/>
                </a:solidFill>
                <a:latin typeface="Baloo 2" pitchFamily="2" charset="0"/>
                <a:cs typeface="Baloo 2" pitchFamily="2" charset="0"/>
                <a:sym typeface="Arial"/>
              </a:endParaRPr>
            </a:p>
          </p:txBody>
        </p:sp>
      </p:grpSp>
      <p:sp>
        <p:nvSpPr>
          <p:cNvPr id="17" name="Left Arrow 16">
            <a:hlinkClick r:id="rId25" action="ppaction://hlinksldjump"/>
          </p:cNvPr>
          <p:cNvSpPr/>
          <p:nvPr/>
        </p:nvSpPr>
        <p:spPr>
          <a:xfrm flipH="1">
            <a:off x="10508506" y="6107852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800" kern="0" dirty="0">
              <a:solidFill>
                <a:srgbClr val="00B050"/>
              </a:solidFill>
              <a:latin typeface="Baloo 2" pitchFamily="2" charset="0"/>
              <a:cs typeface="Baloo 2" pitchFamily="2" charset="0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3419" y="-62250"/>
            <a:ext cx="4369733" cy="2656376"/>
            <a:chOff x="269924" y="56836"/>
            <a:chExt cx="4172041" cy="2486469"/>
          </a:xfrm>
        </p:grpSpPr>
        <p:sp>
          <p:nvSpPr>
            <p:cNvPr id="19" name="Cloud 18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2D1B61"/>
                </a:solidFill>
                <a:latin typeface="Baloo 2" pitchFamily="2" charset="0"/>
                <a:cs typeface="Baloo 2" pitchFamily="2" charset="0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3438" y="513097"/>
              <a:ext cx="3685008" cy="1814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000" kern="0" dirty="0">
                  <a:solidFill>
                    <a:srgbClr val="FF0066"/>
                  </a:solidFill>
                  <a:latin typeface="Nunito" panose="00000500000000000000" pitchFamily="2" charset="0"/>
                  <a:cs typeface="Baloo 2" pitchFamily="2" charset="0"/>
                  <a:sym typeface="Arial"/>
                </a:rPr>
                <a:t>Hãy chọn 1 quả trứng mà mình yêu thích.</a:t>
              </a:r>
              <a:endParaRPr lang="en-US" sz="4000" kern="0" dirty="0">
                <a:solidFill>
                  <a:srgbClr val="000000"/>
                </a:solidFill>
                <a:latin typeface="Nunito" panose="00000500000000000000" pitchFamily="2" charset="0"/>
                <a:cs typeface="Baloo 2" pitchFamily="2" charset="0"/>
                <a:sym typeface="Arial"/>
              </a:endParaRPr>
            </a:p>
          </p:txBody>
        </p:sp>
      </p:grp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07747" y="6560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6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636166" y="2701223"/>
            <a:ext cx="9165184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636166" y="3825960"/>
            <a:ext cx="8919668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phần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chú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thích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636166" y="4989627"/>
            <a:ext cx="8919668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066800" y="506607"/>
            <a:ext cx="10642600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sau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tác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Bác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nông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dân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đáp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  -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Trí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khôn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tôi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để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ở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nhà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0429891" y="1085489"/>
            <a:ext cx="1578523" cy="19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6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906828" y="2813110"/>
            <a:ext cx="9237422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906828" y="4014601"/>
            <a:ext cx="8861147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phần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chú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thích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906828" y="5213410"/>
            <a:ext cx="10163252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Dùng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để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066800" y="177801"/>
            <a:ext cx="10642600" cy="23259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FFFF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sau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tác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Lớp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trưởng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phân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công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-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1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2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lau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cửa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kính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-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3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4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quét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lớp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kê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lại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bàn</a:t>
            </a:r>
            <a:r>
              <a:rPr lang="en-US" altLang="en-US" sz="3733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ghế</a:t>
            </a:r>
            <a:r>
              <a:rPr lang="en-US" altLang="en-US" sz="3733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3" name="Left Arrow 12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10641780" y="944479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333805" y="2418069"/>
            <a:ext cx="9147505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333805" y="3498875"/>
            <a:ext cx="8900161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Nối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từ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ngữ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liên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danh</a:t>
            </a:r>
            <a:endParaRPr lang="en-US" altLang="en-US" sz="4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333805" y="4682282"/>
            <a:ext cx="10667695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Dùng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để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774700" y="277095"/>
            <a:ext cx="10642600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</a:t>
            </a:r>
            <a:r>
              <a:rPr lang="en-US" altLang="en-US" sz="3200" b="1" kern="0" dirty="0">
                <a:solidFill>
                  <a:srgbClr val="FFFF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Dấu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tác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Sài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Gòn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– Gia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Định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được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đổi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tên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là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thành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phố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kern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Hồ</a:t>
            </a:r>
            <a:r>
              <a:rPr lang="en-US" altLang="en-US" sz="3200" kern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Chí Minh</a:t>
            </a:r>
          </a:p>
        </p:txBody>
      </p:sp>
      <p:sp>
        <p:nvSpPr>
          <p:cNvPr id="13" name="Left Arrow 12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 rot="1728870">
            <a:off x="10558290" y="1439470"/>
            <a:ext cx="1718021" cy="21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3707"/>
          </a:xfrm>
          <a:prstGeom prst="rect">
            <a:avLst/>
          </a:prstGeom>
        </p:spPr>
      </p:pic>
      <p:sp>
        <p:nvSpPr>
          <p:cNvPr id="11" name="AutoShape 9" descr="5%"/>
          <p:cNvSpPr>
            <a:spLocks noChangeArrowheads="1"/>
          </p:cNvSpPr>
          <p:nvPr/>
        </p:nvSpPr>
        <p:spPr bwMode="auto">
          <a:xfrm>
            <a:off x="908181" y="2192486"/>
            <a:ext cx="11010123" cy="13543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1653057" y="2205548"/>
            <a:ext cx="999312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vi-VN" altLang="en-US" sz="40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anose="020B0604020202020204" charset="0"/>
                <a:sym typeface="Arial"/>
              </a:rPr>
              <a:t>Dùng để đánh dấu các ý trong một đoạn</a:t>
            </a:r>
            <a:r>
              <a:rPr lang="en-US" altLang="en-US" sz="40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anose="020B0604020202020204" charset="0"/>
                <a:sym typeface="Arial"/>
              </a:rPr>
              <a:t> </a:t>
            </a:r>
            <a:r>
              <a:rPr lang="vi-VN" altLang="en-US" sz="40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anose="020B0604020202020204" charset="0"/>
                <a:sym typeface="Arial"/>
              </a:rPr>
              <a:t>liệt kê </a:t>
            </a:r>
          </a:p>
        </p:txBody>
      </p:sp>
      <p:sp>
        <p:nvSpPr>
          <p:cNvPr id="13" name="AutoShape 9" descr="5%"/>
          <p:cNvSpPr>
            <a:spLocks noChangeArrowheads="1"/>
          </p:cNvSpPr>
          <p:nvPr/>
        </p:nvSpPr>
        <p:spPr bwMode="auto">
          <a:xfrm>
            <a:off x="869340" y="3703430"/>
            <a:ext cx="11010123" cy="13543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4" name="AutoShape 9" descr="5%"/>
          <p:cNvSpPr>
            <a:spLocks noChangeArrowheads="1"/>
          </p:cNvSpPr>
          <p:nvPr/>
        </p:nvSpPr>
        <p:spPr bwMode="auto">
          <a:xfrm>
            <a:off x="869340" y="5325177"/>
            <a:ext cx="11010123" cy="13543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3636" y="4021935"/>
            <a:ext cx="999312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Nối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từ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ngữ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liên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danh</a:t>
            </a:r>
            <a:endParaRPr lang="en-US" altLang="en-US" sz="4267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9905" y="5612507"/>
            <a:ext cx="999312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lang="en-US" altLang="en-US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lang="en-US" altLang="en-US" sz="4267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pic>
        <p:nvPicPr>
          <p:cNvPr id="8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5" y="2197636"/>
            <a:ext cx="1156996" cy="13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357751" y="3546850"/>
            <a:ext cx="1023180" cy="1462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91568" y="5145384"/>
            <a:ext cx="889363" cy="14441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80931" y="221738"/>
            <a:ext cx="9666515" cy="1359189"/>
            <a:chOff x="1035698" y="166303"/>
            <a:chExt cx="7249886" cy="1019392"/>
          </a:xfrm>
        </p:grpSpPr>
        <p:sp>
          <p:nvSpPr>
            <p:cNvPr id="16" name="AutoShape 9" descr="5%"/>
            <p:cNvSpPr>
              <a:spLocks noChangeArrowheads="1"/>
            </p:cNvSpPr>
            <p:nvPr/>
          </p:nvSpPr>
          <p:spPr bwMode="auto">
            <a:xfrm>
              <a:off x="1035698" y="262363"/>
              <a:ext cx="7249886" cy="923332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90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  <p:sp>
          <p:nvSpPr>
            <p:cNvPr id="15" name="AutoShape 9" descr="5%"/>
            <p:cNvSpPr>
              <a:spLocks noChangeArrowheads="1"/>
            </p:cNvSpPr>
            <p:nvPr/>
          </p:nvSpPr>
          <p:spPr bwMode="auto">
            <a:xfrm>
              <a:off x="1035698" y="166303"/>
              <a:ext cx="7249886" cy="9233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endParaRPr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525" y="380092"/>
            <a:ext cx="8023753" cy="914400"/>
          </a:xfrm>
          <a:noFill/>
        </p:spPr>
        <p:txBody>
          <a:bodyPr/>
          <a:lstStyle/>
          <a:p>
            <a:pPr eaLnBrk="1" hangingPunct="1"/>
            <a:r>
              <a:rPr lang="en-US" altLang="en-US" sz="4267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Tác</a:t>
            </a:r>
            <a:r>
              <a:rPr lang="en-US" altLang="en-US" sz="4267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dụng</a:t>
            </a:r>
            <a:r>
              <a:rPr lang="en-US" altLang="en-US" sz="4267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của</a:t>
            </a:r>
            <a:r>
              <a:rPr lang="en-US" altLang="en-US" sz="4267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dấu</a:t>
            </a:r>
            <a:r>
              <a:rPr lang="en-US" altLang="en-US" sz="4267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gạch</a:t>
            </a:r>
            <a:r>
              <a:rPr lang="en-US" altLang="en-US" sz="4267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en-US" sz="4267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ngang</a:t>
            </a:r>
            <a:endParaRPr lang="en-US" altLang="en-US" sz="4267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71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195" grpId="0"/>
      <p:bldP spid="13" grpId="0" animBg="1"/>
      <p:bldP spid="14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/>
          <p:nvPr/>
        </p:nvSpPr>
        <p:spPr>
          <a:xfrm flipH="1">
            <a:off x="-317619" y="3238689"/>
            <a:ext cx="2044403" cy="2957725"/>
          </a:xfrm>
          <a:custGeom>
            <a:avLst/>
            <a:gdLst/>
            <a:ahLst/>
            <a:cxnLst/>
            <a:rect l="l" t="t" r="r" b="b"/>
            <a:pathLst>
              <a:path w="2839595" h="4391126">
                <a:moveTo>
                  <a:pt x="2839595" y="0"/>
                </a:moveTo>
                <a:lnTo>
                  <a:pt x="0" y="0"/>
                </a:lnTo>
                <a:lnTo>
                  <a:pt x="0" y="4391126"/>
                </a:lnTo>
                <a:lnTo>
                  <a:pt x="2839595" y="4391126"/>
                </a:lnTo>
                <a:lnTo>
                  <a:pt x="28395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8819">
            <a:off x="11431376" y="6628253"/>
            <a:ext cx="555969" cy="260611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10867" y="685800"/>
            <a:ext cx="907808" cy="913517"/>
          </a:xfrm>
          <a:custGeom>
            <a:avLst/>
            <a:gdLst/>
            <a:ahLst/>
            <a:cxnLst/>
            <a:rect l="l" t="t" r="r" b="b"/>
            <a:pathLst>
              <a:path w="1361712" h="1370276">
                <a:moveTo>
                  <a:pt x="0" y="0"/>
                </a:moveTo>
                <a:lnTo>
                  <a:pt x="1361712" y="0"/>
                </a:lnTo>
                <a:lnTo>
                  <a:pt x="1361712" y="1370276"/>
                </a:lnTo>
                <a:lnTo>
                  <a:pt x="0" y="1370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01213" y="1010939"/>
            <a:ext cx="1819308" cy="752739"/>
          </a:xfrm>
          <a:custGeom>
            <a:avLst/>
            <a:gdLst/>
            <a:ahLst/>
            <a:cxnLst/>
            <a:rect l="l" t="t" r="r" b="b"/>
            <a:pathLst>
              <a:path w="2728962" h="1129108">
                <a:moveTo>
                  <a:pt x="0" y="0"/>
                </a:moveTo>
                <a:lnTo>
                  <a:pt x="2728962" y="0"/>
                </a:lnTo>
                <a:lnTo>
                  <a:pt x="2728962" y="1129108"/>
                </a:lnTo>
                <a:lnTo>
                  <a:pt x="0" y="112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423246" y="1599318"/>
            <a:ext cx="1529546" cy="632850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970721" flipH="1">
            <a:off x="1415874" y="3386182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84510">
            <a:off x="3497760" y="5713018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49455">
            <a:off x="-1287516" y="5591512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6" y="0"/>
                </a:lnTo>
                <a:lnTo>
                  <a:pt x="14178646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913920" y="5610212"/>
            <a:ext cx="5263763" cy="1445342"/>
          </a:xfrm>
          <a:custGeom>
            <a:avLst/>
            <a:gdLst/>
            <a:ahLst/>
            <a:cxnLst/>
            <a:rect l="l" t="t" r="r" b="b"/>
            <a:pathLst>
              <a:path w="7895645" h="2168013">
                <a:moveTo>
                  <a:pt x="0" y="0"/>
                </a:moveTo>
                <a:lnTo>
                  <a:pt x="7895646" y="0"/>
                </a:lnTo>
                <a:lnTo>
                  <a:pt x="7895646" y="2168013"/>
                </a:lnTo>
                <a:lnTo>
                  <a:pt x="0" y="21680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50174">
            <a:off x="4367020" y="5953998"/>
            <a:ext cx="482025" cy="225949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50174">
            <a:off x="7634852" y="6465970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7780" flipH="1">
            <a:off x="7475016" y="5605693"/>
            <a:ext cx="615001" cy="963449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50174">
            <a:off x="8477964" y="4106802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3"/>
          <p:cNvSpPr/>
          <p:nvPr/>
        </p:nvSpPr>
        <p:spPr>
          <a:xfrm rot="-2970721" flipH="1">
            <a:off x="7683959" y="952349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3"/>
          <p:cNvSpPr/>
          <p:nvPr/>
        </p:nvSpPr>
        <p:spPr>
          <a:xfrm rot="18629279" flipH="1">
            <a:off x="3247937" y="1810289"/>
            <a:ext cx="351866" cy="349331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/>
          <a:stretch/>
        </p:blipFill>
        <p:spPr>
          <a:xfrm>
            <a:off x="8664486" y="2109364"/>
            <a:ext cx="6225018" cy="5342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488F32-21CA-9A62-8AFC-E7ACD724558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99382" y="1841665"/>
            <a:ext cx="8644877" cy="1450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AAC5F-F7B0-E7B8-FCB1-6B80AEF57E4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63428" y="430354"/>
            <a:ext cx="4023709" cy="1036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AD146D-0D3B-7A20-7118-48F0D92A36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56823"/>
            <a:ext cx="294462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1"/>
          <a:stretch/>
        </p:blipFill>
        <p:spPr>
          <a:xfrm>
            <a:off x="-1340515" y="2100552"/>
            <a:ext cx="5214015" cy="50495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35680" y="3087154"/>
            <a:ext cx="7194550" cy="2246769"/>
            <a:chOff x="3695700" y="2549944"/>
            <a:chExt cx="7194550" cy="2246769"/>
          </a:xfrm>
        </p:grpSpPr>
        <p:sp>
          <p:nvSpPr>
            <p:cNvPr id="4" name="TextBox 3"/>
            <p:cNvSpPr txBox="1"/>
            <p:nvPr/>
          </p:nvSpPr>
          <p:spPr>
            <a:xfrm>
              <a:off x="3999524" y="2549944"/>
              <a:ext cx="689072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7" name="Freeform 9"/>
            <p:cNvSpPr/>
            <p:nvPr/>
          </p:nvSpPr>
          <p:spPr>
            <a:xfrm rot="2503425">
              <a:off x="3695700" y="2736847"/>
              <a:ext cx="355600" cy="425232"/>
            </a:xfrm>
            <a:custGeom>
              <a:avLst/>
              <a:gdLst/>
              <a:ahLst/>
              <a:cxnLst/>
              <a:rect l="l" t="t" r="r" b="b"/>
              <a:pathLst>
                <a:path w="533400" h="637848">
                  <a:moveTo>
                    <a:pt x="0" y="0"/>
                  </a:moveTo>
                  <a:lnTo>
                    <a:pt x="533400" y="0"/>
                  </a:lnTo>
                  <a:lnTo>
                    <a:pt x="533400" y="637848"/>
                  </a:lnTo>
                  <a:lnTo>
                    <a:pt x="0" y="637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33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7484</TotalTime>
  <Words>956</Words>
  <Application>Microsoft Office PowerPoint</Application>
  <PresentationFormat>Widescreen</PresentationFormat>
  <Paragraphs>75</Paragraphs>
  <Slides>24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Baloo 2</vt:lpstr>
      <vt:lpstr>Calibri</vt:lpstr>
      <vt:lpstr>Calibri Light</vt:lpstr>
      <vt:lpstr>Cambria</vt:lpstr>
      <vt:lpstr>Englebert</vt:lpstr>
      <vt:lpstr>Fredoka One</vt:lpstr>
      <vt:lpstr>Nunito</vt:lpstr>
      <vt:lpstr>Pattaya</vt:lpstr>
      <vt:lpstr>Times New Roman</vt:lpstr>
      <vt:lpstr>UTM Bienvenue</vt:lpstr>
      <vt:lpstr>Office Theme</vt:lpstr>
      <vt:lpstr>1_Office Theme</vt:lpstr>
      <vt:lpstr>Cute Instagram Business Plan by Slidesgo</vt:lpstr>
      <vt:lpstr>Grammar Subject for Pre-K: Adjectives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dụng của dấu gạch ngang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AN VUONG COMPUTER</cp:lastModifiedBy>
  <cp:revision>225</cp:revision>
  <dcterms:created xsi:type="dcterms:W3CDTF">2024-06-19T08:15:46Z</dcterms:created>
  <dcterms:modified xsi:type="dcterms:W3CDTF">2025-11-26T13:38:19Z</dcterms:modified>
</cp:coreProperties>
</file>