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1"/>
  </p:notesMasterIdLst>
  <p:sldIdLst>
    <p:sldId id="11447" r:id="rId3"/>
    <p:sldId id="270" r:id="rId4"/>
    <p:sldId id="272" r:id="rId5"/>
    <p:sldId id="271" r:id="rId6"/>
    <p:sldId id="273" r:id="rId7"/>
    <p:sldId id="274" r:id="rId8"/>
    <p:sldId id="11451" r:id="rId9"/>
    <p:sldId id="11456" r:id="rId10"/>
    <p:sldId id="11442" r:id="rId11"/>
    <p:sldId id="11464" r:id="rId12"/>
    <p:sldId id="11465" r:id="rId13"/>
    <p:sldId id="11466" r:id="rId14"/>
    <p:sldId id="11467" r:id="rId15"/>
    <p:sldId id="11468" r:id="rId16"/>
    <p:sldId id="11463" r:id="rId17"/>
    <p:sldId id="11469" r:id="rId18"/>
    <p:sldId id="11470" r:id="rId19"/>
    <p:sldId id="11457" r:id="rId20"/>
  </p:sldIdLst>
  <p:sldSz cx="12192000" cy="6858000"/>
  <p:notesSz cx="6858000" cy="9144000"/>
  <p:embeddedFontLst>
    <p:embeddedFont>
      <p:font typeface="等线" panose="02010600030101010101" pitchFamily="2" charset="-122"/>
      <p:regular r:id="rId22"/>
      <p:bold r:id="rId23"/>
    </p:embeddedFont>
    <p:embeddedFont>
      <p:font typeface="等线 Light" panose="02010600030101010101" pitchFamily="2" charset="-122"/>
      <p:regular r:id="rId24"/>
    </p:embeddedFont>
    <p:embeddedFont>
      <p:font typeface="#9Slide03 Comfortaa Bold" panose="00000800000000000000" pitchFamily="2" charset="0"/>
      <p:bold r:id="rId25"/>
    </p:embeddedFont>
    <p:embeddedFont>
      <p:font typeface="#9Slide07 Bangers" panose="00000500000000000000" pitchFamily="2" charset="0"/>
      <p:regular r:id="rId26"/>
    </p:embeddedFont>
    <p:embeddedFont>
      <p:font typeface="Cambria" panose="02040503050406030204" pitchFamily="18" charset="0"/>
      <p:regular r:id="rId27"/>
      <p:bold r:id="rId28"/>
      <p:italic r:id="rId29"/>
      <p:boldItalic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000000"/>
    <a:srgbClr val="FF6500"/>
    <a:srgbClr val="B9EDFF"/>
    <a:srgbClr val="9CCEE2"/>
    <a:srgbClr val="FFFFCF"/>
    <a:srgbClr val="5A3232"/>
    <a:srgbClr val="406D9E"/>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90110" autoAdjust="0"/>
  </p:normalViewPr>
  <p:slideViewPr>
    <p:cSldViewPr snapToGrid="0">
      <p:cViewPr varScale="1">
        <p:scale>
          <a:sx n="65" d="100"/>
          <a:sy n="65" d="100"/>
        </p:scale>
        <p:origin x="740" y="32"/>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2024/10/4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7</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24639-4BFB-4B89-93BF-ECC60E30A4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185CEC-F095-4C71-BCEB-F1B132290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B6F9CA-D1E6-4240-AAEF-871F3DBF7874}"/>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5" name="页脚占位符 4">
            <a:extLst>
              <a:ext uri="{FF2B5EF4-FFF2-40B4-BE49-F238E27FC236}">
                <a16:creationId xmlns:a16="http://schemas.microsoft.com/office/drawing/2014/main" id="{5F284744-1F36-43E7-A079-1015500E10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BAD365-E08E-46DD-BAF5-96B34DD56615}"/>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C5D0C-4D1B-4CE7-94FB-DC99029B0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A1A7A3-2466-4140-A343-6608EC3B5F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6EA68-FD2C-4851-8C01-7763E9F0F9B4}"/>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5" name="页脚占位符 4">
            <a:extLst>
              <a:ext uri="{FF2B5EF4-FFF2-40B4-BE49-F238E27FC236}">
                <a16:creationId xmlns:a16="http://schemas.microsoft.com/office/drawing/2014/main" id="{D2C3FD3A-4239-411B-9208-F5B10ECED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37EBE8-D17F-4F00-96A1-72B29AB87E1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77087723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C90287-BE84-40F6-B86E-5E074F8B6E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40D478-39A9-4159-9140-632FD1E0BD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329AB2-763C-4DEE-9465-D57B64F2314E}"/>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5" name="页脚占位符 4">
            <a:extLst>
              <a:ext uri="{FF2B5EF4-FFF2-40B4-BE49-F238E27FC236}">
                <a16:creationId xmlns:a16="http://schemas.microsoft.com/office/drawing/2014/main" id="{CFB94C26-0B6A-4D0C-B745-778029347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859A59-1BC5-4F54-A220-B4FD47635A2B}"/>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121151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83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29058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70500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19819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52589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2509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47455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213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67611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4990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24959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04/10/2024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163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143C1-379B-4AEE-9C73-D4728283FD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B7EB420-0813-470C-8F42-8E38F84DC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1C4D1A-8111-4D0E-BCA4-EA9BA4569D7D}"/>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5" name="页脚占位符 4">
            <a:extLst>
              <a:ext uri="{FF2B5EF4-FFF2-40B4-BE49-F238E27FC236}">
                <a16:creationId xmlns:a16="http://schemas.microsoft.com/office/drawing/2014/main" id="{E7176061-7DC7-499E-B1C6-083F54D52D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C2383-5708-465C-9A80-97CD191124B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274541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0C1D-4A16-418D-92AD-14DEAFB2ED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EEBD09-58D4-4508-832F-64636C254C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FF8DEE-BC2F-43C0-AFE2-22C150B4434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ADE3BF8-5D48-4373-862E-2E7DFC9FF34B}"/>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6" name="页脚占位符 5">
            <a:extLst>
              <a:ext uri="{FF2B5EF4-FFF2-40B4-BE49-F238E27FC236}">
                <a16:creationId xmlns:a16="http://schemas.microsoft.com/office/drawing/2014/main" id="{73AC278E-AD6D-4C6C-B537-B881876ECE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398B72-6A58-478C-A483-C0C3E83F06AA}"/>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4894252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36EF5-3C19-4EA0-A17E-064ACB7D59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44B10-621A-434B-A706-A660345D9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18B903-9815-4953-A880-7992E4DFA0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E5C5530-5641-40E5-9087-98DF4B128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9EFB07A-FED9-47D4-B1AC-CEA83ADFB5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14F3F8-D8F1-42DF-8628-54F484A13CA2}"/>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8" name="页脚占位符 7">
            <a:extLst>
              <a:ext uri="{FF2B5EF4-FFF2-40B4-BE49-F238E27FC236}">
                <a16:creationId xmlns:a16="http://schemas.microsoft.com/office/drawing/2014/main" id="{ADB981D6-F271-49DD-B4DF-1B153D7CBC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EDE738-2672-41FF-8A0D-EF271E021E78}"/>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4957474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55AE6-365D-4EA4-92C7-1A5EF7A774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47F52D-D91D-4379-9B5A-2AA2E0ACB50E}"/>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4" name="页脚占位符 3">
            <a:extLst>
              <a:ext uri="{FF2B5EF4-FFF2-40B4-BE49-F238E27FC236}">
                <a16:creationId xmlns:a16="http://schemas.microsoft.com/office/drawing/2014/main" id="{FA5F5CC5-CFC6-4441-A011-F38032BA8B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0FA750-8DDD-4DCF-9342-A9F2AF111D50}"/>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413453079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A1F4EA-F88F-4641-A937-67B6D83FE9B4}"/>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3" name="页脚占位符 2">
            <a:extLst>
              <a:ext uri="{FF2B5EF4-FFF2-40B4-BE49-F238E27FC236}">
                <a16:creationId xmlns:a16="http://schemas.microsoft.com/office/drawing/2014/main" id="{3221F400-826F-410F-9E9F-CBD1D1A99B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0439C3-3627-46A6-8303-00EDF8D8CAB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7658997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A2E2F-2468-4F02-B788-DDC552113D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1C69F6-7BC5-4ED1-A422-771E0ED5F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B5D08F-4248-42CB-B495-054886C40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CC3BD-9F95-4709-BC49-F7C9504091A4}"/>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6" name="页脚占位符 5">
            <a:extLst>
              <a:ext uri="{FF2B5EF4-FFF2-40B4-BE49-F238E27FC236}">
                <a16:creationId xmlns:a16="http://schemas.microsoft.com/office/drawing/2014/main" id="{52793D0D-C9A4-40C8-B89A-900998B6DC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DD9DB8-E9B0-4B63-B05D-5E82AD75BEF4}"/>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97590694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4BD1D-14A2-4797-9A85-C96812A600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C54612-0447-41B1-B0D6-08075F196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3D7BA-DF05-4F28-9CAD-AF8DCC6A4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64C80E-36CE-43F4-A739-AA65BEDB3E23}"/>
              </a:ext>
            </a:extLst>
          </p:cNvPr>
          <p:cNvSpPr>
            <a:spLocks noGrp="1"/>
          </p:cNvSpPr>
          <p:nvPr>
            <p:ph type="dt" sz="half" idx="10"/>
          </p:nvPr>
        </p:nvSpPr>
        <p:spPr/>
        <p:txBody>
          <a:bodyPr/>
          <a:lstStyle/>
          <a:p>
            <a:fld id="{90525DD5-892E-4B85-8201-D5DBE45E046B}" type="datetimeFigureOut">
              <a:rPr lang="zh-CN" altLang="en-US" smtClean="0"/>
              <a:t>2024/10/4</a:t>
            </a:fld>
            <a:endParaRPr lang="zh-CN" altLang="en-US"/>
          </a:p>
        </p:txBody>
      </p:sp>
      <p:sp>
        <p:nvSpPr>
          <p:cNvPr id="6" name="页脚占位符 5">
            <a:extLst>
              <a:ext uri="{FF2B5EF4-FFF2-40B4-BE49-F238E27FC236}">
                <a16:creationId xmlns:a16="http://schemas.microsoft.com/office/drawing/2014/main" id="{AA43E4C7-9EBA-493C-8367-5B40347262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153A65-B785-4325-BE37-915BA0A41BC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4884734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25641D-20D9-4A14-B816-C8AC1FDA4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9F389F-5E7E-4A4E-BD21-DA571D0E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6C7B1A-CB44-4B90-AC6B-7FA02EE9E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5DD5-892E-4B85-8201-D5DBE45E046B}" type="datetimeFigureOut">
              <a:rPr lang="zh-CN" altLang="en-US" smtClean="0"/>
              <a:t>2024/10/4</a:t>
            </a:fld>
            <a:endParaRPr lang="zh-CN" altLang="en-US"/>
          </a:p>
        </p:txBody>
      </p:sp>
      <p:sp>
        <p:nvSpPr>
          <p:cNvPr id="5" name="页脚占位符 4">
            <a:extLst>
              <a:ext uri="{FF2B5EF4-FFF2-40B4-BE49-F238E27FC236}">
                <a16:creationId xmlns:a16="http://schemas.microsoft.com/office/drawing/2014/main" id="{95BA322B-2F47-444B-90B0-355D84FD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A2B8C65-4165-434B-9797-750F52D9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2A7E-8B15-46C0-BAAA-B0A0EE45CDDC}" type="slidenum">
              <a:rPr lang="zh-CN" altLang="en-US" smtClean="0"/>
              <a:t>‹#›</a:t>
            </a:fld>
            <a:endParaRPr lang="zh-CN" altLang="en-US"/>
          </a:p>
        </p:txBody>
      </p:sp>
      <p:pic>
        <p:nvPicPr>
          <p:cNvPr id="7" name="Picture 6">
            <a:extLst>
              <a:ext uri="{FF2B5EF4-FFF2-40B4-BE49-F238E27FC236}">
                <a16:creationId xmlns:a16="http://schemas.microsoft.com/office/drawing/2014/main" id="{B8F63859-C6E2-4D91-9D38-F282C3678772}"/>
              </a:ext>
            </a:extLst>
          </p:cNvPr>
          <p:cNvPicPr>
            <a:picLocks noChangeAspect="1"/>
          </p:cNvPicPr>
          <p:nvPr userDrawn="1"/>
        </p:nvPicPr>
        <p:blipFill>
          <a:blip r:embed="rId14"/>
          <a:stretch>
            <a:fillRect/>
          </a:stretch>
        </p:blipFill>
        <p:spPr>
          <a:xfrm>
            <a:off x="0" y="0"/>
            <a:ext cx="12192000" cy="685800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526FBA67-079D-639B-DC54-D55A0A2401F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93891"/>
            <a:ext cx="1559317" cy="1559317"/>
          </a:xfrm>
          <a:prstGeom prst="rect">
            <a:avLst/>
          </a:prstGeom>
        </p:spPr>
      </p:pic>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04/10/2024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58138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6.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6.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2" name="Picture 1">
            <a:extLst>
              <a:ext uri="{FF2B5EF4-FFF2-40B4-BE49-F238E27FC236}">
                <a16:creationId xmlns:a16="http://schemas.microsoft.com/office/drawing/2014/main" id="{76C046B4-F611-C17E-5CD9-BF084EE0AFF6}"/>
              </a:ext>
            </a:extLst>
          </p:cNvPr>
          <p:cNvPicPr>
            <a:picLocks noChangeAspect="1"/>
          </p:cNvPicPr>
          <p:nvPr/>
        </p:nvPicPr>
        <p:blipFill>
          <a:blip r:embed="rId4"/>
          <a:stretch>
            <a:fillRect/>
          </a:stretch>
        </p:blipFill>
        <p:spPr>
          <a:xfrm>
            <a:off x="1631392" y="1567618"/>
            <a:ext cx="6998815" cy="1609483"/>
          </a:xfrm>
          <a:prstGeom prst="rect">
            <a:avLst/>
          </a:prstGeom>
        </p:spPr>
      </p:pic>
    </p:spTree>
    <p:extLst>
      <p:ext uri="{BB962C8B-B14F-4D97-AF65-F5344CB8AC3E}">
        <p14:creationId xmlns:p14="http://schemas.microsoft.com/office/powerpoint/2010/main" val="61593848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1754326"/>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b) Số?</a:t>
            </a:r>
          </a:p>
          <a:p>
            <a:pPr lvl="0"/>
            <a:r>
              <a:rPr lang="vi-VN" sz="36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3600" b="1" dirty="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895725" y="16668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B7EDC206-48FB-D1A4-7BEC-0AFFC4EAA9E1}"/>
              </a:ext>
            </a:extLst>
          </p:cNvPr>
          <p:cNvSpPr txBox="1"/>
          <p:nvPr/>
        </p:nvSpPr>
        <p:spPr>
          <a:xfrm>
            <a:off x="1495425" y="2809875"/>
            <a:ext cx="9420225" cy="3170099"/>
          </a:xfrm>
          <a:prstGeom prst="rect">
            <a:avLst/>
          </a:prstGeom>
          <a:noFill/>
        </p:spPr>
        <p:txBody>
          <a:bodyPr wrap="square" rtlCol="0">
            <a:spAutoFit/>
          </a:bodyPr>
          <a:lstStyle/>
          <a:p>
            <a:pPr algn="just"/>
            <a:r>
              <a:rPr lang="vi-VN" sz="4000" b="0" i="0" dirty="0">
                <a:solidFill>
                  <a:srgbClr val="FF0000"/>
                </a:solidFill>
                <a:effectLst/>
                <a:latin typeface="Cambria" panose="02040503050406030204" pitchFamily="18" charset="0"/>
                <a:ea typeface="Cambria" panose="02040503050406030204" pitchFamily="18" charset="0"/>
              </a:rPr>
              <a:t> Diện tích hình tròn phủ sóng vừa tìm được ở câu a là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Diện tích hình tròn phủ sóng ở trạm II là:</a:t>
            </a:r>
          </a:p>
          <a:p>
            <a:pPr algn="ctr"/>
            <a:r>
              <a:rPr lang="vi-VN" sz="4000" b="0" i="0" dirty="0">
                <a:solidFill>
                  <a:srgbClr val="FF0000"/>
                </a:solidFill>
                <a:effectLst/>
                <a:latin typeface="Cambria" panose="02040503050406030204" pitchFamily="18" charset="0"/>
                <a:ea typeface="Cambria" panose="02040503050406030204" pitchFamily="18" charset="0"/>
              </a:rPr>
              <a:t>3,14 × 100 × 100 =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31 400 m</a:t>
            </a:r>
            <a:r>
              <a:rPr lang="vi-VN" sz="4000" b="0" i="0" baseline="30000" dirty="0">
                <a:solidFill>
                  <a:srgbClr val="FF0000"/>
                </a:solidFill>
                <a:effectLst/>
                <a:latin typeface="Cambria" panose="02040503050406030204" pitchFamily="18" charset="0"/>
                <a:ea typeface="Cambria" panose="02040503050406030204" pitchFamily="18" charset="0"/>
              </a:rPr>
              <a:t>2</a:t>
            </a:r>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1815882"/>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Ở một vùng sa mạc, người ta trồng lúa trên những thửa ruộng có dạng hình tròn bán kính 50 m. Biết rằng có 1 000 thửa ruộng như vậy. Hỏi tất cả diện tích trồng lúa là bao nhiêu mét vuông?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4F016B4-6323-87B9-A474-D0CE996DF883}"/>
              </a:ext>
            </a:extLst>
          </p:cNvPr>
          <p:cNvPicPr>
            <a:picLocks noChangeAspect="1"/>
          </p:cNvPicPr>
          <p:nvPr/>
        </p:nvPicPr>
        <p:blipFill>
          <a:blip r:embed="rId2"/>
          <a:stretch>
            <a:fillRect/>
          </a:stretch>
        </p:blipFill>
        <p:spPr>
          <a:xfrm>
            <a:off x="2447925" y="2319337"/>
            <a:ext cx="7867650" cy="4029075"/>
          </a:xfrm>
          <a:prstGeom prst="rect">
            <a:avLst/>
          </a:prstGeom>
        </p:spPr>
      </p:pic>
    </p:spTree>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a:t>
            </a:r>
            <a:endParaRPr lang="en-US" sz="4800" dirty="0">
              <a:solidFill>
                <a:srgbClr val="FF0000"/>
              </a:solidFill>
              <a:latin typeface="Cambria" panose="02040503050406030204" pitchFamily="18" charset="0"/>
              <a:ea typeface="Cambria" panose="02040503050406030204" pitchFamily="18" charset="0"/>
            </a:endParaRPr>
          </a:p>
          <a:p>
            <a:pPr algn="ct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mỗi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thửa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ruộng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3,14 × 50 × 50 = 7 850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Tất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trồng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lúa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7 850 × 1 000 = 7 850 000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7 850 000 m</a:t>
            </a:r>
            <a:r>
              <a:rPr lang="en-US" sz="48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4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2"/>
          <a:stretch>
            <a:fillRect/>
          </a:stretch>
        </p:blipFill>
        <p:spPr>
          <a:xfrm>
            <a:off x="6353174" y="2843689"/>
            <a:ext cx="5095875" cy="3414236"/>
          </a:xfrm>
          <a:prstGeom prst="rect">
            <a:avLst/>
          </a:prstGeom>
        </p:spPr>
      </p:pic>
    </p:spTree>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3600" dirty="0">
                <a:solidFill>
                  <a:srgbClr val="FF0000"/>
                </a:solidFill>
                <a:latin typeface="Cambria" panose="02040503050406030204" pitchFamily="18" charset="0"/>
                <a:ea typeface="Cambria" panose="02040503050406030204" pitchFamily="18" charset="0"/>
              </a:rPr>
              <a:t>3,14 × 70 × 70 = 15 386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3600" dirty="0">
                <a:solidFill>
                  <a:srgbClr val="FF0000"/>
                </a:solidFill>
                <a:latin typeface="Cambria" panose="02040503050406030204" pitchFamily="18" charset="0"/>
                <a:ea typeface="Cambria" panose="02040503050406030204" pitchFamily="18" charset="0"/>
              </a:rPr>
              <a:t>70 × 2 = 140 (m)</a:t>
            </a:r>
          </a:p>
          <a:p>
            <a:pPr algn="ctr"/>
            <a:r>
              <a:rPr lang="vi-VN" sz="3600" dirty="0">
                <a:solidFill>
                  <a:srgbClr val="FF0000"/>
                </a:solidFill>
                <a:latin typeface="Cambria" panose="02040503050406030204" pitchFamily="18" charset="0"/>
                <a:ea typeface="Cambria" panose="02040503050406030204" pitchFamily="18" charset="0"/>
              </a:rPr>
              <a:t>Diện tích hình chữ nhật là:</a:t>
            </a:r>
          </a:p>
          <a:p>
            <a:pPr algn="ctr"/>
            <a:r>
              <a:rPr lang="vi-VN" sz="3600" dirty="0">
                <a:solidFill>
                  <a:srgbClr val="FF0000"/>
                </a:solidFill>
                <a:latin typeface="Cambria" panose="02040503050406030204" pitchFamily="18" charset="0"/>
                <a:ea typeface="Cambria" panose="02040503050406030204" pitchFamily="18" charset="0"/>
              </a:rPr>
              <a:t>100 × 140 = 14 000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sân vận động là:</a:t>
            </a:r>
          </a:p>
          <a:p>
            <a:pPr algn="ctr"/>
            <a:r>
              <a:rPr lang="vi-VN" sz="3600" dirty="0">
                <a:solidFill>
                  <a:srgbClr val="FF0000"/>
                </a:solidFill>
                <a:latin typeface="Cambria" panose="02040503050406030204" pitchFamily="18" charset="0"/>
                <a:ea typeface="Cambria" panose="02040503050406030204" pitchFamily="18" charset="0"/>
              </a:rPr>
              <a:t>15 386 + 7 000 = 22 386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r"/>
            <a:r>
              <a:rPr lang="vi-VN" sz="3600" dirty="0">
                <a:solidFill>
                  <a:srgbClr val="FF0000"/>
                </a:solidFill>
                <a:latin typeface="Cambria" panose="02040503050406030204" pitchFamily="18" charset="0"/>
                <a:ea typeface="Cambria" panose="02040503050406030204" pitchFamily="18" charset="0"/>
              </a:rPr>
              <a:t>Đáp số: 22 386 m</a:t>
            </a:r>
            <a:r>
              <a:rPr lang="vi-VN" sz="3600" baseline="30000" dirty="0">
                <a:solidFill>
                  <a:srgbClr val="FF0000"/>
                </a:solidFill>
                <a:latin typeface="Cambria" panose="02040503050406030204" pitchFamily="18" charset="0"/>
                <a:ea typeface="Cambria" panose="02040503050406030204" pitchFamily="18" charset="0"/>
              </a:rPr>
              <a:t>2</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654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a:extLst>
              <a:ext uri="{FF2B5EF4-FFF2-40B4-BE49-F238E27FC236}">
                <a16:creationId xmlns:a16="http://schemas.microsoft.com/office/drawing/2014/main" id="{8B4A76C7-7A76-7110-9EA0-86D8F0A34A8C}"/>
              </a:ext>
            </a:extLst>
          </p:cNvPr>
          <p:cNvPicPr>
            <a:picLocks noChangeAspect="1"/>
          </p:cNvPicPr>
          <p:nvPr/>
        </p:nvPicPr>
        <p:blipFill>
          <a:blip r:embed="rId4"/>
          <a:stretch>
            <a:fillRect/>
          </a:stretch>
        </p:blipFill>
        <p:spPr>
          <a:xfrm>
            <a:off x="1496251" y="1502579"/>
            <a:ext cx="7309738" cy="1963082"/>
          </a:xfrm>
          <a:prstGeom prst="rect">
            <a:avLst/>
          </a:prstGeom>
        </p:spPr>
      </p:pic>
    </p:spTree>
    <p:extLst>
      <p:ext uri="{BB962C8B-B14F-4D97-AF65-F5344CB8AC3E}">
        <p14:creationId xmlns:p14="http://schemas.microsoft.com/office/powerpoint/2010/main" val="419329924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2"/>
          <a:stretch>
            <a:fillRect/>
          </a:stretch>
        </p:blipFill>
        <p:spPr>
          <a:xfrm>
            <a:off x="8035947" y="2752724"/>
            <a:ext cx="3332140" cy="3324225"/>
          </a:xfrm>
          <a:prstGeom prst="rect">
            <a:avLst/>
          </a:prstGeom>
        </p:spPr>
      </p:pic>
    </p:spTree>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01675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Bán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8 + 3 = 11 (m)</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11 × 11 = 379,94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8 × 8 = 200,96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379,94 – 200,96 = 178,98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178,98 dm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74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4"/>
          <a:stretch>
            <a:fillRect/>
          </a:stretch>
        </p:blipFill>
        <p:spPr>
          <a:xfrm>
            <a:off x="682351" y="1162204"/>
            <a:ext cx="9242337" cy="2298391"/>
          </a:xfrm>
          <a:prstGeom prst="rect">
            <a:avLst/>
          </a:prstGeom>
        </p:spPr>
      </p:pic>
    </p:spTree>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Hãy</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trả</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lời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câu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hỏi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sau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để</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thu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thập</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ý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giải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mật</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thư</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cùng</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bạn</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nhỏ</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nhé</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endParaRPr kumimoji="0" lang="vi-VN"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nào sau đây để tính chu vi hình tròn?</a:t>
            </a: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0EBE22-3D20-5A38-3463-A3F93F1FA5C4}"/>
              </a:ext>
            </a:extLst>
          </p:cNvPr>
          <p:cNvPicPr>
            <a:picLocks noChangeAspect="1"/>
          </p:cNvPicPr>
          <p:nvPr/>
        </p:nvPicPr>
        <p:blipFill>
          <a:blip r:embed="rId5"/>
          <a:stretch>
            <a:fillRect/>
          </a:stretch>
        </p:blipFill>
        <p:spPr>
          <a:xfrm>
            <a:off x="5147864" y="1215200"/>
            <a:ext cx="1575921" cy="2176272"/>
          </a:xfrm>
          <a:prstGeom prst="rect">
            <a:avLst/>
          </a:prstGeom>
        </p:spPr>
      </p:pic>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2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6"/>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2</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7"/>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d  </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8"/>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r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9"/>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10"/>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1"/>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latin typeface="Cambria" panose="02040503050406030204" pitchFamily="18" charset="0"/>
              <a:ea typeface="Cambria" panose="02040503050406030204" pitchFamily="18" charset="0"/>
            </a:endParaRPr>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314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314 cm</a:t>
              </a:r>
              <a:endParaRPr kumimoji="0" lang="vi-VN" sz="6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6301517" y="565759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5493268" y="228465"/>
            <a:ext cx="5614903" cy="3109229"/>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6"/>
          <a:stretch>
            <a:fillRect/>
          </a:stretch>
        </p:blipFill>
        <p:spPr>
          <a:xfrm>
            <a:off x="4975064" y="1823593"/>
            <a:ext cx="6651312" cy="2926334"/>
          </a:xfrm>
          <a:prstGeom prst="rect">
            <a:avLst/>
          </a:prstGeom>
        </p:spPr>
      </p:pic>
      <p:pic>
        <p:nvPicPr>
          <p:cNvPr id="7" name="Picture 6">
            <a:extLst>
              <a:ext uri="{FF2B5EF4-FFF2-40B4-BE49-F238E27FC236}">
                <a16:creationId xmlns:a16="http://schemas.microsoft.com/office/drawing/2014/main" id="{B7003C88-02F8-C9AB-4589-867103580B44}"/>
              </a:ext>
            </a:extLst>
          </p:cNvPr>
          <p:cNvPicPr>
            <a:picLocks noChangeAspect="1"/>
          </p:cNvPicPr>
          <p:nvPr/>
        </p:nvPicPr>
        <p:blipFill>
          <a:blip r:embed="rId7"/>
          <a:stretch>
            <a:fillRect/>
          </a:stretch>
        </p:blipFill>
        <p:spPr>
          <a:xfrm>
            <a:off x="7259458" y="4702255"/>
            <a:ext cx="2664183" cy="1072989"/>
          </a:xfrm>
          <a:prstGeom prst="rect">
            <a:avLst/>
          </a:prstGeom>
        </p:spPr>
      </p:pic>
    </p:spTree>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93416992-F9EC-8541-DD7E-C72D5988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42" y="1530579"/>
            <a:ext cx="8315665" cy="6425741"/>
          </a:xfrm>
          <a:prstGeom prst="rect">
            <a:avLst/>
          </a:prstGeom>
        </p:spPr>
      </p:pic>
    </p:spTree>
    <p:extLst>
      <p:ext uri="{BB962C8B-B14F-4D97-AF65-F5344CB8AC3E}">
        <p14:creationId xmlns:p14="http://schemas.microsoft.com/office/powerpoint/2010/main" val="187636936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688</Words>
  <Application>Microsoft Office PowerPoint</Application>
  <PresentationFormat>Widescreen</PresentationFormat>
  <Paragraphs>78</Paragraphs>
  <Slides>18</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Cambria</vt:lpstr>
      <vt:lpstr>Aptos Display</vt:lpstr>
      <vt:lpstr>等线</vt:lpstr>
      <vt:lpstr>Aptos</vt:lpstr>
      <vt:lpstr>Times New Roman</vt:lpstr>
      <vt:lpstr>等线 Light</vt:lpstr>
      <vt:lpstr>#9Slide07 Bangers</vt:lpstr>
      <vt:lpstr>#9Slide03 Comfortaa Bold</vt:lpstr>
      <vt:lpstr>Calibri</vt:lpstr>
      <vt:lpstr>Arial</vt:lpstr>
      <vt:lpstr>Office 主题​​</vt:lpstr>
      <vt:lpstr>1_Office Theme</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Thao Tran</cp:lastModifiedBy>
  <cp:revision>70</cp:revision>
  <dcterms:created xsi:type="dcterms:W3CDTF">2020-02-07T01:48:05Z</dcterms:created>
  <dcterms:modified xsi:type="dcterms:W3CDTF">2024-10-04T15:36:45Z</dcterms:modified>
</cp:coreProperties>
</file>