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4" r:id="rId3"/>
    <p:sldId id="281" r:id="rId4"/>
    <p:sldId id="316" r:id="rId5"/>
    <p:sldId id="266" r:id="rId6"/>
    <p:sldId id="317" r:id="rId7"/>
    <p:sldId id="272" r:id="rId8"/>
    <p:sldId id="318" r:id="rId9"/>
    <p:sldId id="319" r:id="rId10"/>
    <p:sldId id="320" r:id="rId11"/>
    <p:sldId id="321" r:id="rId12"/>
    <p:sldId id="322" r:id="rId13"/>
    <p:sldId id="323" r:id="rId14"/>
    <p:sldId id="298" r:id="rId15"/>
    <p:sldId id="324" r:id="rId16"/>
    <p:sldId id="325" r:id="rId17"/>
    <p:sldId id="326" r:id="rId18"/>
    <p:sldId id="327" r:id="rId19"/>
    <p:sldId id="315" r:id="rId20"/>
    <p:sldId id="3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FF"/>
    <a:srgbClr val="0099FF"/>
    <a:srgbClr val="FF0066"/>
    <a:srgbClr val="FF3300"/>
    <a:srgbClr val="FF6600"/>
    <a:srgbClr val="CC0099"/>
    <a:srgbClr val="2E2E2E"/>
    <a:srgbClr val="0099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94291" autoAdjust="0"/>
  </p:normalViewPr>
  <p:slideViewPr>
    <p:cSldViewPr snapToGrid="0">
      <p:cViewPr varScale="1">
        <p:scale>
          <a:sx n="68" d="100"/>
          <a:sy n="68" d="100"/>
        </p:scale>
        <p:origin x="7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12/23/2025</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02614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12/23/2025</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900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12/23/2025</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757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p:txBody>
          <a:bodyPr/>
          <a:lstStyle/>
          <a:p>
            <a:fld id="{9AF6C7A8-1282-4CB2-99D6-3DF3FA46177F}" type="datetimeFigureOut">
              <a:rPr lang="en-US" smtClean="0"/>
              <a:t>12/23/2025</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96647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p:txBody>
          <a:bodyPr/>
          <a:lstStyle/>
          <a:p>
            <a:fld id="{9AF6C7A8-1282-4CB2-99D6-3DF3FA46177F}" type="datetimeFigureOut">
              <a:rPr lang="en-US" smtClean="0"/>
              <a:t>12/23/2025</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95876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p:txBody>
          <a:bodyPr/>
          <a:lstStyle/>
          <a:p>
            <a:fld id="{9AF6C7A8-1282-4CB2-99D6-3DF3FA46177F}" type="datetimeFigureOut">
              <a:rPr lang="en-US" smtClean="0"/>
              <a:t>12/23/2025</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169311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p:txBody>
          <a:bodyPr/>
          <a:lstStyle/>
          <a:p>
            <a:fld id="{9AF6C7A8-1282-4CB2-99D6-3DF3FA46177F}" type="datetimeFigureOut">
              <a:rPr lang="en-US" smtClean="0"/>
              <a:t>12/23/2025</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1279023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p:txBody>
          <a:bodyPr/>
          <a:lstStyle/>
          <a:p>
            <a:fld id="{9AF6C7A8-1282-4CB2-99D6-3DF3FA46177F}" type="datetimeFigureOut">
              <a:rPr lang="en-US" smtClean="0"/>
              <a:t>12/23/2025</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309112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p:txBody>
          <a:bodyPr/>
          <a:lstStyle/>
          <a:p>
            <a:fld id="{9AF6C7A8-1282-4CB2-99D6-3DF3FA46177F}" type="datetimeFigureOut">
              <a:rPr lang="en-US" smtClean="0"/>
              <a:t>12/23/2025</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546895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p:txBody>
          <a:bodyPr/>
          <a:lstStyle/>
          <a:p>
            <a:fld id="{9AF6C7A8-1282-4CB2-99D6-3DF3FA46177F}" type="datetimeFigureOut">
              <a:rPr lang="en-US" smtClean="0"/>
              <a:t>12/23/2025</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72421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p:txBody>
          <a:bodyPr/>
          <a:lstStyle/>
          <a:p>
            <a:fld id="{9AF6C7A8-1282-4CB2-99D6-3DF3FA46177F}" type="datetimeFigureOut">
              <a:rPr lang="en-US" smtClean="0"/>
              <a:t>12/23/2025</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99023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12/23/2025</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43508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p:txBody>
          <a:bodyPr/>
          <a:lstStyle/>
          <a:p>
            <a:fld id="{9AF6C7A8-1282-4CB2-99D6-3DF3FA46177F}" type="datetimeFigureOut">
              <a:rPr lang="en-US" smtClean="0"/>
              <a:t>12/23/2025</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8646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p:txBody>
          <a:bodyPr/>
          <a:lstStyle/>
          <a:p>
            <a:fld id="{9AF6C7A8-1282-4CB2-99D6-3DF3FA46177F}" type="datetimeFigureOut">
              <a:rPr lang="en-US" smtClean="0"/>
              <a:t>12/23/2025</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66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p:txBody>
          <a:bodyPr/>
          <a:lstStyle/>
          <a:p>
            <a:fld id="{9AF6C7A8-1282-4CB2-99D6-3DF3FA46177F}" type="datetimeFigureOut">
              <a:rPr lang="en-US" smtClean="0"/>
              <a:t>12/23/2025</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9522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12/23/2025</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84408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12/23/2025</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6500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12/23/2025</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745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12/23/2025</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07729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12/23/2025</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2682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12/23/2025</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4953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12/23/2025</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6787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921AFA27-F5C2-2ACE-8876-5BA26F70CD8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8557" y="173404"/>
            <a:ext cx="1668648" cy="1668648"/>
          </a:xfrm>
          <a:prstGeom prst="rect">
            <a:avLst/>
          </a:prstGeom>
        </p:spPr>
      </p:pic>
    </p:spTree>
    <p:extLst>
      <p:ext uri="{BB962C8B-B14F-4D97-AF65-F5344CB8AC3E}">
        <p14:creationId xmlns:p14="http://schemas.microsoft.com/office/powerpoint/2010/main" val="1856798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2F8489-6B76-5930-9CEE-537C4B7C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4D0CE-4EC7-CD51-6C88-831B926DF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8439C-DB55-FF73-F434-693308C22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6C7A8-1282-4CB2-99D6-3DF3FA46177F}" type="datetimeFigureOut">
              <a:rPr lang="en-US" smtClean="0"/>
              <a:t>12/23/2025</a:t>
            </a:fld>
            <a:endParaRPr lang="en-US"/>
          </a:p>
        </p:txBody>
      </p:sp>
      <p:sp>
        <p:nvSpPr>
          <p:cNvPr id="5" name="Footer Placeholder 4">
            <a:extLst>
              <a:ext uri="{FF2B5EF4-FFF2-40B4-BE49-F238E27FC236}">
                <a16:creationId xmlns:a16="http://schemas.microsoft.com/office/drawing/2014/main" id="{6317A469-35B7-3D9A-100C-4101748C1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7BF986-116B-9BC1-BEF9-5A411E244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6A45-EB61-4D43-A9DD-0DC6BAA5691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47D2A3F-13DF-1FFD-CC66-9C8A9C93627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520000" y="0"/>
            <a:ext cx="2520000" cy="2520000"/>
          </a:xfrm>
          <a:prstGeom prst="rect">
            <a:avLst/>
          </a:prstGeom>
        </p:spPr>
      </p:pic>
    </p:spTree>
    <p:extLst>
      <p:ext uri="{BB962C8B-B14F-4D97-AF65-F5344CB8AC3E}">
        <p14:creationId xmlns:p14="http://schemas.microsoft.com/office/powerpoint/2010/main" val="627500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3.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683" y="918000"/>
            <a:ext cx="5940000"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3" name="Picture 2">
            <a:extLst>
              <a:ext uri="{FF2B5EF4-FFF2-40B4-BE49-F238E27FC236}">
                <a16:creationId xmlns:a16="http://schemas.microsoft.com/office/drawing/2014/main" id="{D5C02FEA-9A6D-07AF-8CE5-659B05F27364}"/>
              </a:ext>
            </a:extLst>
          </p:cNvPr>
          <p:cNvPicPr>
            <a:picLocks noChangeAspect="1"/>
          </p:cNvPicPr>
          <p:nvPr/>
        </p:nvPicPr>
        <p:blipFill>
          <a:blip r:embed="rId6"/>
          <a:stretch>
            <a:fillRect/>
          </a:stretch>
        </p:blipFill>
        <p:spPr>
          <a:xfrm>
            <a:off x="4898891" y="2136544"/>
            <a:ext cx="6011177" cy="2402032"/>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6CF86E1C-2F74-E35E-FD3E-DB282B0841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extLst>
      <p:ext uri="{BB962C8B-B14F-4D97-AF65-F5344CB8AC3E}">
        <p14:creationId xmlns:p14="http://schemas.microsoft.com/office/powerpoint/2010/main" val="328648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495280" cy="1077218"/>
          </a:xfrm>
          <a:prstGeom prst="rect">
            <a:avLst/>
          </a:prstGeom>
          <a:noFill/>
        </p:spPr>
        <p:txBody>
          <a:bodyPr wrap="square">
            <a:spAutoFit/>
          </a:bodyPr>
          <a:lstStyle/>
          <a:p>
            <a:pPr lvl="0" algn="just"/>
            <a:r>
              <a:rPr lang="vi-VN" sz="3200" dirty="0">
                <a:solidFill>
                  <a:srgbClr val="000000"/>
                </a:solidFill>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1249680" y="110744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1473200" y="165608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effectLst/>
                  <a:latin typeface="Cambria" panose="02040503050406030204" pitchFamily="18" charset="0"/>
                  <a:ea typeface="Cambria" panose="02040503050406030204" pitchFamily="18" charset="0"/>
                </a:rPr>
                <a:t>biểu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quan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hệ</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lập</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43915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99312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Dân ca quan họ không những là niềm tự hào của người dân Kinh Bắc mà còn là niềm tự hào của cả dân tộc Việt Nam.</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4013200" y="1117600"/>
            <a:ext cx="223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2438400" y="161544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tăng</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tiến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5335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99312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Nếu bạn thực sự yêu thích ba lê thì bạn nên theo học từ khi còn nhỏ.</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1188720" y="1178560"/>
            <a:ext cx="904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9093200" y="1229360"/>
            <a:ext cx="751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kiện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9349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64712-9ED8-2992-8AC2-66A048BB9B7D}"/>
              </a:ext>
            </a:extLst>
          </p:cNvPr>
          <p:cNvPicPr>
            <a:picLocks noChangeAspect="1"/>
          </p:cNvPicPr>
          <p:nvPr/>
        </p:nvPicPr>
        <p:blipFill rotWithShape="1">
          <a:blip r:embed="rId2">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id="{CF8B785E-DA6F-39C4-F227-4035C636A905}"/>
              </a:ext>
            </a:extLst>
          </p:cNvPr>
          <p:cNvPicPr>
            <a:picLocks noChangeAspect="1"/>
          </p:cNvPicPr>
          <p:nvPr/>
        </p:nvPicPr>
        <p:blipFill rotWithShape="1">
          <a:blip r:embed="rId3">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A485A4A3-6310-B075-E05E-9D26C6B6C031}"/>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1290320" y="1503000"/>
            <a:ext cx="7264527" cy="4032000"/>
          </a:xfrm>
          <a:prstGeom prst="rect">
            <a:avLst/>
          </a:prstGeom>
        </p:spPr>
      </p:pic>
      <p:pic>
        <p:nvPicPr>
          <p:cNvPr id="49" name="Picture 48">
            <a:extLst>
              <a:ext uri="{FF2B5EF4-FFF2-40B4-BE49-F238E27FC236}">
                <a16:creationId xmlns:a16="http://schemas.microsoft.com/office/drawing/2014/main" id="{2D223806-4D68-6117-0AFA-76224E7F5837}"/>
              </a:ext>
            </a:extLst>
          </p:cNvPr>
          <p:cNvPicPr>
            <a:picLocks noChangeAspect="1"/>
          </p:cNvPicPr>
          <p:nvPr/>
        </p:nvPicPr>
        <p:blipFill>
          <a:blip r:embed="rId5"/>
          <a:stretch>
            <a:fillRect/>
          </a:stretch>
        </p:blipFill>
        <p:spPr>
          <a:xfrm flipH="1">
            <a:off x="8554847" y="1791000"/>
            <a:ext cx="3121152" cy="4608000"/>
          </a:xfrm>
          <a:prstGeom prst="rect">
            <a:avLst/>
          </a:prstGeom>
        </p:spPr>
      </p:pic>
      <p:grpSp>
        <p:nvGrpSpPr>
          <p:cNvPr id="67" name="Group 66">
            <a:extLst>
              <a:ext uri="{FF2B5EF4-FFF2-40B4-BE49-F238E27FC236}">
                <a16:creationId xmlns:a16="http://schemas.microsoft.com/office/drawing/2014/main" id="{4601E2E6-B70F-266E-5BF0-D96F2D3193E4}"/>
              </a:ext>
            </a:extLst>
          </p:cNvPr>
          <p:cNvGrpSpPr/>
          <p:nvPr/>
        </p:nvGrpSpPr>
        <p:grpSpPr>
          <a:xfrm>
            <a:off x="8170079" y="458999"/>
            <a:ext cx="1945344" cy="2448000"/>
            <a:chOff x="8170079" y="458999"/>
            <a:chExt cx="1945344" cy="2448000"/>
          </a:xfrm>
        </p:grpSpPr>
        <p:pic>
          <p:nvPicPr>
            <p:cNvPr id="65" name="Picture 64">
              <a:extLst>
                <a:ext uri="{FF2B5EF4-FFF2-40B4-BE49-F238E27FC236}">
                  <a16:creationId xmlns:a16="http://schemas.microsoft.com/office/drawing/2014/main" id="{210034CD-D3C0-C530-52B5-724E4F94342F}"/>
                </a:ext>
              </a:extLst>
            </p:cNvPr>
            <p:cNvPicPr>
              <a:picLocks noChangeAspect="1"/>
            </p:cNvPicPr>
            <p:nvPr/>
          </p:nvPicPr>
          <p:blipFill>
            <a:blip r:embed="rId6"/>
            <a:stretch>
              <a:fillRect/>
            </a:stretch>
          </p:blipFill>
          <p:spPr>
            <a:xfrm>
              <a:off x="8170079" y="458999"/>
              <a:ext cx="1945344" cy="2448000"/>
            </a:xfrm>
            <a:prstGeom prst="rect">
              <a:avLst/>
            </a:prstGeom>
          </p:spPr>
        </p:pic>
        <p:sp>
          <p:nvSpPr>
            <p:cNvPr id="66" name="TextBox 65">
              <a:extLst>
                <a:ext uri="{FF2B5EF4-FFF2-40B4-BE49-F238E27FC236}">
                  <a16:creationId xmlns:a16="http://schemas.microsoft.com/office/drawing/2014/main" id="{77426F71-8C12-FBBE-EBB5-CB1E1B0FD44E}"/>
                </a:ext>
              </a:extLst>
            </p:cNvPr>
            <p:cNvSpPr txBox="1"/>
            <p:nvPr/>
          </p:nvSpPr>
          <p:spPr>
            <a:xfrm>
              <a:off x="8221537" y="832311"/>
              <a:ext cx="175193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luận</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EA38621-EC1D-6127-5BAF-D05100043C03}"/>
              </a:ext>
            </a:extLst>
          </p:cNvPr>
          <p:cNvSpPr txBox="1"/>
          <p:nvPr/>
        </p:nvSpPr>
        <p:spPr>
          <a:xfrm>
            <a:off x="1717040" y="2082800"/>
            <a:ext cx="6482080" cy="3046988"/>
          </a:xfrm>
          <a:prstGeom prst="rect">
            <a:avLst/>
          </a:prstGeom>
          <a:noFill/>
        </p:spPr>
        <p:txBody>
          <a:bodyPr wrap="square" rtlCol="0">
            <a:spAutoFit/>
          </a:bodyPr>
          <a:lstStyle/>
          <a:p>
            <a:pPr algn="just"/>
            <a:r>
              <a:rPr lang="en-US" sz="4800" dirty="0" err="1">
                <a:solidFill>
                  <a:schemeClr val="bg1"/>
                </a:solidFill>
                <a:effectLst/>
                <a:ea typeface="Calibri" panose="020F0502020204030204" pitchFamily="34" charset="0"/>
              </a:rPr>
              <a:t>Các</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kết</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không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chỉ</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đơn</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lẻ</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mà</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có</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thành</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cặp</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với</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nhau</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nối</a:t>
            </a:r>
            <a:r>
              <a:rPr lang="en-US" sz="4800" dirty="0">
                <a:solidFill>
                  <a:schemeClr val="bg1"/>
                </a:solidFill>
                <a:effectLst/>
                <a:ea typeface="Calibri" panose="020F0502020204030204" pitchFamily="34" charset="0"/>
              </a:rPr>
              <a:t>.</a:t>
            </a:r>
            <a:endParaRPr lang="en-US" sz="4800" dirty="0">
              <a:solidFill>
                <a:schemeClr val="bg1"/>
              </a:solidFill>
            </a:endParaRPr>
          </a:p>
        </p:txBody>
      </p:sp>
    </p:spTree>
    <p:extLst>
      <p:ext uri="{BB962C8B-B14F-4D97-AF65-F5344CB8AC3E}">
        <p14:creationId xmlns:p14="http://schemas.microsoft.com/office/powerpoint/2010/main" val="3448150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D6C0225-C3FE-D37E-DBF9-40DAAFA24FD8}"/>
              </a:ext>
            </a:extLst>
          </p:cNvPr>
          <p:cNvPicPr>
            <a:picLocks noChangeAspect="1"/>
          </p:cNvPicPr>
          <p:nvPr/>
        </p:nvPicPr>
        <p:blipFill>
          <a:blip r:embed="rId3"/>
          <a:stretch>
            <a:fillRect/>
          </a:stretch>
        </p:blipFill>
        <p:spPr>
          <a:xfrm>
            <a:off x="802141" y="1432152"/>
            <a:ext cx="10529888" cy="3098161"/>
          </a:xfrm>
          <a:prstGeom prst="rect">
            <a:avLst/>
          </a:prstGeom>
        </p:spPr>
      </p:pic>
    </p:spTree>
    <p:extLst>
      <p:ext uri="{BB962C8B-B14F-4D97-AF65-F5344CB8AC3E}">
        <p14:creationId xmlns:p14="http://schemas.microsoft.com/office/powerpoint/2010/main" val="24075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38FB65CB-A635-775A-C436-0E3C3E8B4F6F}"/>
              </a:ext>
            </a:extLst>
          </p:cNvPr>
          <p:cNvSpPr txBox="1"/>
          <p:nvPr/>
        </p:nvSpPr>
        <p:spPr>
          <a:xfrm>
            <a:off x="849085" y="1219199"/>
            <a:ext cx="11103429" cy="5264646"/>
          </a:xfrm>
          <a:prstGeom prst="rect">
            <a:avLst/>
          </a:prstGeom>
          <a:noFill/>
        </p:spPr>
        <p:txBody>
          <a:bodyPr wrap="square" rtlCol="0">
            <a:spAutoFit/>
          </a:bodyPr>
          <a:lstStyle/>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a. Cậu thích xem phim hài </a:t>
            </a:r>
            <a:r>
              <a:rPr lang="vi-VN" sz="3800" b="1" i="0" dirty="0">
                <a:solidFill>
                  <a:srgbClr val="000000"/>
                </a:solidFill>
                <a:effectLst/>
                <a:latin typeface="Calibri" panose="020F0502020204030204" pitchFamily="34" charset="0"/>
                <a:cs typeface="Calibri" panose="020F0502020204030204" pitchFamily="34" charset="0"/>
              </a:rPr>
              <a:t>hay</a:t>
            </a:r>
            <a:r>
              <a:rPr lang="vi-VN" sz="3800" b="0" i="0" dirty="0">
                <a:solidFill>
                  <a:srgbClr val="000000"/>
                </a:solidFill>
                <a:effectLst/>
                <a:latin typeface="Calibri" panose="020F0502020204030204" pitchFamily="34" charset="0"/>
                <a:cs typeface="Calibri" panose="020F0502020204030204" pitchFamily="34" charset="0"/>
              </a:rPr>
              <a:t> phim hành động?</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b. Tranh Đông Hồ giản dị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tinh tế.</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c. </a:t>
            </a:r>
            <a:r>
              <a:rPr lang="vi-VN" sz="3800" b="1" i="0" dirty="0">
                <a:solidFill>
                  <a:srgbClr val="000000"/>
                </a:solidFill>
                <a:effectLst/>
                <a:latin typeface="Calibri" panose="020F0502020204030204" pitchFamily="34" charset="0"/>
                <a:cs typeface="Calibri" panose="020F0502020204030204" pitchFamily="34" charset="0"/>
              </a:rPr>
              <a:t>Nếu</a:t>
            </a:r>
            <a:r>
              <a:rPr lang="vi-VN" sz="3800" b="0" i="0" dirty="0">
                <a:solidFill>
                  <a:srgbClr val="000000"/>
                </a:solidFill>
                <a:effectLst/>
                <a:latin typeface="Calibri" panose="020F0502020204030204" pitchFamily="34" charset="0"/>
                <a:cs typeface="Calibri" panose="020F0502020204030204" pitchFamily="34" charset="0"/>
              </a:rPr>
              <a:t> bạn muốn chơi pi-a-nô thành thạo </a:t>
            </a:r>
            <a:r>
              <a:rPr lang="vi-VN" sz="3800" b="1" i="0" dirty="0">
                <a:solidFill>
                  <a:srgbClr val="000000"/>
                </a:solidFill>
                <a:effectLst/>
                <a:latin typeface="Calibri" panose="020F0502020204030204" pitchFamily="34" charset="0"/>
                <a:cs typeface="Calibri" panose="020F0502020204030204" pitchFamily="34" charset="0"/>
              </a:rPr>
              <a:t>thì</a:t>
            </a:r>
            <a:r>
              <a:rPr lang="vi-VN" sz="3800" b="0" i="0" dirty="0">
                <a:solidFill>
                  <a:srgbClr val="000000"/>
                </a:solidFill>
                <a:effectLst/>
                <a:latin typeface="Calibri" panose="020F0502020204030204" pitchFamily="34" charset="0"/>
                <a:cs typeface="Calibri" panose="020F0502020204030204" pitchFamily="34" charset="0"/>
              </a:rPr>
              <a:t> bạn phải kiên trì.</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d. </a:t>
            </a:r>
            <a:r>
              <a:rPr lang="vi-VN" sz="3800" b="1" i="0" dirty="0">
                <a:solidFill>
                  <a:srgbClr val="000000"/>
                </a:solidFill>
                <a:effectLst/>
                <a:latin typeface="Calibri" panose="020F0502020204030204" pitchFamily="34" charset="0"/>
                <a:cs typeface="Calibri" panose="020F0502020204030204" pitchFamily="34" charset="0"/>
              </a:rPr>
              <a:t>Nhờ</a:t>
            </a:r>
            <a:r>
              <a:rPr lang="vi-VN" sz="3800" b="0" i="0" dirty="0">
                <a:solidFill>
                  <a:srgbClr val="000000"/>
                </a:solidFill>
                <a:effectLst/>
                <a:latin typeface="Calibri" panose="020F0502020204030204" pitchFamily="34" charset="0"/>
                <a:cs typeface="Calibri" panose="020F0502020204030204" pitchFamily="34" charset="0"/>
              </a:rPr>
              <a:t> khổ công luyện tập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Lê-ô-nác-đô đa Vin-xi đã trở thành một danh hoạ kiệt xuất của thế giới.</a:t>
            </a:r>
          </a:p>
        </p:txBody>
      </p:sp>
      <p:pic>
        <p:nvPicPr>
          <p:cNvPr id="1026" name="Picture 2" descr="Hình ảnh Bằng Tay Hoa Trang Trí PNG , Bông Hoa, Năm Bông Hoa, Hồng PNG miễn  phí tải tập tin PSDComment và Vector">
            <a:extLst>
              <a:ext uri="{FF2B5EF4-FFF2-40B4-BE49-F238E27FC236}">
                <a16:creationId xmlns:a16="http://schemas.microsoft.com/office/drawing/2014/main" id="{50F82349-F5D0-06AE-6171-2C562B1C922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02086" y="1055913"/>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Hồng PNG miễn  phí tải tập tin PSDComment và Vector">
            <a:extLst>
              <a:ext uri="{FF2B5EF4-FFF2-40B4-BE49-F238E27FC236}">
                <a16:creationId xmlns:a16="http://schemas.microsoft.com/office/drawing/2014/main" id="{35BC6482-A9B4-7D87-EA29-DA9C10999E1B}"/>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19057" y="193765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Hồng PNG miễn  phí tải tập tin PSDComment và Vector">
            <a:extLst>
              <a:ext uri="{FF2B5EF4-FFF2-40B4-BE49-F238E27FC236}">
                <a16:creationId xmlns:a16="http://schemas.microsoft.com/office/drawing/2014/main" id="{734A96B6-D7C0-3B8D-F288-305EBAF85A21}"/>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2764970"/>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Hồng PNG miễn  phí tải tập tin PSDComment và Vector">
            <a:extLst>
              <a:ext uri="{FF2B5EF4-FFF2-40B4-BE49-F238E27FC236}">
                <a16:creationId xmlns:a16="http://schemas.microsoft.com/office/drawing/2014/main" id="{56E0A3EB-3E92-2934-7B4E-F991B7A8854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799" y="279762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ằng Tay Hoa Trang Trí PNG , Bông Hoa, Năm Bông Hoa, Hồng PNG miễn  phí tải tập tin PSDComment và Vector">
            <a:extLst>
              <a:ext uri="{FF2B5EF4-FFF2-40B4-BE49-F238E27FC236}">
                <a16:creationId xmlns:a16="http://schemas.microsoft.com/office/drawing/2014/main" id="{E3C6DCDA-5C7D-F849-60C0-2E346F20ED53}"/>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Hồng PNG miễn  phí tải tập tin PSDComment và Vector">
            <a:extLst>
              <a:ext uri="{FF2B5EF4-FFF2-40B4-BE49-F238E27FC236}">
                <a16:creationId xmlns:a16="http://schemas.microsoft.com/office/drawing/2014/main" id="{89CDB7E1-A999-7A90-A2B8-22BD7FD9E39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435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2 – 3 câu có kết từ để giới thiệu về một trong những bức tranh, bức ảnh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9" name="Picture 8">
            <a:extLst>
              <a:ext uri="{FF2B5EF4-FFF2-40B4-BE49-F238E27FC236}">
                <a16:creationId xmlns:a16="http://schemas.microsoft.com/office/drawing/2014/main" id="{9B93882B-C656-4CAE-0C68-13C2EF939A35}"/>
              </a:ext>
            </a:extLst>
          </p:cNvPr>
          <p:cNvPicPr>
            <a:picLocks noChangeAspect="1"/>
          </p:cNvPicPr>
          <p:nvPr/>
        </p:nvPicPr>
        <p:blipFill>
          <a:blip r:embed="rId4"/>
          <a:stretch>
            <a:fillRect/>
          </a:stretch>
        </p:blipFill>
        <p:spPr>
          <a:xfrm>
            <a:off x="2914649" y="1302883"/>
            <a:ext cx="6185807" cy="5008947"/>
          </a:xfrm>
          <a:prstGeom prst="rect">
            <a:avLst/>
          </a:prstGeom>
        </p:spPr>
      </p:pic>
    </p:spTree>
    <p:extLst>
      <p:ext uri="{BB962C8B-B14F-4D97-AF65-F5344CB8AC3E}">
        <p14:creationId xmlns:p14="http://schemas.microsoft.com/office/powerpoint/2010/main" val="369180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DF2C130-F875-D887-976E-E6C330D0548C}"/>
              </a:ext>
            </a:extLst>
          </p:cNvPr>
          <p:cNvPicPr>
            <a:picLocks noChangeAspect="1"/>
          </p:cNvPicPr>
          <p:nvPr/>
        </p:nvPicPr>
        <p:blipFill>
          <a:blip r:embed="rId3"/>
          <a:stretch>
            <a:fillRect/>
          </a:stretch>
        </p:blipFill>
        <p:spPr>
          <a:xfrm>
            <a:off x="574221" y="1588634"/>
            <a:ext cx="4076700" cy="3571875"/>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63C300A4-B7DA-D0AD-9FDB-183EE1DC93D9}"/>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4822371" y="806313"/>
            <a:ext cx="6912429" cy="5246143"/>
          </a:xfrm>
          <a:prstGeom prst="rect">
            <a:avLst/>
          </a:prstGeom>
        </p:spPr>
      </p:pic>
      <p:sp>
        <p:nvSpPr>
          <p:cNvPr id="12" name="TextBox 11">
            <a:extLst>
              <a:ext uri="{FF2B5EF4-FFF2-40B4-BE49-F238E27FC236}">
                <a16:creationId xmlns:a16="http://schemas.microsoft.com/office/drawing/2014/main" id="{311FB829-3A0F-D4E0-412B-0C68DD6A4BDC}"/>
              </a:ext>
            </a:extLst>
          </p:cNvPr>
          <p:cNvSpPr txBox="1"/>
          <p:nvPr/>
        </p:nvSpPr>
        <p:spPr>
          <a:xfrm>
            <a:off x="5148942" y="1088571"/>
            <a:ext cx="6368143" cy="4524315"/>
          </a:xfrm>
          <a:prstGeom prst="rect">
            <a:avLst/>
          </a:prstGeom>
          <a:noFill/>
        </p:spPr>
        <p:txBody>
          <a:bodyPr wrap="square" rtlCol="0">
            <a:spAutoFit/>
          </a:bodyPr>
          <a:lstStyle/>
          <a:p>
            <a:pPr algn="just"/>
            <a:r>
              <a:rPr lang="vi-VN" sz="3200" dirty="0">
                <a:solidFill>
                  <a:schemeClr val="bg1"/>
                </a:solidFill>
              </a:rPr>
              <a:t>Tác phẩm điêu khắc Những người tắm biển của Pi-cát-xô thật độc đáo. Ông thể hiện ý tưởng người đi tắm biển chỉ bằng các hình tam giác, hình chữ nhật hoặc hình tròn. Đây là sự sáng tạo của riêng ông, trừu tượng, khó hiểu nhưng hấp dẫn. (Kết từ: của, bằng, hoặc, nhưng)</a:t>
            </a:r>
            <a:endParaRPr lang="en-US" sz="3200" dirty="0">
              <a:solidFill>
                <a:schemeClr val="bg1"/>
              </a:solidFill>
            </a:endParaRPr>
          </a:p>
        </p:txBody>
      </p:sp>
    </p:spTree>
    <p:extLst>
      <p:ext uri="{BB962C8B-B14F-4D97-AF65-F5344CB8AC3E}">
        <p14:creationId xmlns:p14="http://schemas.microsoft.com/office/powerpoint/2010/main" val="1673664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sport&#10;&#10;Description automatically generated">
            <a:extLst>
              <a:ext uri="{FF2B5EF4-FFF2-40B4-BE49-F238E27FC236}">
                <a16:creationId xmlns:a16="http://schemas.microsoft.com/office/drawing/2014/main" id="{7B5862ED-6EEE-0F9B-F37B-5ECBEDAFF394}"/>
              </a:ext>
            </a:extLst>
          </p:cNvPr>
          <p:cNvPicPr>
            <a:picLocks noChangeAspect="1"/>
          </p:cNvPicPr>
          <p:nvPr/>
        </p:nvPicPr>
        <p:blipFill rotWithShape="1">
          <a:blip r:embed="rId4">
            <a:extLst>
              <a:ext uri="{28A0092B-C50C-407E-A947-70E740481C1C}">
                <a14:useLocalDpi xmlns:a14="http://schemas.microsoft.com/office/drawing/2010/main" val="0"/>
              </a:ext>
            </a:extLst>
          </a:blip>
          <a:srcRect l="2192" r="14142"/>
          <a:stretch/>
        </p:blipFill>
        <p:spPr>
          <a:xfrm>
            <a:off x="0" y="0"/>
            <a:ext cx="12192000" cy="6858000"/>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5">
            <a:extLst>
              <a:ext uri="{28A0092B-C50C-407E-A947-70E740481C1C}">
                <a14:useLocalDpi xmlns:a14="http://schemas.microsoft.com/office/drawing/2010/main" val="0"/>
              </a:ext>
            </a:extLst>
          </a:blip>
          <a:srcRect l="5373" t="24369" r="5373" b="24369"/>
          <a:stretch/>
        </p:blipFill>
        <p:spPr>
          <a:xfrm>
            <a:off x="2166425" y="639000"/>
            <a:ext cx="10025575" cy="5580000"/>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6545595" y="997242"/>
            <a:ext cx="2576634" cy="923330"/>
          </a:xfrm>
          <a:prstGeom prst="rect">
            <a:avLst/>
          </a:prstGeom>
          <a:noFill/>
        </p:spPr>
        <p:txBody>
          <a:bodyPr wrap="square" rtlCol="0">
            <a:spAutoFit/>
          </a:bodyPr>
          <a:lstStyle/>
          <a:p>
            <a:r>
              <a:rPr lang="en-US" sz="5400" b="1" dirty="0" err="1">
                <a:solidFill>
                  <a:srgbClr val="FF0000"/>
                </a:solidFill>
                <a:latin typeface="Cambria" panose="02040503050406030204" pitchFamily="18" charset="0"/>
                <a:ea typeface="Cambria" panose="02040503050406030204" pitchFamily="18" charset="0"/>
              </a:rPr>
              <a:t>Dặn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dò</a:t>
            </a:r>
            <a:endParaRPr lang="en-US" sz="54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FAD79EC6-7074-637B-81EC-14F0E6C7DE12}"/>
              </a:ext>
            </a:extLst>
          </p:cNvPr>
          <p:cNvSpPr txBox="1"/>
          <p:nvPr/>
        </p:nvSpPr>
        <p:spPr>
          <a:xfrm>
            <a:off x="3459495" y="2205871"/>
            <a:ext cx="7358743" cy="584775"/>
          </a:xfrm>
          <a:prstGeom prst="rect">
            <a:avLst/>
          </a:prstGeom>
          <a:noFill/>
        </p:spPr>
        <p:txBody>
          <a:bodyPr wrap="square" rtlCol="0">
            <a:spAutoFit/>
          </a:bodyPr>
          <a:lstStyle/>
          <a:p>
            <a:r>
              <a:rPr lang="en-US" sz="3200" dirty="0">
                <a:solidFill>
                  <a:srgbClr val="003399"/>
                </a:solidFill>
              </a:rPr>
              <a:t>……………………..</a:t>
            </a:r>
          </a:p>
        </p:txBody>
      </p:sp>
      <p:pic>
        <p:nvPicPr>
          <p:cNvPr id="23" name="Picture 22">
            <a:extLst>
              <a:ext uri="{FF2B5EF4-FFF2-40B4-BE49-F238E27FC236}">
                <a16:creationId xmlns:a16="http://schemas.microsoft.com/office/drawing/2014/main" id="{97B5B133-B12B-7414-E12D-24ACA3949F25}"/>
              </a:ext>
            </a:extLst>
          </p:cNvPr>
          <p:cNvPicPr>
            <a:picLocks noChangeAspect="1"/>
          </p:cNvPicPr>
          <p:nvPr/>
        </p:nvPicPr>
        <p:blipFill>
          <a:blip r:embed="rId6"/>
          <a:stretch>
            <a:fillRect/>
          </a:stretch>
        </p:blipFill>
        <p:spPr>
          <a:xfrm flipH="1">
            <a:off x="130402" y="1594033"/>
            <a:ext cx="2215936" cy="460800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8282ADF1-4E38-77CE-8760-138296B191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extLst>
      <p:ext uri="{BB962C8B-B14F-4D97-AF65-F5344CB8AC3E}">
        <p14:creationId xmlns:p14="http://schemas.microsoft.com/office/powerpoint/2010/main" val="35635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9"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9"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9"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nvGrpSpPr>
          <p:cNvPr id="45" name="Group 44">
            <a:extLst>
              <a:ext uri="{FF2B5EF4-FFF2-40B4-BE49-F238E27FC236}">
                <a16:creationId xmlns:a16="http://schemas.microsoft.com/office/drawing/2014/main" id="{1CA14B3C-87C3-2122-95F1-9B89E7B57F4B}"/>
              </a:ext>
            </a:extLst>
          </p:cNvPr>
          <p:cNvGrpSpPr/>
          <p:nvPr/>
        </p:nvGrpSpPr>
        <p:grpSpPr>
          <a:xfrm>
            <a:off x="5125666" y="135771"/>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TẬP VIẾT</a:t>
              </a:r>
            </a:p>
          </p:txBody>
        </p:sp>
      </p:grpSp>
      <p:grpSp>
        <p:nvGrpSpPr>
          <p:cNvPr id="8" name="Group 7"/>
          <p:cNvGrpSpPr/>
          <p:nvPr/>
        </p:nvGrpSpPr>
        <p:grpSpPr>
          <a:xfrm>
            <a:off x="2754929" y="1368216"/>
            <a:ext cx="2203648" cy="4608000"/>
            <a:chOff x="2418461" y="1530511"/>
            <a:chExt cx="2203648" cy="4608000"/>
          </a:xfrm>
        </p:grpSpPr>
        <p:pic>
          <p:nvPicPr>
            <p:cNvPr id="9" name="Picture 8">
              <a:extLst>
                <a:ext uri="{FF2B5EF4-FFF2-40B4-BE49-F238E27FC236}">
                  <a16:creationId xmlns:a16="http://schemas.microsoft.com/office/drawing/2014/main" id="{38D8016B-AC90-B90D-D578-DBB30740986E}"/>
                </a:ext>
              </a:extLst>
            </p:cNvPr>
            <p:cNvPicPr>
              <a:picLocks noChangeAspect="1"/>
            </p:cNvPicPr>
            <p:nvPr/>
          </p:nvPicPr>
          <p:blipFill>
            <a:blip r:embed="rId5"/>
            <a:stretch>
              <a:fillRect/>
            </a:stretch>
          </p:blipFill>
          <p:spPr>
            <a:xfrm>
              <a:off x="2418461" y="1530511"/>
              <a:ext cx="2203648" cy="4608000"/>
            </a:xfrm>
            <a:prstGeom prst="rect">
              <a:avLst/>
            </a:prstGeom>
          </p:spPr>
        </p:pic>
        <p:pic>
          <p:nvPicPr>
            <p:cNvPr id="10" name="图片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a:extLst>
              <a:ext uri="{FF2B5EF4-FFF2-40B4-BE49-F238E27FC236}">
                <a16:creationId xmlns:a16="http://schemas.microsoft.com/office/drawing/2014/main" id="{68396756-F867-7C17-7E69-EDCEA2D2D7C5}"/>
              </a:ext>
            </a:extLst>
          </p:cNvPr>
          <p:cNvPicPr>
            <a:picLocks noChangeAspect="1"/>
          </p:cNvPicPr>
          <p:nvPr/>
        </p:nvPicPr>
        <p:blipFill>
          <a:blip r:embed="rId7"/>
          <a:stretch>
            <a:fillRect/>
          </a:stretch>
        </p:blipFill>
        <p:spPr>
          <a:xfrm>
            <a:off x="6482918" y="1514756"/>
            <a:ext cx="4102964" cy="2304488"/>
          </a:xfrm>
          <a:prstGeom prst="rect">
            <a:avLst/>
          </a:prstGeom>
        </p:spPr>
      </p:pic>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705947" y="13729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305907" y="945805"/>
              <a:ext cx="2750904" cy="2308324"/>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Kể</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tên</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những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loại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em</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đã</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học</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
        <p:nvSpPr>
          <p:cNvPr id="2" name="TextBox 1">
            <a:extLst>
              <a:ext uri="{FF2B5EF4-FFF2-40B4-BE49-F238E27FC236}">
                <a16:creationId xmlns:a16="http://schemas.microsoft.com/office/drawing/2014/main" id="{B8E5BE70-27D2-9A96-598A-FED283151C89}"/>
              </a:ext>
            </a:extLst>
          </p:cNvPr>
          <p:cNvSpPr txBox="1"/>
          <p:nvPr/>
        </p:nvSpPr>
        <p:spPr>
          <a:xfrm>
            <a:off x="803357" y="3419057"/>
            <a:ext cx="5768479" cy="1569660"/>
          </a:xfrm>
          <a:custGeom>
            <a:avLst/>
            <a:gdLst>
              <a:gd name="connsiteX0" fmla="*/ 0 w 5768479"/>
              <a:gd name="connsiteY0" fmla="*/ 187289 h 1123712"/>
              <a:gd name="connsiteX1" fmla="*/ 187289 w 5768479"/>
              <a:gd name="connsiteY1" fmla="*/ 0 h 1123712"/>
              <a:gd name="connsiteX2" fmla="*/ 786611 w 5768479"/>
              <a:gd name="connsiteY2" fmla="*/ 0 h 1123712"/>
              <a:gd name="connsiteX3" fmla="*/ 1439873 w 5768479"/>
              <a:gd name="connsiteY3" fmla="*/ 0 h 1123712"/>
              <a:gd name="connsiteX4" fmla="*/ 2147073 w 5768479"/>
              <a:gd name="connsiteY4" fmla="*/ 0 h 1123712"/>
              <a:gd name="connsiteX5" fmla="*/ 2638517 w 5768479"/>
              <a:gd name="connsiteY5" fmla="*/ 0 h 1123712"/>
              <a:gd name="connsiteX6" fmla="*/ 3345718 w 5768479"/>
              <a:gd name="connsiteY6" fmla="*/ 0 h 1123712"/>
              <a:gd name="connsiteX7" fmla="*/ 3945040 w 5768479"/>
              <a:gd name="connsiteY7" fmla="*/ 0 h 1123712"/>
              <a:gd name="connsiteX8" fmla="*/ 4490423 w 5768479"/>
              <a:gd name="connsiteY8" fmla="*/ 0 h 1123712"/>
              <a:gd name="connsiteX9" fmla="*/ 5581190 w 5768479"/>
              <a:gd name="connsiteY9" fmla="*/ 0 h 1123712"/>
              <a:gd name="connsiteX10" fmla="*/ 5768479 w 5768479"/>
              <a:gd name="connsiteY10" fmla="*/ 187289 h 1123712"/>
              <a:gd name="connsiteX11" fmla="*/ 5768479 w 5768479"/>
              <a:gd name="connsiteY11" fmla="*/ 569347 h 1123712"/>
              <a:gd name="connsiteX12" fmla="*/ 5768479 w 5768479"/>
              <a:gd name="connsiteY12" fmla="*/ 936423 h 1123712"/>
              <a:gd name="connsiteX13" fmla="*/ 5581190 w 5768479"/>
              <a:gd name="connsiteY13" fmla="*/ 1123712 h 1123712"/>
              <a:gd name="connsiteX14" fmla="*/ 5035807 w 5768479"/>
              <a:gd name="connsiteY14" fmla="*/ 1123712 h 1123712"/>
              <a:gd name="connsiteX15" fmla="*/ 4544362 w 5768479"/>
              <a:gd name="connsiteY15" fmla="*/ 1123712 h 1123712"/>
              <a:gd name="connsiteX16" fmla="*/ 4052918 w 5768479"/>
              <a:gd name="connsiteY16" fmla="*/ 1123712 h 1123712"/>
              <a:gd name="connsiteX17" fmla="*/ 3561474 w 5768479"/>
              <a:gd name="connsiteY17" fmla="*/ 1123712 h 1123712"/>
              <a:gd name="connsiteX18" fmla="*/ 3016090 w 5768479"/>
              <a:gd name="connsiteY18" fmla="*/ 1123712 h 1123712"/>
              <a:gd name="connsiteX19" fmla="*/ 2578585 w 5768479"/>
              <a:gd name="connsiteY19" fmla="*/ 1123712 h 1123712"/>
              <a:gd name="connsiteX20" fmla="*/ 1871385 w 5768479"/>
              <a:gd name="connsiteY20" fmla="*/ 1123712 h 1123712"/>
              <a:gd name="connsiteX21" fmla="*/ 1326001 w 5768479"/>
              <a:gd name="connsiteY21" fmla="*/ 1123712 h 1123712"/>
              <a:gd name="connsiteX22" fmla="*/ 187289 w 5768479"/>
              <a:gd name="connsiteY22" fmla="*/ 1123712 h 1123712"/>
              <a:gd name="connsiteX23" fmla="*/ 0 w 5768479"/>
              <a:gd name="connsiteY23" fmla="*/ 936423 h 1123712"/>
              <a:gd name="connsiteX24" fmla="*/ 0 w 5768479"/>
              <a:gd name="connsiteY24" fmla="*/ 576839 h 1123712"/>
              <a:gd name="connsiteX25" fmla="*/ 0 w 5768479"/>
              <a:gd name="connsiteY25"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8479" h="1123712" fill="none" extrusionOk="0">
                <a:moveTo>
                  <a:pt x="0" y="187289"/>
                </a:moveTo>
                <a:cubicBezTo>
                  <a:pt x="1540" y="85769"/>
                  <a:pt x="70435" y="15054"/>
                  <a:pt x="187289" y="0"/>
                </a:cubicBezTo>
                <a:cubicBezTo>
                  <a:pt x="448142" y="-27068"/>
                  <a:pt x="642688" y="44378"/>
                  <a:pt x="786611" y="0"/>
                </a:cubicBezTo>
                <a:cubicBezTo>
                  <a:pt x="930534" y="-44378"/>
                  <a:pt x="1228340" y="35922"/>
                  <a:pt x="1439873" y="0"/>
                </a:cubicBezTo>
                <a:cubicBezTo>
                  <a:pt x="1651406" y="-35922"/>
                  <a:pt x="1989641" y="71695"/>
                  <a:pt x="2147073" y="0"/>
                </a:cubicBezTo>
                <a:cubicBezTo>
                  <a:pt x="2304505" y="-71695"/>
                  <a:pt x="2457081" y="22494"/>
                  <a:pt x="2638517" y="0"/>
                </a:cubicBezTo>
                <a:cubicBezTo>
                  <a:pt x="2819953" y="-22494"/>
                  <a:pt x="3068790" y="51320"/>
                  <a:pt x="3345718" y="0"/>
                </a:cubicBezTo>
                <a:cubicBezTo>
                  <a:pt x="3622646" y="-51320"/>
                  <a:pt x="3684148" y="46998"/>
                  <a:pt x="3945040" y="0"/>
                </a:cubicBezTo>
                <a:cubicBezTo>
                  <a:pt x="4205932" y="-46998"/>
                  <a:pt x="4231001" y="48699"/>
                  <a:pt x="4490423" y="0"/>
                </a:cubicBezTo>
                <a:cubicBezTo>
                  <a:pt x="4749845" y="-48699"/>
                  <a:pt x="5213645" y="124988"/>
                  <a:pt x="5581190" y="0"/>
                </a:cubicBezTo>
                <a:cubicBezTo>
                  <a:pt x="5691428" y="17559"/>
                  <a:pt x="5770628" y="91109"/>
                  <a:pt x="5768479" y="187289"/>
                </a:cubicBezTo>
                <a:cubicBezTo>
                  <a:pt x="5790762" y="317731"/>
                  <a:pt x="5727029" y="418559"/>
                  <a:pt x="5768479" y="569347"/>
                </a:cubicBezTo>
                <a:cubicBezTo>
                  <a:pt x="5809929" y="720135"/>
                  <a:pt x="5735524" y="760922"/>
                  <a:pt x="5768479" y="936423"/>
                </a:cubicBezTo>
                <a:cubicBezTo>
                  <a:pt x="5779401" y="1046513"/>
                  <a:pt x="5685464" y="1151866"/>
                  <a:pt x="5581190" y="1123712"/>
                </a:cubicBezTo>
                <a:cubicBezTo>
                  <a:pt x="5341477" y="1176762"/>
                  <a:pt x="5230096" y="1065787"/>
                  <a:pt x="5035807" y="1123712"/>
                </a:cubicBezTo>
                <a:cubicBezTo>
                  <a:pt x="4841518" y="1181637"/>
                  <a:pt x="4786030" y="1112026"/>
                  <a:pt x="4544362" y="1123712"/>
                </a:cubicBezTo>
                <a:cubicBezTo>
                  <a:pt x="4302694" y="1135398"/>
                  <a:pt x="4255643" y="1098555"/>
                  <a:pt x="4052918" y="1123712"/>
                </a:cubicBezTo>
                <a:cubicBezTo>
                  <a:pt x="3850193" y="1148869"/>
                  <a:pt x="3707388" y="1108623"/>
                  <a:pt x="3561474" y="1123712"/>
                </a:cubicBezTo>
                <a:cubicBezTo>
                  <a:pt x="3415560" y="1138801"/>
                  <a:pt x="3269236" y="1095091"/>
                  <a:pt x="3016090" y="1123712"/>
                </a:cubicBezTo>
                <a:cubicBezTo>
                  <a:pt x="2762944" y="1152333"/>
                  <a:pt x="2772178" y="1095367"/>
                  <a:pt x="2578585" y="1123712"/>
                </a:cubicBezTo>
                <a:cubicBezTo>
                  <a:pt x="2384993" y="1152057"/>
                  <a:pt x="2038116" y="1073267"/>
                  <a:pt x="1871385" y="1123712"/>
                </a:cubicBezTo>
                <a:cubicBezTo>
                  <a:pt x="1704654" y="1174157"/>
                  <a:pt x="1500106" y="1091111"/>
                  <a:pt x="1326001" y="1123712"/>
                </a:cubicBezTo>
                <a:cubicBezTo>
                  <a:pt x="1151896" y="1156313"/>
                  <a:pt x="560936" y="1058730"/>
                  <a:pt x="187289" y="1123712"/>
                </a:cubicBezTo>
                <a:cubicBezTo>
                  <a:pt x="86122" y="1134408"/>
                  <a:pt x="-4575" y="1032603"/>
                  <a:pt x="0" y="936423"/>
                </a:cubicBezTo>
                <a:cubicBezTo>
                  <a:pt x="-9377" y="759844"/>
                  <a:pt x="19100" y="707580"/>
                  <a:pt x="0" y="576839"/>
                </a:cubicBezTo>
                <a:cubicBezTo>
                  <a:pt x="-19100" y="446098"/>
                  <a:pt x="37533" y="369105"/>
                  <a:pt x="0" y="187289"/>
                </a:cubicBezTo>
                <a:close/>
              </a:path>
              <a:path w="5768479" h="1123712" stroke="0" extrusionOk="0">
                <a:moveTo>
                  <a:pt x="0" y="187289"/>
                </a:moveTo>
                <a:cubicBezTo>
                  <a:pt x="12980" y="97226"/>
                  <a:pt x="89601" y="26199"/>
                  <a:pt x="187289" y="0"/>
                </a:cubicBezTo>
                <a:cubicBezTo>
                  <a:pt x="348871" y="-18738"/>
                  <a:pt x="530566" y="14702"/>
                  <a:pt x="786611" y="0"/>
                </a:cubicBezTo>
                <a:cubicBezTo>
                  <a:pt x="1042656" y="-14702"/>
                  <a:pt x="1296842" y="83261"/>
                  <a:pt x="1493812" y="0"/>
                </a:cubicBezTo>
                <a:cubicBezTo>
                  <a:pt x="1690782" y="-83261"/>
                  <a:pt x="1896826" y="58847"/>
                  <a:pt x="2201012" y="0"/>
                </a:cubicBezTo>
                <a:cubicBezTo>
                  <a:pt x="2505198" y="-58847"/>
                  <a:pt x="2514654" y="14848"/>
                  <a:pt x="2638517" y="0"/>
                </a:cubicBezTo>
                <a:cubicBezTo>
                  <a:pt x="2762381" y="-14848"/>
                  <a:pt x="2981904" y="31851"/>
                  <a:pt x="3129962" y="0"/>
                </a:cubicBezTo>
                <a:cubicBezTo>
                  <a:pt x="3278020" y="-31851"/>
                  <a:pt x="3498064" y="56513"/>
                  <a:pt x="3675345" y="0"/>
                </a:cubicBezTo>
                <a:cubicBezTo>
                  <a:pt x="3852626" y="-56513"/>
                  <a:pt x="4035130" y="47630"/>
                  <a:pt x="4220728" y="0"/>
                </a:cubicBezTo>
                <a:cubicBezTo>
                  <a:pt x="4406326" y="-47630"/>
                  <a:pt x="4551186" y="46656"/>
                  <a:pt x="4658234" y="0"/>
                </a:cubicBezTo>
                <a:cubicBezTo>
                  <a:pt x="4765282" y="-46656"/>
                  <a:pt x="5281529" y="41744"/>
                  <a:pt x="5581190" y="0"/>
                </a:cubicBezTo>
                <a:cubicBezTo>
                  <a:pt x="5671413" y="-552"/>
                  <a:pt x="5783037" y="97926"/>
                  <a:pt x="5768479" y="187289"/>
                </a:cubicBezTo>
                <a:cubicBezTo>
                  <a:pt x="5799412" y="297259"/>
                  <a:pt x="5756859" y="460769"/>
                  <a:pt x="5768479" y="546873"/>
                </a:cubicBezTo>
                <a:cubicBezTo>
                  <a:pt x="5780099" y="632977"/>
                  <a:pt x="5736688" y="837297"/>
                  <a:pt x="5768479" y="936423"/>
                </a:cubicBezTo>
                <a:cubicBezTo>
                  <a:pt x="5778743" y="1042236"/>
                  <a:pt x="5665878" y="1103914"/>
                  <a:pt x="5581190" y="1123712"/>
                </a:cubicBezTo>
                <a:cubicBezTo>
                  <a:pt x="5283597" y="1189216"/>
                  <a:pt x="5050967" y="1077420"/>
                  <a:pt x="4873990" y="1123712"/>
                </a:cubicBezTo>
                <a:cubicBezTo>
                  <a:pt x="4697013" y="1170004"/>
                  <a:pt x="4415869" y="1055251"/>
                  <a:pt x="4274667" y="1123712"/>
                </a:cubicBezTo>
                <a:cubicBezTo>
                  <a:pt x="4133465" y="1192173"/>
                  <a:pt x="4034821" y="1096450"/>
                  <a:pt x="3837162" y="1123712"/>
                </a:cubicBezTo>
                <a:cubicBezTo>
                  <a:pt x="3639503" y="1150974"/>
                  <a:pt x="3535772" y="1088096"/>
                  <a:pt x="3399657" y="1123712"/>
                </a:cubicBezTo>
                <a:cubicBezTo>
                  <a:pt x="3263542" y="1159328"/>
                  <a:pt x="3019301" y="1110213"/>
                  <a:pt x="2854273" y="1123712"/>
                </a:cubicBezTo>
                <a:cubicBezTo>
                  <a:pt x="2689245" y="1137211"/>
                  <a:pt x="2559336" y="1105852"/>
                  <a:pt x="2362829" y="1123712"/>
                </a:cubicBezTo>
                <a:cubicBezTo>
                  <a:pt x="2166322" y="1141572"/>
                  <a:pt x="2000064" y="1058428"/>
                  <a:pt x="1709568" y="1123712"/>
                </a:cubicBezTo>
                <a:cubicBezTo>
                  <a:pt x="1419072" y="1188996"/>
                  <a:pt x="1359880" y="1112265"/>
                  <a:pt x="1272062" y="1123712"/>
                </a:cubicBezTo>
                <a:cubicBezTo>
                  <a:pt x="1184244" y="1135159"/>
                  <a:pt x="940901" y="1100119"/>
                  <a:pt x="780618" y="1123712"/>
                </a:cubicBezTo>
                <a:cubicBezTo>
                  <a:pt x="620335" y="1147305"/>
                  <a:pt x="329593" y="1098350"/>
                  <a:pt x="187289" y="1123712"/>
                </a:cubicBezTo>
                <a:cubicBezTo>
                  <a:pt x="63753" y="1113363"/>
                  <a:pt x="-11108" y="1048988"/>
                  <a:pt x="0" y="936423"/>
                </a:cubicBezTo>
                <a:cubicBezTo>
                  <a:pt x="-29844" y="859515"/>
                  <a:pt x="22707" y="739356"/>
                  <a:pt x="0" y="554365"/>
                </a:cubicBezTo>
                <a:cubicBezTo>
                  <a:pt x="-22707" y="369374"/>
                  <a:pt x="24563" y="345156"/>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xmlns="" sd="1285638566">
                  <a:custGeom>
                    <a:avLst/>
                    <a:gdLst>
                      <a:gd name="connsiteX0" fmla="*/ 0 w 5768479"/>
                      <a:gd name="connsiteY0" fmla="*/ 261615 h 1569660"/>
                      <a:gd name="connsiteX1" fmla="*/ 187289 w 5768479"/>
                      <a:gd name="connsiteY1" fmla="*/ 0 h 1569660"/>
                      <a:gd name="connsiteX2" fmla="*/ 786611 w 5768479"/>
                      <a:gd name="connsiteY2" fmla="*/ 0 h 1569660"/>
                      <a:gd name="connsiteX3" fmla="*/ 1439873 w 5768479"/>
                      <a:gd name="connsiteY3" fmla="*/ 0 h 1569660"/>
                      <a:gd name="connsiteX4" fmla="*/ 2147073 w 5768479"/>
                      <a:gd name="connsiteY4" fmla="*/ 0 h 1569660"/>
                      <a:gd name="connsiteX5" fmla="*/ 2638517 w 5768479"/>
                      <a:gd name="connsiteY5" fmla="*/ 0 h 1569660"/>
                      <a:gd name="connsiteX6" fmla="*/ 3345718 w 5768479"/>
                      <a:gd name="connsiteY6" fmla="*/ 0 h 1569660"/>
                      <a:gd name="connsiteX7" fmla="*/ 3945040 w 5768479"/>
                      <a:gd name="connsiteY7" fmla="*/ 0 h 1569660"/>
                      <a:gd name="connsiteX8" fmla="*/ 4490423 w 5768479"/>
                      <a:gd name="connsiteY8" fmla="*/ 0 h 1569660"/>
                      <a:gd name="connsiteX9" fmla="*/ 5581190 w 5768479"/>
                      <a:gd name="connsiteY9" fmla="*/ 0 h 1569660"/>
                      <a:gd name="connsiteX10" fmla="*/ 5768479 w 5768479"/>
                      <a:gd name="connsiteY10" fmla="*/ 261615 h 1569660"/>
                      <a:gd name="connsiteX11" fmla="*/ 5768479 w 5768479"/>
                      <a:gd name="connsiteY11" fmla="*/ 795293 h 1569660"/>
                      <a:gd name="connsiteX12" fmla="*/ 5768479 w 5768479"/>
                      <a:gd name="connsiteY12" fmla="*/ 1308044 h 1569660"/>
                      <a:gd name="connsiteX13" fmla="*/ 5581190 w 5768479"/>
                      <a:gd name="connsiteY13" fmla="*/ 1569660 h 1569660"/>
                      <a:gd name="connsiteX14" fmla="*/ 5035807 w 5768479"/>
                      <a:gd name="connsiteY14" fmla="*/ 1569660 h 1569660"/>
                      <a:gd name="connsiteX15" fmla="*/ 4544362 w 5768479"/>
                      <a:gd name="connsiteY15" fmla="*/ 1569660 h 1569660"/>
                      <a:gd name="connsiteX16" fmla="*/ 4052918 w 5768479"/>
                      <a:gd name="connsiteY16" fmla="*/ 1569660 h 1569660"/>
                      <a:gd name="connsiteX17" fmla="*/ 3561474 w 5768479"/>
                      <a:gd name="connsiteY17" fmla="*/ 1569660 h 1569660"/>
                      <a:gd name="connsiteX18" fmla="*/ 3016090 w 5768479"/>
                      <a:gd name="connsiteY18" fmla="*/ 1569660 h 1569660"/>
                      <a:gd name="connsiteX19" fmla="*/ 2578585 w 5768479"/>
                      <a:gd name="connsiteY19" fmla="*/ 1569660 h 1569660"/>
                      <a:gd name="connsiteX20" fmla="*/ 1871385 w 5768479"/>
                      <a:gd name="connsiteY20" fmla="*/ 1569660 h 1569660"/>
                      <a:gd name="connsiteX21" fmla="*/ 1326001 w 5768479"/>
                      <a:gd name="connsiteY21" fmla="*/ 1569660 h 1569660"/>
                      <a:gd name="connsiteX22" fmla="*/ 187289 w 5768479"/>
                      <a:gd name="connsiteY22" fmla="*/ 1569660 h 1569660"/>
                      <a:gd name="connsiteX23" fmla="*/ 0 w 5768479"/>
                      <a:gd name="connsiteY23" fmla="*/ 1308044 h 1569660"/>
                      <a:gd name="connsiteX24" fmla="*/ 0 w 5768479"/>
                      <a:gd name="connsiteY24" fmla="*/ 805759 h 1569660"/>
                      <a:gd name="connsiteX25" fmla="*/ 0 w 5768479"/>
                      <a:gd name="connsiteY25" fmla="*/ 261615 h 1569660"/>
                      <a:gd name="connsiteX0" fmla="*/ 0 w 5768479"/>
                      <a:gd name="connsiteY0" fmla="*/ 261615 h 1569660"/>
                      <a:gd name="connsiteX1" fmla="*/ 187289 w 5768479"/>
                      <a:gd name="connsiteY1" fmla="*/ 0 h 1569660"/>
                      <a:gd name="connsiteX2" fmla="*/ 786611 w 5768479"/>
                      <a:gd name="connsiteY2" fmla="*/ 0 h 1569660"/>
                      <a:gd name="connsiteX3" fmla="*/ 1493812 w 5768479"/>
                      <a:gd name="connsiteY3" fmla="*/ 0 h 1569660"/>
                      <a:gd name="connsiteX4" fmla="*/ 2201012 w 5768479"/>
                      <a:gd name="connsiteY4" fmla="*/ 0 h 1569660"/>
                      <a:gd name="connsiteX5" fmla="*/ 2638517 w 5768479"/>
                      <a:gd name="connsiteY5" fmla="*/ 0 h 1569660"/>
                      <a:gd name="connsiteX6" fmla="*/ 3129962 w 5768479"/>
                      <a:gd name="connsiteY6" fmla="*/ 0 h 1569660"/>
                      <a:gd name="connsiteX7" fmla="*/ 3675345 w 5768479"/>
                      <a:gd name="connsiteY7" fmla="*/ 0 h 1569660"/>
                      <a:gd name="connsiteX8" fmla="*/ 4220728 w 5768479"/>
                      <a:gd name="connsiteY8" fmla="*/ 0 h 1569660"/>
                      <a:gd name="connsiteX9" fmla="*/ 4658234 w 5768479"/>
                      <a:gd name="connsiteY9" fmla="*/ 0 h 1569660"/>
                      <a:gd name="connsiteX10" fmla="*/ 5581190 w 5768479"/>
                      <a:gd name="connsiteY10" fmla="*/ 0 h 1569660"/>
                      <a:gd name="connsiteX11" fmla="*/ 5768479 w 5768479"/>
                      <a:gd name="connsiteY11" fmla="*/ 261615 h 1569660"/>
                      <a:gd name="connsiteX12" fmla="*/ 5768479 w 5768479"/>
                      <a:gd name="connsiteY12" fmla="*/ 763900 h 1569660"/>
                      <a:gd name="connsiteX13" fmla="*/ 5768479 w 5768479"/>
                      <a:gd name="connsiteY13" fmla="*/ 1308044 h 1569660"/>
                      <a:gd name="connsiteX14" fmla="*/ 5581190 w 5768479"/>
                      <a:gd name="connsiteY14" fmla="*/ 1569660 h 1569660"/>
                      <a:gd name="connsiteX15" fmla="*/ 4873990 w 5768479"/>
                      <a:gd name="connsiteY15" fmla="*/ 1569660 h 1569660"/>
                      <a:gd name="connsiteX16" fmla="*/ 4274667 w 5768479"/>
                      <a:gd name="connsiteY16" fmla="*/ 1569660 h 1569660"/>
                      <a:gd name="connsiteX17" fmla="*/ 3837162 w 5768479"/>
                      <a:gd name="connsiteY17" fmla="*/ 1569660 h 1569660"/>
                      <a:gd name="connsiteX18" fmla="*/ 3399657 w 5768479"/>
                      <a:gd name="connsiteY18" fmla="*/ 1569660 h 1569660"/>
                      <a:gd name="connsiteX19" fmla="*/ 2854273 w 5768479"/>
                      <a:gd name="connsiteY19" fmla="*/ 1569660 h 1569660"/>
                      <a:gd name="connsiteX20" fmla="*/ 2362829 w 5768479"/>
                      <a:gd name="connsiteY20" fmla="*/ 1569660 h 1569660"/>
                      <a:gd name="connsiteX21" fmla="*/ 1709568 w 5768479"/>
                      <a:gd name="connsiteY21" fmla="*/ 1569660 h 1569660"/>
                      <a:gd name="connsiteX22" fmla="*/ 1272062 w 5768479"/>
                      <a:gd name="connsiteY22" fmla="*/ 1569660 h 1569660"/>
                      <a:gd name="connsiteX23" fmla="*/ 780618 w 5768479"/>
                      <a:gd name="connsiteY23" fmla="*/ 1569660 h 1569660"/>
                      <a:gd name="connsiteX24" fmla="*/ 187289 w 5768479"/>
                      <a:gd name="connsiteY24" fmla="*/ 1569660 h 1569660"/>
                      <a:gd name="connsiteX25" fmla="*/ 0 w 5768479"/>
                      <a:gd name="connsiteY25" fmla="*/ 1308044 h 1569660"/>
                      <a:gd name="connsiteX26" fmla="*/ 0 w 5768479"/>
                      <a:gd name="connsiteY26" fmla="*/ 774366 h 1569660"/>
                      <a:gd name="connsiteX27" fmla="*/ 0 w 5768479"/>
                      <a:gd name="connsiteY27"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8479" h="1569660" fill="none" extrusionOk="0">
                        <a:moveTo>
                          <a:pt x="0" y="261615"/>
                        </a:moveTo>
                        <a:cubicBezTo>
                          <a:pt x="28229" y="124678"/>
                          <a:pt x="76630" y="22499"/>
                          <a:pt x="187289" y="0"/>
                        </a:cubicBezTo>
                        <a:cubicBezTo>
                          <a:pt x="465257" y="-35318"/>
                          <a:pt x="623619" y="99377"/>
                          <a:pt x="786611" y="0"/>
                        </a:cubicBezTo>
                        <a:cubicBezTo>
                          <a:pt x="925134" y="-62738"/>
                          <a:pt x="1189581" y="57716"/>
                          <a:pt x="1439873" y="0"/>
                        </a:cubicBezTo>
                        <a:cubicBezTo>
                          <a:pt x="1657625" y="-60637"/>
                          <a:pt x="1982691" y="84952"/>
                          <a:pt x="2147073" y="0"/>
                        </a:cubicBezTo>
                        <a:cubicBezTo>
                          <a:pt x="2265141" y="-77221"/>
                          <a:pt x="2438483" y="42906"/>
                          <a:pt x="2638517" y="0"/>
                        </a:cubicBezTo>
                        <a:cubicBezTo>
                          <a:pt x="2864757" y="3363"/>
                          <a:pt x="3023399" y="46232"/>
                          <a:pt x="3345718" y="0"/>
                        </a:cubicBezTo>
                        <a:cubicBezTo>
                          <a:pt x="3630424" y="-78563"/>
                          <a:pt x="3690245" y="35570"/>
                          <a:pt x="3945040" y="0"/>
                        </a:cubicBezTo>
                        <a:cubicBezTo>
                          <a:pt x="4245483" y="-71551"/>
                          <a:pt x="4230390" y="50173"/>
                          <a:pt x="4490423" y="0"/>
                        </a:cubicBezTo>
                        <a:cubicBezTo>
                          <a:pt x="4720280" y="-153052"/>
                          <a:pt x="5132708" y="239468"/>
                          <a:pt x="5581190" y="0"/>
                        </a:cubicBezTo>
                        <a:cubicBezTo>
                          <a:pt x="5686275" y="17423"/>
                          <a:pt x="5743400" y="114371"/>
                          <a:pt x="5768479" y="261615"/>
                        </a:cubicBezTo>
                        <a:cubicBezTo>
                          <a:pt x="5800354" y="457464"/>
                          <a:pt x="5739289" y="564290"/>
                          <a:pt x="5768479" y="795293"/>
                        </a:cubicBezTo>
                        <a:cubicBezTo>
                          <a:pt x="5819288" y="1011064"/>
                          <a:pt x="5737121" y="1039897"/>
                          <a:pt x="5768479" y="1308044"/>
                        </a:cubicBezTo>
                        <a:cubicBezTo>
                          <a:pt x="5748964" y="1455643"/>
                          <a:pt x="5660907" y="1610095"/>
                          <a:pt x="5581190" y="1569660"/>
                        </a:cubicBezTo>
                        <a:cubicBezTo>
                          <a:pt x="5341383" y="1648473"/>
                          <a:pt x="5273560" y="1483034"/>
                          <a:pt x="5035807" y="1569660"/>
                        </a:cubicBezTo>
                        <a:cubicBezTo>
                          <a:pt x="4819770" y="1643007"/>
                          <a:pt x="4789127" y="1570323"/>
                          <a:pt x="4544362" y="1569660"/>
                        </a:cubicBezTo>
                        <a:cubicBezTo>
                          <a:pt x="4293458" y="1602904"/>
                          <a:pt x="4272106" y="1541821"/>
                          <a:pt x="4052918" y="1569660"/>
                        </a:cubicBezTo>
                        <a:cubicBezTo>
                          <a:pt x="3824848" y="1599183"/>
                          <a:pt x="3711430" y="1551304"/>
                          <a:pt x="3561474" y="1569660"/>
                        </a:cubicBezTo>
                        <a:cubicBezTo>
                          <a:pt x="3425272" y="1636502"/>
                          <a:pt x="3260803" y="1516303"/>
                          <a:pt x="3016090" y="1569660"/>
                        </a:cubicBezTo>
                        <a:cubicBezTo>
                          <a:pt x="2754635" y="1615885"/>
                          <a:pt x="2769594" y="1528790"/>
                          <a:pt x="2578585" y="1569660"/>
                        </a:cubicBezTo>
                        <a:cubicBezTo>
                          <a:pt x="2413851" y="1573229"/>
                          <a:pt x="2006622" y="1531780"/>
                          <a:pt x="1871385" y="1569660"/>
                        </a:cubicBezTo>
                        <a:cubicBezTo>
                          <a:pt x="1740107" y="1673088"/>
                          <a:pt x="1495696" y="1515579"/>
                          <a:pt x="1326001" y="1569660"/>
                        </a:cubicBezTo>
                        <a:cubicBezTo>
                          <a:pt x="1200648" y="1543403"/>
                          <a:pt x="533979" y="1502973"/>
                          <a:pt x="187289" y="1569660"/>
                        </a:cubicBezTo>
                        <a:cubicBezTo>
                          <a:pt x="86569" y="1579614"/>
                          <a:pt x="-9773" y="1426736"/>
                          <a:pt x="0" y="1308044"/>
                        </a:cubicBezTo>
                        <a:cubicBezTo>
                          <a:pt x="-360" y="1065208"/>
                          <a:pt x="32131" y="978121"/>
                          <a:pt x="0" y="805759"/>
                        </a:cubicBezTo>
                        <a:cubicBezTo>
                          <a:pt x="-10387" y="623782"/>
                          <a:pt x="25289" y="537361"/>
                          <a:pt x="0" y="261615"/>
                        </a:cubicBezTo>
                        <a:close/>
                      </a:path>
                      <a:path w="5768479" h="1569660" stroke="0" extrusionOk="0">
                        <a:moveTo>
                          <a:pt x="0" y="261615"/>
                        </a:moveTo>
                        <a:cubicBezTo>
                          <a:pt x="16811" y="127023"/>
                          <a:pt x="100016" y="34204"/>
                          <a:pt x="187289" y="0"/>
                        </a:cubicBezTo>
                        <a:cubicBezTo>
                          <a:pt x="346745" y="-49493"/>
                          <a:pt x="537106" y="14221"/>
                          <a:pt x="786611" y="0"/>
                        </a:cubicBezTo>
                        <a:cubicBezTo>
                          <a:pt x="1026613" y="5099"/>
                          <a:pt x="1290320" y="121659"/>
                          <a:pt x="1493812" y="0"/>
                        </a:cubicBezTo>
                        <a:cubicBezTo>
                          <a:pt x="1675072" y="-119792"/>
                          <a:pt x="1854217" y="37935"/>
                          <a:pt x="2201012" y="0"/>
                        </a:cubicBezTo>
                        <a:cubicBezTo>
                          <a:pt x="2503133" y="-106999"/>
                          <a:pt x="2533222" y="7340"/>
                          <a:pt x="2638517" y="0"/>
                        </a:cubicBezTo>
                        <a:cubicBezTo>
                          <a:pt x="2801400" y="-30759"/>
                          <a:pt x="2963068" y="43654"/>
                          <a:pt x="3129962" y="0"/>
                        </a:cubicBezTo>
                        <a:cubicBezTo>
                          <a:pt x="3330738" y="-59981"/>
                          <a:pt x="3500829" y="74457"/>
                          <a:pt x="3675345" y="0"/>
                        </a:cubicBezTo>
                        <a:cubicBezTo>
                          <a:pt x="3877309" y="-103442"/>
                          <a:pt x="4059277" y="22810"/>
                          <a:pt x="4220728" y="0"/>
                        </a:cubicBezTo>
                        <a:cubicBezTo>
                          <a:pt x="4426380" y="-75967"/>
                          <a:pt x="4530845" y="61373"/>
                          <a:pt x="4658234" y="0"/>
                        </a:cubicBezTo>
                        <a:cubicBezTo>
                          <a:pt x="4785116" y="-89980"/>
                          <a:pt x="5304396" y="81572"/>
                          <a:pt x="5581190" y="0"/>
                        </a:cubicBezTo>
                        <a:cubicBezTo>
                          <a:pt x="5669788" y="-3615"/>
                          <a:pt x="5777182" y="147708"/>
                          <a:pt x="5768479" y="261615"/>
                        </a:cubicBezTo>
                        <a:cubicBezTo>
                          <a:pt x="5783916" y="412910"/>
                          <a:pt x="5739363" y="647691"/>
                          <a:pt x="5768479" y="763900"/>
                        </a:cubicBezTo>
                        <a:cubicBezTo>
                          <a:pt x="5795079" y="921632"/>
                          <a:pt x="5729677" y="1152542"/>
                          <a:pt x="5768479" y="1308044"/>
                        </a:cubicBezTo>
                        <a:cubicBezTo>
                          <a:pt x="5783316" y="1451295"/>
                          <a:pt x="5673567" y="1518322"/>
                          <a:pt x="5581190" y="1569660"/>
                        </a:cubicBezTo>
                        <a:cubicBezTo>
                          <a:pt x="5272085" y="1659563"/>
                          <a:pt x="5068916" y="1522681"/>
                          <a:pt x="4873990" y="1569660"/>
                        </a:cubicBezTo>
                        <a:cubicBezTo>
                          <a:pt x="4670934" y="1630929"/>
                          <a:pt x="4412310" y="1482642"/>
                          <a:pt x="4274667" y="1569660"/>
                        </a:cubicBezTo>
                        <a:cubicBezTo>
                          <a:pt x="4085002" y="1657241"/>
                          <a:pt x="4018384" y="1517284"/>
                          <a:pt x="3837162" y="1569660"/>
                        </a:cubicBezTo>
                        <a:cubicBezTo>
                          <a:pt x="3615843" y="1630932"/>
                          <a:pt x="3514911" y="1531382"/>
                          <a:pt x="3399657" y="1569660"/>
                        </a:cubicBezTo>
                        <a:cubicBezTo>
                          <a:pt x="3257669" y="1624897"/>
                          <a:pt x="3054482" y="1560475"/>
                          <a:pt x="2854273" y="1569660"/>
                        </a:cubicBezTo>
                        <a:cubicBezTo>
                          <a:pt x="2712336" y="1584807"/>
                          <a:pt x="2570972" y="1547948"/>
                          <a:pt x="2362829" y="1569660"/>
                        </a:cubicBezTo>
                        <a:cubicBezTo>
                          <a:pt x="2208722" y="1555630"/>
                          <a:pt x="1997596" y="1491344"/>
                          <a:pt x="1709568" y="1569660"/>
                        </a:cubicBezTo>
                        <a:cubicBezTo>
                          <a:pt x="1425039" y="1666400"/>
                          <a:pt x="1377681" y="1558672"/>
                          <a:pt x="1272062" y="1569660"/>
                        </a:cubicBezTo>
                        <a:cubicBezTo>
                          <a:pt x="1204308" y="1611384"/>
                          <a:pt x="938004" y="1539637"/>
                          <a:pt x="780618" y="1569660"/>
                        </a:cubicBezTo>
                        <a:cubicBezTo>
                          <a:pt x="611616" y="1597951"/>
                          <a:pt x="341900" y="1544093"/>
                          <a:pt x="187289" y="1569660"/>
                        </a:cubicBezTo>
                        <a:cubicBezTo>
                          <a:pt x="74225" y="1562822"/>
                          <a:pt x="-15239" y="1463729"/>
                          <a:pt x="0" y="1308044"/>
                        </a:cubicBezTo>
                        <a:cubicBezTo>
                          <a:pt x="-46472" y="1206087"/>
                          <a:pt x="43652" y="1040628"/>
                          <a:pt x="0" y="774366"/>
                        </a:cubicBezTo>
                        <a:cubicBezTo>
                          <a:pt x="-27572" y="500542"/>
                          <a:pt x="33048" y="491593"/>
                          <a:pt x="0" y="261615"/>
                        </a:cubicBezTo>
                        <a:close/>
                      </a:path>
                      <a:path w="5768479" h="1569660" fill="none" stroke="0" extrusionOk="0">
                        <a:moveTo>
                          <a:pt x="0" y="261615"/>
                        </a:moveTo>
                        <a:cubicBezTo>
                          <a:pt x="11032" y="129587"/>
                          <a:pt x="72857" y="32064"/>
                          <a:pt x="187289" y="0"/>
                        </a:cubicBezTo>
                        <a:cubicBezTo>
                          <a:pt x="492626" y="-33385"/>
                          <a:pt x="641006" y="56276"/>
                          <a:pt x="786611" y="0"/>
                        </a:cubicBezTo>
                        <a:cubicBezTo>
                          <a:pt x="953837" y="-57840"/>
                          <a:pt x="1245309" y="56595"/>
                          <a:pt x="1439873" y="0"/>
                        </a:cubicBezTo>
                        <a:cubicBezTo>
                          <a:pt x="1655963" y="-100206"/>
                          <a:pt x="1945143" y="130539"/>
                          <a:pt x="2147073" y="0"/>
                        </a:cubicBezTo>
                        <a:cubicBezTo>
                          <a:pt x="2296732" y="-102834"/>
                          <a:pt x="2431973" y="58577"/>
                          <a:pt x="2638517" y="0"/>
                        </a:cubicBezTo>
                        <a:cubicBezTo>
                          <a:pt x="2847334" y="-48120"/>
                          <a:pt x="3034976" y="112038"/>
                          <a:pt x="3345718" y="0"/>
                        </a:cubicBezTo>
                        <a:cubicBezTo>
                          <a:pt x="3646585" y="-107249"/>
                          <a:pt x="3664677" y="85102"/>
                          <a:pt x="3945040" y="0"/>
                        </a:cubicBezTo>
                        <a:cubicBezTo>
                          <a:pt x="4192000" y="-86931"/>
                          <a:pt x="4257238" y="64022"/>
                          <a:pt x="4490423" y="0"/>
                        </a:cubicBezTo>
                        <a:cubicBezTo>
                          <a:pt x="4763266" y="-76275"/>
                          <a:pt x="5228680" y="160316"/>
                          <a:pt x="5581190" y="0"/>
                        </a:cubicBezTo>
                        <a:cubicBezTo>
                          <a:pt x="5674697" y="37763"/>
                          <a:pt x="5767149" y="126188"/>
                          <a:pt x="5768479" y="261615"/>
                        </a:cubicBezTo>
                        <a:cubicBezTo>
                          <a:pt x="5813214" y="440828"/>
                          <a:pt x="5726596" y="621498"/>
                          <a:pt x="5768479" y="795293"/>
                        </a:cubicBezTo>
                        <a:cubicBezTo>
                          <a:pt x="5817107" y="1027960"/>
                          <a:pt x="5739903" y="1037347"/>
                          <a:pt x="5768479" y="1308044"/>
                        </a:cubicBezTo>
                        <a:cubicBezTo>
                          <a:pt x="5752396" y="1456150"/>
                          <a:pt x="5669222" y="1587093"/>
                          <a:pt x="5581190" y="1569660"/>
                        </a:cubicBezTo>
                        <a:cubicBezTo>
                          <a:pt x="5359002" y="1655540"/>
                          <a:pt x="5220752" y="1478742"/>
                          <a:pt x="5035807" y="1569660"/>
                        </a:cubicBezTo>
                        <a:cubicBezTo>
                          <a:pt x="4825700" y="1672696"/>
                          <a:pt x="4773381" y="1523553"/>
                          <a:pt x="4544362" y="1569660"/>
                        </a:cubicBezTo>
                        <a:cubicBezTo>
                          <a:pt x="4287164" y="1590204"/>
                          <a:pt x="4271073" y="1539870"/>
                          <a:pt x="4052918" y="1569660"/>
                        </a:cubicBezTo>
                        <a:cubicBezTo>
                          <a:pt x="3823089" y="1601469"/>
                          <a:pt x="3716133" y="1552311"/>
                          <a:pt x="3561474" y="1569660"/>
                        </a:cubicBezTo>
                        <a:cubicBezTo>
                          <a:pt x="3408512" y="1634614"/>
                          <a:pt x="3274925" y="1507614"/>
                          <a:pt x="3016090" y="1569660"/>
                        </a:cubicBezTo>
                        <a:cubicBezTo>
                          <a:pt x="2765160" y="1617464"/>
                          <a:pt x="2767254" y="1537611"/>
                          <a:pt x="2578585" y="1569660"/>
                        </a:cubicBezTo>
                        <a:cubicBezTo>
                          <a:pt x="2357208" y="1615084"/>
                          <a:pt x="2041499" y="1505447"/>
                          <a:pt x="1871385" y="1569660"/>
                        </a:cubicBezTo>
                        <a:cubicBezTo>
                          <a:pt x="1724667" y="1658538"/>
                          <a:pt x="1491309" y="1546367"/>
                          <a:pt x="1326001" y="1569660"/>
                        </a:cubicBezTo>
                        <a:cubicBezTo>
                          <a:pt x="1150267" y="1666920"/>
                          <a:pt x="581375" y="1442391"/>
                          <a:pt x="187289" y="1569660"/>
                        </a:cubicBezTo>
                        <a:cubicBezTo>
                          <a:pt x="116238" y="1566353"/>
                          <a:pt x="-18014" y="1429151"/>
                          <a:pt x="0" y="1308044"/>
                        </a:cubicBezTo>
                        <a:cubicBezTo>
                          <a:pt x="-14603" y="1057746"/>
                          <a:pt x="39762" y="982422"/>
                          <a:pt x="0" y="805759"/>
                        </a:cubicBezTo>
                        <a:cubicBezTo>
                          <a:pt x="-30379" y="625574"/>
                          <a:pt x="32071" y="515322"/>
                          <a:pt x="0" y="261615"/>
                        </a:cubicBezTo>
                        <a:close/>
                      </a:path>
                    </a:pathLst>
                  </a:custGeom>
                  <ask:type>
                    <ask:lineSketchScribble/>
                  </ask:type>
                </ask:lineSketchStyleProps>
              </a:ext>
            </a:extLst>
          </a:ln>
        </p:spPr>
        <p:txBody>
          <a:bodyPr wrap="square">
            <a:spAutoFit/>
          </a:bodyPr>
          <a:lstStyle/>
          <a:p>
            <a:pPr algn="just"/>
            <a:r>
              <a:rPr lang="en-US" sz="4800" b="1" dirty="0">
                <a:solidFill>
                  <a:srgbClr val="FF0066"/>
                </a:solidFill>
                <a:latin typeface="Calibri" panose="020F0502020204030204" pitchFamily="34" charset="0"/>
                <a:cs typeface="Calibri" panose="020F0502020204030204" pitchFamily="34" charset="0"/>
              </a:rPr>
              <a:t>Danh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động</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tính</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đại</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a:t>
            </a:r>
            <a:endParaRPr lang="vi-VN" sz="4800" b="1" dirty="0">
              <a:solidFill>
                <a:srgbClr val="FF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4760131" y="246412"/>
            <a:ext cx="4002503"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97087" y="1227773"/>
              <a:ext cx="2750904" cy="1754326"/>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Lấy</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ví</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dụ</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về</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danh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động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tính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Tree>
    <p:extLst>
      <p:ext uri="{BB962C8B-B14F-4D97-AF65-F5344CB8AC3E}">
        <p14:creationId xmlns:p14="http://schemas.microsoft.com/office/powerpoint/2010/main" val="198227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979DA3-F43B-7089-516D-50A070950DBC}"/>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2844800" y="135770"/>
            <a:ext cx="9211634" cy="6518247"/>
          </a:xfrm>
          <a:prstGeom prst="rect">
            <a:avLst/>
          </a:prstGeom>
        </p:spPr>
      </p:pic>
      <p:grpSp>
        <p:nvGrpSpPr>
          <p:cNvPr id="4" name="Group 3"/>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id="{38D8016B-AC90-B90D-D578-DBB30740986E}"/>
                </a:ext>
              </a:extLst>
            </p:cNvPr>
            <p:cNvPicPr>
              <a:picLocks noChangeAspect="1"/>
            </p:cNvPicPr>
            <p:nvPr/>
          </p:nvPicPr>
          <p:blipFill>
            <a:blip r:embed="rId4"/>
            <a:stretch>
              <a:fillRect/>
            </a:stretch>
          </p:blipFill>
          <p:spPr>
            <a:xfrm>
              <a:off x="2418461" y="1530511"/>
              <a:ext cx="2203648" cy="4608000"/>
            </a:xfrm>
            <a:prstGeom prst="rect">
              <a:avLst/>
            </a:prstGeom>
          </p:spPr>
        </p:pic>
        <p:pic>
          <p:nvPicPr>
            <p:cNvPr id="16"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a:extLst>
              <a:ext uri="{FF2B5EF4-FFF2-40B4-BE49-F238E27FC236}">
                <a16:creationId xmlns:a16="http://schemas.microsoft.com/office/drawing/2014/main" id="{9B3D0CD7-AD0C-5C66-45C5-AB53080F863A}"/>
              </a:ext>
            </a:extLst>
          </p:cNvPr>
          <p:cNvPicPr>
            <a:picLocks noChangeAspect="1"/>
          </p:cNvPicPr>
          <p:nvPr/>
        </p:nvPicPr>
        <p:blipFill>
          <a:blip r:embed="rId6"/>
          <a:stretch>
            <a:fillRect/>
          </a:stretch>
        </p:blipFill>
        <p:spPr>
          <a:xfrm>
            <a:off x="5083878" y="686781"/>
            <a:ext cx="4279763" cy="810838"/>
          </a:xfrm>
          <a:prstGeom prst="rect">
            <a:avLst/>
          </a:prstGeom>
        </p:spPr>
      </p:pic>
      <p:pic>
        <p:nvPicPr>
          <p:cNvPr id="8" name="Picture 7">
            <a:extLst>
              <a:ext uri="{FF2B5EF4-FFF2-40B4-BE49-F238E27FC236}">
                <a16:creationId xmlns:a16="http://schemas.microsoft.com/office/drawing/2014/main" id="{D1D309DD-5A1D-5B69-6DDD-B0AD0D2AE957}"/>
              </a:ext>
            </a:extLst>
          </p:cNvPr>
          <p:cNvPicPr>
            <a:picLocks noChangeAspect="1"/>
          </p:cNvPicPr>
          <p:nvPr/>
        </p:nvPicPr>
        <p:blipFill>
          <a:blip r:embed="rId7"/>
          <a:stretch>
            <a:fillRect/>
          </a:stretch>
        </p:blipFill>
        <p:spPr>
          <a:xfrm>
            <a:off x="7956158" y="5068797"/>
            <a:ext cx="3188484" cy="621846"/>
          </a:xfrm>
          <a:prstGeom prst="rect">
            <a:avLst/>
          </a:prstGeom>
        </p:spPr>
      </p:pic>
      <p:pic>
        <p:nvPicPr>
          <p:cNvPr id="9" name="Picture 8">
            <a:extLst>
              <a:ext uri="{FF2B5EF4-FFF2-40B4-BE49-F238E27FC236}">
                <a16:creationId xmlns:a16="http://schemas.microsoft.com/office/drawing/2014/main" id="{479A591B-CBC3-B9C7-7772-B3D9C475BD54}"/>
              </a:ext>
            </a:extLst>
          </p:cNvPr>
          <p:cNvPicPr>
            <a:picLocks noChangeAspect="1"/>
          </p:cNvPicPr>
          <p:nvPr/>
        </p:nvPicPr>
        <p:blipFill>
          <a:blip r:embed="rId8"/>
          <a:stretch>
            <a:fillRect/>
          </a:stretch>
        </p:blipFill>
        <p:spPr>
          <a:xfrm>
            <a:off x="2578208" y="798345"/>
            <a:ext cx="9230144" cy="5322269"/>
          </a:xfrm>
          <a:prstGeom prst="rect">
            <a:avLst/>
          </a:prstGeom>
        </p:spPr>
      </p:pic>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320" y="918000"/>
            <a:ext cx="6997363"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6" name="Picture 5" descr="A neon colored word on a black background&#10;&#10;Description automatically generated">
            <a:extLst>
              <a:ext uri="{FF2B5EF4-FFF2-40B4-BE49-F238E27FC236}">
                <a16:creationId xmlns:a16="http://schemas.microsoft.com/office/drawing/2014/main" id="{EB8800E9-FE11-6B0D-978A-2A4CE1DFA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48" y="2275840"/>
            <a:ext cx="5490969" cy="1866546"/>
          </a:xfrm>
          <a:prstGeom prst="rect">
            <a:avLst/>
          </a:prstGeom>
        </p:spPr>
      </p:pic>
    </p:spTree>
    <p:extLst>
      <p:ext uri="{BB962C8B-B14F-4D97-AF65-F5344CB8AC3E}">
        <p14:creationId xmlns:p14="http://schemas.microsoft.com/office/powerpoint/2010/main" val="193358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822960" y="1432560"/>
            <a:ext cx="6593840" cy="5509200"/>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Em Thuý</a:t>
            </a:r>
            <a:r>
              <a:rPr lang="vi-VN" sz="3200" b="0" i="0" dirty="0">
                <a:solidFill>
                  <a:srgbClr val="000000"/>
                </a:solidFill>
                <a:effectLst/>
                <a:latin typeface="Cambria" panose="02040503050406030204" pitchFamily="18" charset="0"/>
                <a:ea typeface="Cambria" panose="02040503050406030204" pitchFamily="18" charset="0"/>
              </a:rPr>
              <a:t> là bức tranh sơn dầu </a:t>
            </a:r>
            <a:r>
              <a:rPr lang="vi-VN" sz="3200" b="1" i="0" dirty="0">
                <a:solidFill>
                  <a:srgbClr val="000000"/>
                </a:solidFill>
                <a:effectLst/>
                <a:latin typeface="Cambria" panose="02040503050406030204" pitchFamily="18" charset="0"/>
                <a:ea typeface="Cambria" panose="02040503050406030204" pitchFamily="18" charset="0"/>
              </a:rPr>
              <a:t>do</a:t>
            </a:r>
            <a:r>
              <a:rPr lang="vi-VN" sz="3200" b="0" i="0" dirty="0">
                <a:solidFill>
                  <a:srgbClr val="000000"/>
                </a:solidFill>
                <a:effectLst/>
                <a:latin typeface="Cambria" panose="02040503050406030204" pitchFamily="18" charset="0"/>
                <a:ea typeface="Cambria" panose="02040503050406030204" pitchFamily="18" charset="0"/>
              </a:rPr>
              <a:t> hoạ sĩ Trần Văn Cần sáng tác </a:t>
            </a:r>
            <a:r>
              <a:rPr lang="vi-VN" sz="3200" b="1" i="0" dirty="0">
                <a:solidFill>
                  <a:srgbClr val="000000"/>
                </a:solidFill>
                <a:effectLst/>
                <a:latin typeface="Cambria" panose="02040503050406030204" pitchFamily="18" charset="0"/>
                <a:ea typeface="Cambria" panose="02040503050406030204" pitchFamily="18" charset="0"/>
              </a:rPr>
              <a:t>vào</a:t>
            </a:r>
            <a:r>
              <a:rPr lang="vi-VN" sz="3200" b="0" i="0" dirty="0">
                <a:solidFill>
                  <a:srgbClr val="000000"/>
                </a:solidFill>
                <a:effectLst/>
                <a:latin typeface="Cambria" panose="02040503050406030204" pitchFamily="18" charset="0"/>
                <a:ea typeface="Cambria" panose="02040503050406030204" pitchFamily="18" charset="0"/>
              </a:rPr>
              <a:t> năm 1943. Bức tranh về một bé gái 8 tuổi, có mái tóc ngắn, đôi mắt mở to, trong sáng </a:t>
            </a:r>
            <a:r>
              <a:rPr lang="vi-VN" sz="3200" b="1" i="0"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nét mặt thơ ngày. Bức tranh được coi là một </a:t>
            </a:r>
            <a:r>
              <a:rPr lang="vi-VN" sz="3200" b="1" i="0" dirty="0">
                <a:solidFill>
                  <a:srgbClr val="000000"/>
                </a:solidFill>
                <a:effectLst/>
                <a:latin typeface="Cambria" panose="02040503050406030204" pitchFamily="18" charset="0"/>
                <a:ea typeface="Cambria" panose="02040503050406030204" pitchFamily="18" charset="0"/>
              </a:rPr>
              <a:t>trong</a:t>
            </a:r>
            <a:r>
              <a:rPr lang="vi-VN" sz="3200" b="0" i="0" dirty="0">
                <a:solidFill>
                  <a:srgbClr val="000000"/>
                </a:solidFill>
                <a:effectLst/>
                <a:latin typeface="Cambria" panose="02040503050406030204" pitchFamily="18" charset="0"/>
                <a:ea typeface="Cambria" panose="02040503050406030204" pitchFamily="18" charset="0"/>
              </a:rPr>
              <a:t> những tác phẩm xuất sắc nhất </a:t>
            </a:r>
            <a:r>
              <a:rPr lang="vi-VN" sz="3200" b="1" i="0" dirty="0">
                <a:solidFill>
                  <a:srgbClr val="000000"/>
                </a:solidFill>
                <a:effectLst/>
                <a:latin typeface="Cambria" panose="02040503050406030204" pitchFamily="18" charset="0"/>
                <a:ea typeface="Cambria" panose="02040503050406030204" pitchFamily="18" charset="0"/>
              </a:rPr>
              <a:t>của</a:t>
            </a:r>
            <a:r>
              <a:rPr lang="vi-VN" sz="3200" b="0" i="0" dirty="0">
                <a:solidFill>
                  <a:srgbClr val="000000"/>
                </a:solidFill>
                <a:effectLst/>
                <a:latin typeface="Cambria" panose="02040503050406030204" pitchFamily="18" charset="0"/>
                <a:ea typeface="Cambria" panose="02040503050406030204" pitchFamily="18" charset="0"/>
              </a:rPr>
              <a:t> tranh chân dung Việt Nam thế kỉ XX.</a:t>
            </a:r>
          </a:p>
          <a:p>
            <a:pPr algn="r"/>
            <a:r>
              <a:rPr lang="vi-VN" sz="3200" b="0" i="0" dirty="0">
                <a:solidFill>
                  <a:srgbClr val="000000"/>
                </a:solidFill>
                <a:effectLst/>
                <a:latin typeface="Cambria" panose="02040503050406030204" pitchFamily="18" charset="0"/>
                <a:ea typeface="Cambria" panose="02040503050406030204" pitchFamily="18" charset="0"/>
              </a:rPr>
              <a:t>(Hà Phan)</a:t>
            </a:r>
          </a:p>
          <a:p>
            <a:endParaRPr lang="en-US" sz="32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DA299128-A772-862A-B9AF-B78B524C4128}"/>
              </a:ext>
            </a:extLst>
          </p:cNvPr>
          <p:cNvPicPr>
            <a:picLocks noChangeAspect="1"/>
          </p:cNvPicPr>
          <p:nvPr/>
        </p:nvPicPr>
        <p:blipFill>
          <a:blip r:embed="rId4"/>
          <a:stretch>
            <a:fillRect/>
          </a:stretch>
        </p:blipFill>
        <p:spPr>
          <a:xfrm>
            <a:off x="7987665" y="1284922"/>
            <a:ext cx="3267942" cy="4790758"/>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CCDF2CE6-0E39-2B4A-D529-B77B43674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4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Chỉ ra các từ nối được dùng thành cặp trong những câu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7" name="TextBox 6">
            <a:extLst>
              <a:ext uri="{FF2B5EF4-FFF2-40B4-BE49-F238E27FC236}">
                <a16:creationId xmlns:a16="http://schemas.microsoft.com/office/drawing/2014/main" id="{9F26318F-3589-C422-8C1B-355B09979CDF}"/>
              </a:ext>
            </a:extLst>
          </p:cNvPr>
          <p:cNvSpPr txBox="1"/>
          <p:nvPr/>
        </p:nvSpPr>
        <p:spPr>
          <a:xfrm>
            <a:off x="914400" y="1778000"/>
            <a:ext cx="10627360" cy="452431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a:p>
            <a:pPr algn="just"/>
            <a:r>
              <a:rPr lang="vi-VN" sz="3200" b="0" i="0" dirty="0">
                <a:solidFill>
                  <a:srgbClr val="000000"/>
                </a:solidFill>
                <a:effectLst/>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a:p>
            <a:pPr algn="just"/>
            <a:r>
              <a:rPr lang="vi-VN" sz="3200" b="0" i="0" dirty="0">
                <a:solidFill>
                  <a:srgbClr val="000000"/>
                </a:solidFill>
                <a:effectLst/>
                <a:latin typeface="Cambria" panose="02040503050406030204" pitchFamily="18" charset="0"/>
                <a:ea typeface="Cambria" panose="02040503050406030204" pitchFamily="18" charset="0"/>
              </a:rPr>
              <a:t>c. Dân ca quan họ không những là niềm tự hào của người dân Kinh Bắc mà còn là niềm tự hào của cả dân tộc Việt Nam.</a:t>
            </a:r>
          </a:p>
          <a:p>
            <a:pPr algn="just"/>
            <a:r>
              <a:rPr lang="vi-VN" sz="3200" b="0" i="0" dirty="0">
                <a:solidFill>
                  <a:srgbClr val="000000"/>
                </a:solidFill>
                <a:effectLst/>
                <a:latin typeface="Cambria" panose="02040503050406030204" pitchFamily="18" charset="0"/>
                <a:ea typeface="Cambria" panose="02040503050406030204" pitchFamily="18" charset="0"/>
              </a:rPr>
              <a:t>d. Nếu bạn thực sự yêu thích ba lê thì bạn nên theo học từ khi còn nhỏ.</a:t>
            </a:r>
          </a:p>
        </p:txBody>
      </p:sp>
    </p:spTree>
    <p:extLst>
      <p:ext uri="{BB962C8B-B14F-4D97-AF65-F5344CB8AC3E}">
        <p14:creationId xmlns:p14="http://schemas.microsoft.com/office/powerpoint/2010/main" val="242527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955040" y="616635"/>
            <a:ext cx="10241280" cy="107721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p:txBody>
      </p:sp>
      <p:cxnSp>
        <p:nvCxnSpPr>
          <p:cNvPr id="12" name="Straight Connector 11">
            <a:extLst>
              <a:ext uri="{FF2B5EF4-FFF2-40B4-BE49-F238E27FC236}">
                <a16:creationId xmlns:a16="http://schemas.microsoft.com/office/drawing/2014/main" id="{05E69C0C-87D1-CF43-EC97-FF18EFBCD56F}"/>
              </a:ext>
            </a:extLst>
          </p:cNvPr>
          <p:cNvCxnSpPr/>
          <p:nvPr/>
        </p:nvCxnSpPr>
        <p:spPr>
          <a:xfrm>
            <a:off x="1463040" y="1097280"/>
            <a:ext cx="335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3586480" y="1635760"/>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232257"/>
            </a:xfrm>
            <a:prstGeom prst="rect">
              <a:avLst/>
            </a:prstGeom>
            <a:noFill/>
          </p:spPr>
          <p:txBody>
            <a:bodyPr wrap="square" rtlCol="0">
              <a:spAutoFit/>
            </a:bodyPr>
            <a:lstStyle/>
            <a:p>
              <a:pPr algn="ctr"/>
              <a:r>
                <a:rPr lang="en-US" sz="4000" dirty="0" err="1">
                  <a:solidFill>
                    <a:srgbClr val="FF0000"/>
                  </a:solidFill>
                  <a:effectLst/>
                  <a:latin typeface="Cambria" panose="02040503050406030204" pitchFamily="18" charset="0"/>
                  <a:ea typeface="Cambria" panose="02040503050406030204" pitchFamily="18" charset="0"/>
                </a:rPr>
                <a:t>biểu</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thị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quan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hệ</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nguyên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nhân</a:t>
              </a:r>
              <a:r>
                <a:rPr lang="en-US" sz="4000" dirty="0">
                  <a:solidFill>
                    <a:srgbClr val="FF0000"/>
                  </a:solidFill>
                  <a:effectLst/>
                  <a:latin typeface="Cambria" panose="02040503050406030204" pitchFamily="18" charset="0"/>
                  <a:ea typeface="Cambria" panose="02040503050406030204" pitchFamily="18" charset="0"/>
                </a:rPr>
                <a:t> - </a:t>
              </a:r>
              <a:r>
                <a:rPr lang="en-US" sz="4000" dirty="0" err="1">
                  <a:solidFill>
                    <a:srgbClr val="FF0000"/>
                  </a:solidFill>
                  <a:effectLst/>
                  <a:latin typeface="Cambria" panose="02040503050406030204" pitchFamily="18" charset="0"/>
                  <a:ea typeface="Cambria" panose="02040503050406030204" pitchFamily="18" charset="0"/>
                </a:rPr>
                <a:t>kết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quả</a:t>
              </a:r>
              <a:endParaRPr lang="en-US" sz="60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43722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1672</TotalTime>
  <Words>460</Words>
  <Application>Microsoft Office PowerPoint</Application>
  <PresentationFormat>Widescreen</PresentationFormat>
  <Paragraphs>32</Paragraphs>
  <Slides>19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Cambria</vt:lpstr>
      <vt:lpstr>LNTH-Dinomiko</vt:lpstr>
      <vt:lpstr>LNTH-LuoLuoNotangYuanTi 1</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Windows 10</cp:lastModifiedBy>
  <cp:revision>54</cp:revision>
  <dcterms:created xsi:type="dcterms:W3CDTF">2022-07-21T07:34:23Z</dcterms:created>
  <dcterms:modified xsi:type="dcterms:W3CDTF">2025-12-23T01:56:32Z</dcterms:modified>
</cp:coreProperties>
</file>