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E6585-BAC3-424D-B716-B5412426BDED}" type="datetimeFigureOut">
              <a:rPr lang="vi-VN" smtClean="0"/>
              <a:t>18/12/2024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05413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E6585-BAC3-424D-B716-B5412426BDED}" type="datetimeFigureOut">
              <a:rPr lang="vi-VN" smtClean="0"/>
              <a:t>18/12/2024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132157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E6585-BAC3-424D-B716-B5412426BDED}" type="datetimeFigureOut">
              <a:rPr lang="vi-VN" smtClean="0"/>
              <a:t>18/12/2024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20884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E6585-BAC3-424D-B716-B5412426BDED}" type="datetimeFigureOut">
              <a:rPr lang="vi-VN" smtClean="0"/>
              <a:t>18/12/2024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7203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E6585-BAC3-424D-B716-B5412426BDED}" type="datetimeFigureOut">
              <a:rPr lang="vi-VN" smtClean="0"/>
              <a:t>18/12/2024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84012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E6585-BAC3-424D-B716-B5412426BDED}" type="datetimeFigureOut">
              <a:rPr lang="vi-VN" smtClean="0"/>
              <a:t>18/12/2024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72011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E6585-BAC3-424D-B716-B5412426BDED}" type="datetimeFigureOut">
              <a:rPr lang="vi-VN" smtClean="0"/>
              <a:t>18/12/2024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415642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E6585-BAC3-424D-B716-B5412426BDED}" type="datetimeFigureOut">
              <a:rPr lang="vi-VN" smtClean="0"/>
              <a:t>18/12/2024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134182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E6585-BAC3-424D-B716-B5412426BDED}" type="datetimeFigureOut">
              <a:rPr lang="vi-VN" smtClean="0"/>
              <a:t>18/12/2024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19415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E6585-BAC3-424D-B716-B5412426BDED}" type="datetimeFigureOut">
              <a:rPr lang="vi-VN" smtClean="0"/>
              <a:t>18/12/2024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25891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E6585-BAC3-424D-B716-B5412426BDED}" type="datetimeFigureOut">
              <a:rPr lang="vi-VN" smtClean="0"/>
              <a:t>18/12/2024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80BA85-4F2D-4C1F-A041-1F5DBCFFA92B}" type="slidenum">
              <a:rPr lang="vi-VN" smtClean="0"/>
              <a:t>‹#›</a:t>
            </a:fld>
            <a:endParaRPr lang="vi-VN"/>
          </a:p>
        </p:txBody>
      </p:sp>
    </p:spTree>
    <p:extLst>
      <p:ext uri="{BB962C8B-B14F-4D97-AF65-F5344CB8AC3E}">
        <p14:creationId xmlns:p14="http://schemas.microsoft.com/office/powerpoint/2010/main" val="361304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E6585-BAC3-424D-B716-B5412426BDED}" type="datetimeFigureOut">
              <a:rPr lang="vi-VN" smtClean="0"/>
              <a:t>18/12/2024</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0BA85-4F2D-4C1F-A041-1F5DBCFFA92B}" type="slidenum">
              <a:rPr lang="vi-VN" smtClean="0"/>
              <a:t>‹#›</a:t>
            </a:fld>
            <a:endParaRPr lang="vi-VN"/>
          </a:p>
        </p:txBody>
      </p:sp>
    </p:spTree>
    <p:extLst>
      <p:ext uri="{BB962C8B-B14F-4D97-AF65-F5344CB8AC3E}">
        <p14:creationId xmlns:p14="http://schemas.microsoft.com/office/powerpoint/2010/main" val="1485861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54630" y="803684"/>
            <a:ext cx="3087768" cy="923330"/>
          </a:xfrm>
          <a:prstGeom prst="rect">
            <a:avLst/>
          </a:prstGeom>
          <a:noFill/>
        </p:spPr>
        <p:txBody>
          <a:bodyPr wrap="none" lIns="91440" tIns="45720" rIns="91440" bIns="45720">
            <a:spAutoFit/>
          </a:bodyPr>
          <a:lstStyle/>
          <a:p>
            <a:pPr algn="ctr"/>
            <a:r>
              <a:rPr lang="vi-VN" sz="5400" b="0" cap="none" spc="0" dirty="0" smtClean="0">
                <a:ln w="0"/>
                <a:solidFill>
                  <a:schemeClr val="bg1"/>
                </a:solidFill>
                <a:effectLst>
                  <a:outerShdw blurRad="38100" dist="19050" dir="2700000" algn="tl" rotWithShape="0">
                    <a:schemeClr val="dk1">
                      <a:alpha val="40000"/>
                    </a:schemeClr>
                  </a:outerShdw>
                </a:effectLst>
                <a:latin typeface="+mj-lt"/>
              </a:rPr>
              <a:t>Tiếng Việt</a:t>
            </a:r>
            <a:endParaRPr lang="en-US" sz="5400" b="0" cap="none" spc="0" dirty="0">
              <a:ln w="0"/>
              <a:solidFill>
                <a:schemeClr val="bg1"/>
              </a:solidFill>
              <a:effectLst>
                <a:outerShdw blurRad="38100" dist="19050" dir="2700000" algn="tl" rotWithShape="0">
                  <a:schemeClr val="dk1">
                    <a:alpha val="40000"/>
                  </a:schemeClr>
                </a:outerShdw>
              </a:effectLst>
              <a:latin typeface="+mj-lt"/>
            </a:endParaRPr>
          </a:p>
        </p:txBody>
      </p:sp>
      <p:sp>
        <p:nvSpPr>
          <p:cNvPr id="5" name="Rectangle 4"/>
          <p:cNvSpPr/>
          <p:nvPr/>
        </p:nvSpPr>
        <p:spPr>
          <a:xfrm>
            <a:off x="159462" y="1727014"/>
            <a:ext cx="4269117" cy="769441"/>
          </a:xfrm>
          <a:prstGeom prst="rect">
            <a:avLst/>
          </a:prstGeom>
          <a:noFill/>
        </p:spPr>
        <p:txBody>
          <a:bodyPr wrap="none" lIns="91440" tIns="45720" rIns="91440" bIns="45720">
            <a:spAutoFit/>
          </a:bodyPr>
          <a:lstStyle/>
          <a:p>
            <a:pPr algn="ctr"/>
            <a:r>
              <a:rPr lang="vi-VN" sz="4400" b="1" u="sng" cap="none" spc="0" dirty="0" smtClean="0">
                <a:ln w="0"/>
                <a:solidFill>
                  <a:srgbClr val="002060"/>
                </a:solidFill>
                <a:latin typeface="+mj-lt"/>
                <a:cs typeface="Dubai" panose="020B0503030403030204" pitchFamily="34" charset="-78"/>
              </a:rPr>
              <a:t>Luyện từ và câu:</a:t>
            </a:r>
            <a:endParaRPr lang="en-US" sz="4400" b="1" u="sng" cap="none" spc="0" dirty="0">
              <a:ln w="0"/>
              <a:solidFill>
                <a:srgbClr val="002060"/>
              </a:solidFill>
              <a:latin typeface="+mj-lt"/>
              <a:cs typeface="Dubai" panose="020B0503030403030204" pitchFamily="34" charset="-78"/>
            </a:endParaRPr>
          </a:p>
        </p:txBody>
      </p:sp>
      <p:sp>
        <p:nvSpPr>
          <p:cNvPr id="7" name="Rectangle 6"/>
          <p:cNvSpPr/>
          <p:nvPr/>
        </p:nvSpPr>
        <p:spPr>
          <a:xfrm>
            <a:off x="3187371" y="2851425"/>
            <a:ext cx="2396810" cy="923330"/>
          </a:xfrm>
          <a:prstGeom prst="rect">
            <a:avLst/>
          </a:prstGeom>
          <a:noFill/>
        </p:spPr>
        <p:txBody>
          <a:bodyPr wrap="none" lIns="91440" tIns="45720" rIns="91440" bIns="45720">
            <a:spAutoFit/>
          </a:bodyPr>
          <a:lstStyle/>
          <a:p>
            <a:pPr algn="ctr"/>
            <a:r>
              <a:rPr lang="vi-VN" sz="5400" b="0" cap="none" spc="0" dirty="0" smtClean="0">
                <a:ln w="0"/>
                <a:solidFill>
                  <a:schemeClr val="accent2">
                    <a:lumMod val="75000"/>
                  </a:schemeClr>
                </a:solidFill>
                <a:effectLst>
                  <a:outerShdw blurRad="38100" dist="19050" dir="2700000" algn="tl" rotWithShape="0">
                    <a:schemeClr val="dk1">
                      <a:alpha val="40000"/>
                    </a:schemeClr>
                  </a:outerShdw>
                </a:effectLst>
                <a:latin typeface="Bahnschrift SemiBold" panose="020B0502040204020203" pitchFamily="34" charset="0"/>
              </a:rPr>
              <a:t>KẾT TỪ</a:t>
            </a:r>
            <a:endParaRPr lang="en-US" sz="5400" b="0" cap="none" spc="0" dirty="0">
              <a:ln w="0"/>
              <a:solidFill>
                <a:schemeClr val="accent2">
                  <a:lumMod val="75000"/>
                </a:schemeClr>
              </a:solidFill>
              <a:effectLst>
                <a:outerShdw blurRad="38100" dist="19050" dir="2700000" algn="tl" rotWithShape="0">
                  <a:schemeClr val="dk1">
                    <a:alpha val="40000"/>
                  </a:schemeClr>
                </a:outerShdw>
              </a:effectLst>
              <a:latin typeface="Bahnschrift SemiBold" panose="020B0502040204020203" pitchFamily="34" charset="0"/>
            </a:endParaRPr>
          </a:p>
        </p:txBody>
      </p:sp>
    </p:spTree>
    <p:extLst>
      <p:ext uri="{BB962C8B-B14F-4D97-AF65-F5344CB8AC3E}">
        <p14:creationId xmlns:p14="http://schemas.microsoft.com/office/powerpoint/2010/main" val="20630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15" y="797313"/>
            <a:ext cx="5487166" cy="52394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83" y="2046271"/>
            <a:ext cx="5763429" cy="2791215"/>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312" y="1782405"/>
            <a:ext cx="2372056" cy="3505689"/>
          </a:xfrm>
          <a:prstGeom prst="rect">
            <a:avLst/>
          </a:prstGeom>
        </p:spPr>
      </p:pic>
      <p:sp>
        <p:nvSpPr>
          <p:cNvPr id="6" name="Rectangle 5"/>
          <p:cNvSpPr/>
          <p:nvPr/>
        </p:nvSpPr>
        <p:spPr>
          <a:xfrm>
            <a:off x="350883" y="5254069"/>
            <a:ext cx="7891596" cy="830997"/>
          </a:xfrm>
          <a:prstGeom prst="rect">
            <a:avLst/>
          </a:prstGeom>
          <a:solidFill>
            <a:srgbClr val="FFFFFF">
              <a:alpha val="52157"/>
            </a:srgbClr>
          </a:solidFill>
          <a:ln>
            <a:noFill/>
          </a:ln>
        </p:spPr>
        <p:txBody>
          <a:bodyPr wrap="square">
            <a:spAutoFit/>
          </a:bodyPr>
          <a:lstStyle/>
          <a:p>
            <a:r>
              <a:rPr lang="vi-VN" sz="2400" b="0" i="0" dirty="0" smtClean="0">
                <a:solidFill>
                  <a:srgbClr val="FF0000"/>
                </a:solidFill>
                <a:effectLst/>
                <a:latin typeface="Times New Roman" panose="02020603050405020304" pitchFamily="18" charset="0"/>
                <a:cs typeface="Times New Roman" panose="02020603050405020304" pitchFamily="18" charset="0"/>
              </a:rPr>
              <a:t>Các từ in đậm trong văn được dùng để nối các từ ngữ, các câu trong đoạn văn với nhau.</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4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24" y="1141050"/>
            <a:ext cx="7971907" cy="2953162"/>
          </a:xfrm>
          <a:prstGeom prst="rect">
            <a:avLst/>
          </a:prstGeom>
        </p:spPr>
      </p:pic>
      <p:sp>
        <p:nvSpPr>
          <p:cNvPr id="8" name="Rectangle 7"/>
          <p:cNvSpPr/>
          <p:nvPr/>
        </p:nvSpPr>
        <p:spPr>
          <a:xfrm>
            <a:off x="1146220" y="1561564"/>
            <a:ext cx="309094"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1146220" y="1904806"/>
            <a:ext cx="528150"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133342" y="2273121"/>
            <a:ext cx="901520"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7534143" y="2273121"/>
            <a:ext cx="901520"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2856963" y="2927797"/>
            <a:ext cx="1431701"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1133343" y="3272307"/>
            <a:ext cx="811368"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1146220" y="3626719"/>
            <a:ext cx="528150"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4333799" y="3626719"/>
            <a:ext cx="431384" cy="344510"/>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924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81" y="1720608"/>
            <a:ext cx="8432770" cy="3340790"/>
          </a:xfrm>
          <a:prstGeom prst="rect">
            <a:avLst/>
          </a:prstGeom>
        </p:spPr>
      </p:pic>
    </p:spTree>
    <p:extLst>
      <p:ext uri="{BB962C8B-B14F-4D97-AF65-F5344CB8AC3E}">
        <p14:creationId xmlns:p14="http://schemas.microsoft.com/office/powerpoint/2010/main" val="36357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32" y="1052417"/>
            <a:ext cx="7897327" cy="4001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pic>
        <p:nvPicPr>
          <p:cNvPr id="5" name="Picture 4"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32" y="2141111"/>
            <a:ext cx="7799447" cy="2504941"/>
          </a:xfrm>
          <a:prstGeom prst="rect">
            <a:avLst/>
          </a:prstGeom>
        </p:spPr>
      </p:pic>
      <p:pic>
        <p:nvPicPr>
          <p:cNvPr id="1026" name="Picture 2" descr="Luyện từ và câu lớp 5 trang 141, 142 (Kết từ)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774" y="2230284"/>
            <a:ext cx="411095" cy="392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uyện từ và câu lớp 5 trang 141, 142 (Kết từ)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619" y="2711866"/>
            <a:ext cx="411095" cy="392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uyện từ và câu lớp 5 trang 141, 142 (Kết từ)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028" y="3339045"/>
            <a:ext cx="347214" cy="3924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uyện từ và câu lớp 5 trang 141, 142 (Kết từ)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8" y="3827048"/>
            <a:ext cx="502790" cy="3924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uyện từ và câu lớp 5 trang 141, 142 (Kết từ)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321" y="3827048"/>
            <a:ext cx="385854" cy="39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49" y="747392"/>
            <a:ext cx="8142559" cy="752580"/>
          </a:xfrm>
          <a:prstGeom prst="rect">
            <a:avLst/>
          </a:prstGeom>
        </p:spPr>
      </p:pic>
      <p:pic>
        <p:nvPicPr>
          <p:cNvPr id="2050" name="Picture 2" descr="Luyện từ và câu lớp 5 trang 141, 142 (Kết từ) | Kết nối tri thức Giải Tiếng Việt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523" y="1770846"/>
            <a:ext cx="5356583" cy="434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41668" y="476518"/>
            <a:ext cx="8718997" cy="6117465"/>
          </a:xfrm>
          <a:prstGeom prst="roundRect">
            <a:avLst>
              <a:gd name="adj" fmla="val 13509"/>
            </a:avLst>
          </a:prstGeom>
          <a:solidFill>
            <a:schemeClr val="bg1">
              <a:alpha val="57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82957" y="903135"/>
            <a:ext cx="8287555" cy="3108543"/>
          </a:xfrm>
          <a:prstGeom prst="rect">
            <a:avLst/>
          </a:prstGeom>
        </p:spPr>
        <p:txBody>
          <a:bodyPr wrap="square">
            <a:spAutoFit/>
          </a:bodyPr>
          <a:lstStyle/>
          <a:p>
            <a:r>
              <a:rPr lang="vi-VN" sz="2800" b="0" i="0" dirty="0" smtClean="0">
                <a:solidFill>
                  <a:srgbClr val="000000"/>
                </a:solidFill>
                <a:effectLst/>
                <a:latin typeface="Times New Roman" panose="02020603050405020304" pitchFamily="18" charset="0"/>
                <a:cs typeface="Times New Roman" panose="02020603050405020304" pitchFamily="18" charset="0"/>
              </a:rPr>
              <a:t>Nghệ thuật múa rối nước không chỉ là một bộ môn, một nghề mà còn lại hồn tuý, một biểu tượng văn hoá lớn của Việt Nam ta. Múa rối nước hay múa rối cạn đều cần phải có sự khéo léo, dựa vào đôi bàn tay, kĩ năng lão luyện của những thợ múa rối. Mặc dù không nhìn thấy sự xuất hiện của những người thợ này, nhưng có thể coi đó là một sự tài tình, tài hoa của nghệ thuật này.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7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180" y="2967335"/>
            <a:ext cx="8497647" cy="830997"/>
          </a:xfrm>
          <a:prstGeom prst="rect">
            <a:avLst/>
          </a:prstGeom>
          <a:noFill/>
        </p:spPr>
        <p:txBody>
          <a:bodyPr wrap="none" lIns="91440" tIns="45720" rIns="91440" bIns="45720">
            <a:spAutoFit/>
          </a:bodyPr>
          <a:lstStyle/>
          <a:p>
            <a:pPr algn="ctr"/>
            <a:r>
              <a:rPr lang="vi-VN"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XIN CHÀO VÀ HẸN GẶP LẠI</a:t>
            </a:r>
            <a:endParaRPr lang="en-US"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1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131</Words>
  <Application>Microsoft Office PowerPoint</Application>
  <PresentationFormat>On-screen Show (4:3)</PresentationFormat>
  <Paragraphs>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Bahnschrift SemiBold</vt:lpstr>
      <vt:lpstr>Calibri</vt:lpstr>
      <vt:lpstr>Calibri Light</vt:lpstr>
      <vt:lpstr>Dubai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4</cp:revision>
  <dcterms:created xsi:type="dcterms:W3CDTF">2024-12-18T10:47:04Z</dcterms:created>
  <dcterms:modified xsi:type="dcterms:W3CDTF">2024-12-18T11:15:56Z</dcterms:modified>
</cp:coreProperties>
</file>