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80" r:id="rId4"/>
    <p:sldId id="259" r:id="rId5"/>
    <p:sldId id="266" r:id="rId6"/>
    <p:sldId id="270" r:id="rId7"/>
    <p:sldId id="269" r:id="rId8"/>
    <p:sldId id="283" r:id="rId9"/>
  </p:sldIdLst>
  <p:sldSz cx="18288000" cy="10287000"/>
  <p:notesSz cx="6858000" cy="9144000"/>
  <p:embeddedFontLst>
    <p:embeddedFont>
      <p:font typeface="#9Slide07 Crocante" panose="020B0604020202020204" charset="0"/>
      <p:regular r:id="rId10"/>
    </p:embeddedFont>
    <p:embeddedFont>
      <p:font typeface="#9Slide07 HoneyCream" panose="020B0604020202020204" charset="0"/>
      <p:regular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TAN Nimbus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52"/>
    <a:srgbClr val="8D6C3C"/>
    <a:srgbClr val="F9CE60"/>
    <a:srgbClr val="89A070"/>
    <a:srgbClr val="007E69"/>
    <a:srgbClr val="F2A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audio" Target="../media/audio2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67634" y="4103371"/>
            <a:ext cx="2091666" cy="2080257"/>
          </a:xfrm>
          <a:custGeom>
            <a:avLst/>
            <a:gdLst/>
            <a:ahLst/>
            <a:cxnLst/>
            <a:rect l="l" t="t" r="r" b="b"/>
            <a:pathLst>
              <a:path w="2091666" h="2080257">
                <a:moveTo>
                  <a:pt x="0" y="0"/>
                </a:moveTo>
                <a:lnTo>
                  <a:pt x="2091666" y="0"/>
                </a:lnTo>
                <a:lnTo>
                  <a:pt x="2091666" y="2080258"/>
                </a:lnTo>
                <a:lnTo>
                  <a:pt x="0" y="2080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/>
          <p:cNvSpPr/>
          <p:nvPr/>
        </p:nvSpPr>
        <p:spPr>
          <a:xfrm rot="1004353">
            <a:off x="1669632" y="7710654"/>
            <a:ext cx="2168417" cy="2366280"/>
          </a:xfrm>
          <a:custGeom>
            <a:avLst/>
            <a:gdLst/>
            <a:ahLst/>
            <a:cxnLst/>
            <a:rect l="l" t="t" r="r" b="b"/>
            <a:pathLst>
              <a:path w="2168417" h="2366280">
                <a:moveTo>
                  <a:pt x="0" y="0"/>
                </a:moveTo>
                <a:lnTo>
                  <a:pt x="2168416" y="0"/>
                </a:lnTo>
                <a:lnTo>
                  <a:pt x="2168416" y="2366280"/>
                </a:lnTo>
                <a:lnTo>
                  <a:pt x="0" y="2366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Freeform 4"/>
          <p:cNvSpPr/>
          <p:nvPr/>
        </p:nvSpPr>
        <p:spPr>
          <a:xfrm rot="801581">
            <a:off x="4613345" y="8527279"/>
            <a:ext cx="2560054" cy="841029"/>
          </a:xfrm>
          <a:custGeom>
            <a:avLst/>
            <a:gdLst/>
            <a:ahLst/>
            <a:cxnLst/>
            <a:rect l="l" t="t" r="r" b="b"/>
            <a:pathLst>
              <a:path w="2560054" h="841029">
                <a:moveTo>
                  <a:pt x="0" y="0"/>
                </a:moveTo>
                <a:lnTo>
                  <a:pt x="2560054" y="0"/>
                </a:lnTo>
                <a:lnTo>
                  <a:pt x="2560054" y="841029"/>
                </a:lnTo>
                <a:lnTo>
                  <a:pt x="0" y="841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 rot="700806">
            <a:off x="15406934" y="7453678"/>
            <a:ext cx="2357989" cy="2357989"/>
          </a:xfrm>
          <a:custGeom>
            <a:avLst/>
            <a:gdLst/>
            <a:ahLst/>
            <a:cxnLst/>
            <a:rect l="l" t="t" r="r" b="b"/>
            <a:pathLst>
              <a:path w="2357989" h="2357989">
                <a:moveTo>
                  <a:pt x="0" y="0"/>
                </a:moveTo>
                <a:lnTo>
                  <a:pt x="2357989" y="0"/>
                </a:lnTo>
                <a:lnTo>
                  <a:pt x="2357989" y="2357989"/>
                </a:lnTo>
                <a:lnTo>
                  <a:pt x="0" y="23579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2066437">
            <a:off x="13264286" y="466089"/>
            <a:ext cx="2303915" cy="2115413"/>
          </a:xfrm>
          <a:custGeom>
            <a:avLst/>
            <a:gdLst/>
            <a:ahLst/>
            <a:cxnLst/>
            <a:rect l="l" t="t" r="r" b="b"/>
            <a:pathLst>
              <a:path w="2303915" h="2115413">
                <a:moveTo>
                  <a:pt x="0" y="0"/>
                </a:moveTo>
                <a:lnTo>
                  <a:pt x="2303915" y="0"/>
                </a:lnTo>
                <a:lnTo>
                  <a:pt x="2303915" y="2115413"/>
                </a:lnTo>
                <a:lnTo>
                  <a:pt x="0" y="2115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>
          <a:xfrm>
            <a:off x="8153400" y="8369"/>
            <a:ext cx="2387978" cy="2374244"/>
          </a:xfrm>
          <a:custGeom>
            <a:avLst/>
            <a:gdLst/>
            <a:ahLst/>
            <a:cxnLst/>
            <a:rect l="l" t="t" r="r" b="b"/>
            <a:pathLst>
              <a:path w="2387978" h="2374244">
                <a:moveTo>
                  <a:pt x="0" y="0"/>
                </a:moveTo>
                <a:lnTo>
                  <a:pt x="2387978" y="0"/>
                </a:lnTo>
                <a:lnTo>
                  <a:pt x="2387978" y="2374244"/>
                </a:lnTo>
                <a:lnTo>
                  <a:pt x="0" y="23742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669" y="-14655"/>
            <a:ext cx="3062247" cy="30622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" y="8118447"/>
            <a:ext cx="1921468" cy="1971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rcRect t="22634" r="3027" b="16681"/>
          <a:stretch/>
        </p:blipFill>
        <p:spPr>
          <a:xfrm>
            <a:off x="-416906" y="2382614"/>
            <a:ext cx="15885506" cy="5860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6AD34B-A751-8F1B-4966-96E478CCFD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337" y="286437"/>
            <a:ext cx="9801286" cy="28815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CA9941-C568-38CF-D727-81DE1874F6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72152" y="8049279"/>
            <a:ext cx="6470469" cy="2104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E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31A9C7-FCB0-D372-74D7-2C22DEA8F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280B33C-7B74-00DF-7084-285BFE737996}"/>
              </a:ext>
            </a:extLst>
          </p:cNvPr>
          <p:cNvSpPr/>
          <p:nvPr/>
        </p:nvSpPr>
        <p:spPr>
          <a:xfrm>
            <a:off x="15167634" y="4103371"/>
            <a:ext cx="2091666" cy="2080257"/>
          </a:xfrm>
          <a:custGeom>
            <a:avLst/>
            <a:gdLst/>
            <a:ahLst/>
            <a:cxnLst/>
            <a:rect l="l" t="t" r="r" b="b"/>
            <a:pathLst>
              <a:path w="2091666" h="2080257">
                <a:moveTo>
                  <a:pt x="0" y="0"/>
                </a:moveTo>
                <a:lnTo>
                  <a:pt x="2091666" y="0"/>
                </a:lnTo>
                <a:lnTo>
                  <a:pt x="2091666" y="2080258"/>
                </a:lnTo>
                <a:lnTo>
                  <a:pt x="0" y="2080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DA1F04A-49F6-894A-3A99-255C1791CAA8}"/>
              </a:ext>
            </a:extLst>
          </p:cNvPr>
          <p:cNvSpPr/>
          <p:nvPr/>
        </p:nvSpPr>
        <p:spPr>
          <a:xfrm rot="1004353">
            <a:off x="1669632" y="7710654"/>
            <a:ext cx="2168417" cy="2366280"/>
          </a:xfrm>
          <a:custGeom>
            <a:avLst/>
            <a:gdLst/>
            <a:ahLst/>
            <a:cxnLst/>
            <a:rect l="l" t="t" r="r" b="b"/>
            <a:pathLst>
              <a:path w="2168417" h="2366280">
                <a:moveTo>
                  <a:pt x="0" y="0"/>
                </a:moveTo>
                <a:lnTo>
                  <a:pt x="2168416" y="0"/>
                </a:lnTo>
                <a:lnTo>
                  <a:pt x="2168416" y="2366280"/>
                </a:lnTo>
                <a:lnTo>
                  <a:pt x="0" y="2366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D158A5F-AD7E-2119-DDC5-75F528105F54}"/>
              </a:ext>
            </a:extLst>
          </p:cNvPr>
          <p:cNvSpPr/>
          <p:nvPr/>
        </p:nvSpPr>
        <p:spPr>
          <a:xfrm rot="801581">
            <a:off x="4613345" y="8527279"/>
            <a:ext cx="2560054" cy="841029"/>
          </a:xfrm>
          <a:custGeom>
            <a:avLst/>
            <a:gdLst/>
            <a:ahLst/>
            <a:cxnLst/>
            <a:rect l="l" t="t" r="r" b="b"/>
            <a:pathLst>
              <a:path w="2560054" h="841029">
                <a:moveTo>
                  <a:pt x="0" y="0"/>
                </a:moveTo>
                <a:lnTo>
                  <a:pt x="2560054" y="0"/>
                </a:lnTo>
                <a:lnTo>
                  <a:pt x="2560054" y="841029"/>
                </a:lnTo>
                <a:lnTo>
                  <a:pt x="0" y="8410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9707D98-0019-2DAE-A85E-1057E0A751A5}"/>
              </a:ext>
            </a:extLst>
          </p:cNvPr>
          <p:cNvSpPr/>
          <p:nvPr/>
        </p:nvSpPr>
        <p:spPr>
          <a:xfrm rot="700806">
            <a:off x="15406934" y="7453678"/>
            <a:ext cx="2357989" cy="2357989"/>
          </a:xfrm>
          <a:custGeom>
            <a:avLst/>
            <a:gdLst/>
            <a:ahLst/>
            <a:cxnLst/>
            <a:rect l="l" t="t" r="r" b="b"/>
            <a:pathLst>
              <a:path w="2357989" h="2357989">
                <a:moveTo>
                  <a:pt x="0" y="0"/>
                </a:moveTo>
                <a:lnTo>
                  <a:pt x="2357989" y="0"/>
                </a:lnTo>
                <a:lnTo>
                  <a:pt x="2357989" y="2357989"/>
                </a:lnTo>
                <a:lnTo>
                  <a:pt x="0" y="23579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06DDC4-75B2-3EDF-13C5-9613A274971B}"/>
              </a:ext>
            </a:extLst>
          </p:cNvPr>
          <p:cNvSpPr/>
          <p:nvPr/>
        </p:nvSpPr>
        <p:spPr>
          <a:xfrm rot="2066437">
            <a:off x="13264286" y="466089"/>
            <a:ext cx="2303915" cy="2115413"/>
          </a:xfrm>
          <a:custGeom>
            <a:avLst/>
            <a:gdLst/>
            <a:ahLst/>
            <a:cxnLst/>
            <a:rect l="l" t="t" r="r" b="b"/>
            <a:pathLst>
              <a:path w="2303915" h="2115413">
                <a:moveTo>
                  <a:pt x="0" y="0"/>
                </a:moveTo>
                <a:lnTo>
                  <a:pt x="2303915" y="0"/>
                </a:lnTo>
                <a:lnTo>
                  <a:pt x="2303915" y="2115413"/>
                </a:lnTo>
                <a:lnTo>
                  <a:pt x="0" y="21154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47BD892-A3E2-1F8C-DFF6-F7F06B4C1F54}"/>
              </a:ext>
            </a:extLst>
          </p:cNvPr>
          <p:cNvSpPr/>
          <p:nvPr/>
        </p:nvSpPr>
        <p:spPr>
          <a:xfrm>
            <a:off x="8153400" y="8369"/>
            <a:ext cx="2387978" cy="2374244"/>
          </a:xfrm>
          <a:custGeom>
            <a:avLst/>
            <a:gdLst/>
            <a:ahLst/>
            <a:cxnLst/>
            <a:rect l="l" t="t" r="r" b="b"/>
            <a:pathLst>
              <a:path w="2387978" h="2374244">
                <a:moveTo>
                  <a:pt x="0" y="0"/>
                </a:moveTo>
                <a:lnTo>
                  <a:pt x="2387978" y="0"/>
                </a:lnTo>
                <a:lnTo>
                  <a:pt x="2387978" y="2374244"/>
                </a:lnTo>
                <a:lnTo>
                  <a:pt x="0" y="23742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7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B42D24-0EEE-6AB5-3519-077C40725C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" y="8118447"/>
            <a:ext cx="1921468" cy="19717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3200400" y="920960"/>
            <a:ext cx="21996274" cy="73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E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E685E-AD2E-55C4-5C05-2232B359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887253-7BCE-01F9-B993-34D80BCA92B6}"/>
              </a:ext>
            </a:extLst>
          </p:cNvPr>
          <p:cNvSpPr/>
          <p:nvPr/>
        </p:nvSpPr>
        <p:spPr>
          <a:xfrm>
            <a:off x="15167634" y="4103371"/>
            <a:ext cx="2091666" cy="2080257"/>
          </a:xfrm>
          <a:custGeom>
            <a:avLst/>
            <a:gdLst/>
            <a:ahLst/>
            <a:cxnLst/>
            <a:rect l="l" t="t" r="r" b="b"/>
            <a:pathLst>
              <a:path w="2091666" h="2080257">
                <a:moveTo>
                  <a:pt x="0" y="0"/>
                </a:moveTo>
                <a:lnTo>
                  <a:pt x="2091666" y="0"/>
                </a:lnTo>
                <a:lnTo>
                  <a:pt x="2091666" y="2080258"/>
                </a:lnTo>
                <a:lnTo>
                  <a:pt x="0" y="2080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0C85157-BD0C-7220-C892-B616A82EB28A}"/>
              </a:ext>
            </a:extLst>
          </p:cNvPr>
          <p:cNvSpPr/>
          <p:nvPr/>
        </p:nvSpPr>
        <p:spPr>
          <a:xfrm rot="1004353">
            <a:off x="1669632" y="7710654"/>
            <a:ext cx="2168417" cy="2366280"/>
          </a:xfrm>
          <a:custGeom>
            <a:avLst/>
            <a:gdLst/>
            <a:ahLst/>
            <a:cxnLst/>
            <a:rect l="l" t="t" r="r" b="b"/>
            <a:pathLst>
              <a:path w="2168417" h="2366280">
                <a:moveTo>
                  <a:pt x="0" y="0"/>
                </a:moveTo>
                <a:lnTo>
                  <a:pt x="2168416" y="0"/>
                </a:lnTo>
                <a:lnTo>
                  <a:pt x="2168416" y="2366280"/>
                </a:lnTo>
                <a:lnTo>
                  <a:pt x="0" y="2366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3D2EF84-5DBF-2B4F-A85C-09FB438B998D}"/>
              </a:ext>
            </a:extLst>
          </p:cNvPr>
          <p:cNvSpPr/>
          <p:nvPr/>
        </p:nvSpPr>
        <p:spPr>
          <a:xfrm rot="801581">
            <a:off x="4613345" y="8527279"/>
            <a:ext cx="2560054" cy="841029"/>
          </a:xfrm>
          <a:custGeom>
            <a:avLst/>
            <a:gdLst/>
            <a:ahLst/>
            <a:cxnLst/>
            <a:rect l="l" t="t" r="r" b="b"/>
            <a:pathLst>
              <a:path w="2560054" h="841029">
                <a:moveTo>
                  <a:pt x="0" y="0"/>
                </a:moveTo>
                <a:lnTo>
                  <a:pt x="2560054" y="0"/>
                </a:lnTo>
                <a:lnTo>
                  <a:pt x="2560054" y="841029"/>
                </a:lnTo>
                <a:lnTo>
                  <a:pt x="0" y="8410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F02D41D-1632-F141-1525-718B86A727D9}"/>
              </a:ext>
            </a:extLst>
          </p:cNvPr>
          <p:cNvSpPr/>
          <p:nvPr/>
        </p:nvSpPr>
        <p:spPr>
          <a:xfrm rot="700806">
            <a:off x="15406934" y="7453678"/>
            <a:ext cx="2357989" cy="2357989"/>
          </a:xfrm>
          <a:custGeom>
            <a:avLst/>
            <a:gdLst/>
            <a:ahLst/>
            <a:cxnLst/>
            <a:rect l="l" t="t" r="r" b="b"/>
            <a:pathLst>
              <a:path w="2357989" h="2357989">
                <a:moveTo>
                  <a:pt x="0" y="0"/>
                </a:moveTo>
                <a:lnTo>
                  <a:pt x="2357989" y="0"/>
                </a:lnTo>
                <a:lnTo>
                  <a:pt x="2357989" y="2357989"/>
                </a:lnTo>
                <a:lnTo>
                  <a:pt x="0" y="23579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1F74496-0C5E-8AFB-1482-336C43E8992D}"/>
              </a:ext>
            </a:extLst>
          </p:cNvPr>
          <p:cNvSpPr/>
          <p:nvPr/>
        </p:nvSpPr>
        <p:spPr>
          <a:xfrm rot="2066437">
            <a:off x="13264286" y="466089"/>
            <a:ext cx="2303915" cy="2115413"/>
          </a:xfrm>
          <a:custGeom>
            <a:avLst/>
            <a:gdLst/>
            <a:ahLst/>
            <a:cxnLst/>
            <a:rect l="l" t="t" r="r" b="b"/>
            <a:pathLst>
              <a:path w="2303915" h="2115413">
                <a:moveTo>
                  <a:pt x="0" y="0"/>
                </a:moveTo>
                <a:lnTo>
                  <a:pt x="2303915" y="0"/>
                </a:lnTo>
                <a:lnTo>
                  <a:pt x="2303915" y="2115413"/>
                </a:lnTo>
                <a:lnTo>
                  <a:pt x="0" y="21154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5B604F8-775F-33EF-3B93-5B05BF1B2370}"/>
              </a:ext>
            </a:extLst>
          </p:cNvPr>
          <p:cNvSpPr/>
          <p:nvPr/>
        </p:nvSpPr>
        <p:spPr>
          <a:xfrm>
            <a:off x="8153400" y="8369"/>
            <a:ext cx="2387978" cy="2374244"/>
          </a:xfrm>
          <a:custGeom>
            <a:avLst/>
            <a:gdLst/>
            <a:ahLst/>
            <a:cxnLst/>
            <a:rect l="l" t="t" r="r" b="b"/>
            <a:pathLst>
              <a:path w="2387978" h="2374244">
                <a:moveTo>
                  <a:pt x="0" y="0"/>
                </a:moveTo>
                <a:lnTo>
                  <a:pt x="2387978" y="0"/>
                </a:lnTo>
                <a:lnTo>
                  <a:pt x="2387978" y="2374244"/>
                </a:lnTo>
                <a:lnTo>
                  <a:pt x="0" y="23742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7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C30433-56D8-C9F3-F783-0D018D1EB0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" y="8118447"/>
            <a:ext cx="1921468" cy="1971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3200400" y="834616"/>
            <a:ext cx="21923116" cy="73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5A8D7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5399" y="373940"/>
            <a:ext cx="9416243" cy="1717846"/>
            <a:chOff x="-2164796" y="152349"/>
            <a:chExt cx="21558500" cy="2523598"/>
          </a:xfrm>
        </p:grpSpPr>
        <p:grpSp>
          <p:nvGrpSpPr>
            <p:cNvPr id="23" name="Group 22"/>
            <p:cNvGrpSpPr/>
            <p:nvPr/>
          </p:nvGrpSpPr>
          <p:grpSpPr>
            <a:xfrm>
              <a:off x="-387816" y="155746"/>
              <a:ext cx="19781520" cy="2520201"/>
              <a:chOff x="-10287000" y="-1638301"/>
              <a:chExt cx="10648488" cy="2189604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-9296400" y="-1638300"/>
                <a:ext cx="9657888" cy="2189603"/>
              </a:xfrm>
              <a:prstGeom prst="homePlate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hevron 21"/>
              <p:cNvSpPr/>
              <p:nvPr/>
            </p:nvSpPr>
            <p:spPr>
              <a:xfrm>
                <a:off x="-10287000" y="-1638301"/>
                <a:ext cx="2124306" cy="2189603"/>
              </a:xfrm>
              <a:prstGeom prst="chevron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Pentagon 23"/>
            <p:cNvSpPr/>
            <p:nvPr/>
          </p:nvSpPr>
          <p:spPr>
            <a:xfrm flipH="1">
              <a:off x="-2164796" y="152349"/>
              <a:ext cx="10932826" cy="2520200"/>
            </a:xfrm>
            <a:prstGeom prst="homePlate">
              <a:avLst/>
            </a:prstGeom>
            <a:solidFill>
              <a:srgbClr val="8D6C3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3"/>
          <p:cNvSpPr txBox="1"/>
          <p:nvPr/>
        </p:nvSpPr>
        <p:spPr>
          <a:xfrm>
            <a:off x="-3041573" y="1056104"/>
            <a:ext cx="11887933" cy="108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11500" spc="278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</a:rPr>
              <a:t>Bài</a:t>
            </a:r>
            <a:r>
              <a:rPr lang="en-US" sz="11500" spc="278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</a:rPr>
              <a:t> 1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5740033" y="934474"/>
            <a:ext cx="11887933" cy="1070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0"/>
              </a:lnSpc>
            </a:pPr>
            <a:r>
              <a:rPr lang="vi-VN" sz="6600" dirty="0">
                <a:ln w="190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00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lang="en-US" sz="10000" b="1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0799" y="2769324"/>
            <a:ext cx="19812000" cy="6560342"/>
            <a:chOff x="381000" y="2792184"/>
            <a:chExt cx="17678400" cy="6708026"/>
          </a:xfrm>
        </p:grpSpPr>
        <p:sp>
          <p:nvSpPr>
            <p:cNvPr id="27" name="Pentagon 26"/>
            <p:cNvSpPr/>
            <p:nvPr/>
          </p:nvSpPr>
          <p:spPr>
            <a:xfrm>
              <a:off x="533400" y="2792184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rgbClr val="8D6C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381000" y="2910948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rgbClr val="F9CE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381000" y="2910948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chemeClr val="bg1"/>
            </a:solidFill>
            <a:ln w="76200">
              <a:solidFill>
                <a:srgbClr val="F9CE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1592" y="2623785"/>
            <a:ext cx="16130453" cy="487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7200" dirty="0">
                <a:latin typeface="Cambria" panose="02040503050406030204" pitchFamily="18" charset="0"/>
                <a:ea typeface="Cambria" panose="02040503050406030204" pitchFamily="18" charset="0"/>
              </a:rPr>
              <a:t>a)173 cm</a:t>
            </a:r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vi-VN" sz="7200" dirty="0">
                <a:latin typeface="Cambria" panose="02040503050406030204" pitchFamily="18" charset="0"/>
                <a:ea typeface="Cambria" panose="02040503050406030204" pitchFamily="18" charset="0"/>
              </a:rPr>
              <a:t>            m</a:t>
            </a:r>
          </a:p>
          <a:p>
            <a:pPr>
              <a:lnSpc>
                <a:spcPct val="150000"/>
              </a:lnSpc>
            </a:pPr>
            <a:r>
              <a:rPr lang="vi-VN" sz="7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</a:rPr>
              <a:t>82 </a:t>
            </a:r>
            <a:r>
              <a:rPr lang="vi-VN" sz="7200" dirty="0">
                <a:latin typeface="Cambria" panose="02040503050406030204" pitchFamily="18" charset="0"/>
                <a:ea typeface="Cambria" panose="02040503050406030204" pitchFamily="18" charset="0"/>
              </a:rPr>
              <a:t>dm = </a:t>
            </a:r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7200" dirty="0">
                <a:latin typeface="Cambria" panose="02040503050406030204" pitchFamily="18" charset="0"/>
                <a:ea typeface="Cambria" panose="02040503050406030204" pitchFamily="18" charset="0"/>
              </a:rPr>
              <a:t>         m</a:t>
            </a:r>
            <a:endParaRPr lang="en-US" sz="7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7200" dirty="0">
                <a:latin typeface="Cambria" panose="02040503050406030204" pitchFamily="18" charset="0"/>
                <a:ea typeface="Cambria" panose="02040503050406030204" pitchFamily="18" charset="0"/>
              </a:rPr>
              <a:t>  800kg  = </a:t>
            </a:r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7200" dirty="0">
                <a:latin typeface="Cambria" panose="02040503050406030204" pitchFamily="18" charset="0"/>
                <a:ea typeface="Cambria" panose="02040503050406030204" pitchFamily="18" charset="0"/>
              </a:rPr>
              <a:t>          tấn</a:t>
            </a:r>
            <a:endParaRPr lang="en-US" sz="7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312675" y="3118347"/>
            <a:ext cx="1340685" cy="1254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876800" y="4760868"/>
            <a:ext cx="1340685" cy="1254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642332" y="6402027"/>
            <a:ext cx="1340685" cy="1254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495800" y="3093948"/>
            <a:ext cx="2362200" cy="1301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1,73</a:t>
            </a:r>
            <a:endParaRPr lang="en-US" sz="8000" dirty="0">
              <a:solidFill>
                <a:srgbClr val="8D6C3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87978" y="4774894"/>
            <a:ext cx="2362201" cy="12830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8,2</a:t>
            </a:r>
            <a:endParaRPr lang="en-US" sz="8000" dirty="0">
              <a:solidFill>
                <a:srgbClr val="8D6C3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182989" y="6362700"/>
            <a:ext cx="2102685" cy="128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lang="en-US" sz="8000" dirty="0">
              <a:solidFill>
                <a:srgbClr val="8D6C3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8D10FA-D0C7-2C83-1891-3605BF069165}"/>
                  </a:ext>
                </a:extLst>
              </p:cNvPr>
              <p:cNvSpPr txBox="1"/>
              <p:nvPr/>
            </p:nvSpPr>
            <p:spPr>
              <a:xfrm>
                <a:off x="8745086" y="2943340"/>
                <a:ext cx="16130453" cy="4872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7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dm</m:t>
                        </m:r>
                      </m:e>
                      <m:sup>
                        <m: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7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7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vi-VN" sz="7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dm</m:t>
                        </m:r>
                      </m:e>
                      <m:sup>
                        <m: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vi-VN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7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7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dm</m:t>
                        </m:r>
                      </m:e>
                      <m:sup>
                        <m: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7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      </a:t>
                </a:r>
                <a14:m>
                  <m:oMath xmlns:m="http://schemas.openxmlformats.org/officeDocument/2006/math">
                    <m:r>
                      <a:rPr lang="vi-VN" sz="72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vi-VN" sz="7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7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dm</m:t>
                        </m:r>
                      </m:e>
                      <m:sup>
                        <m:r>
                          <a:rPr lang="vi-VN" sz="7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7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8D10FA-D0C7-2C83-1891-3605BF06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086" y="2943340"/>
                <a:ext cx="16130453" cy="4872681"/>
              </a:xfrm>
              <a:prstGeom prst="rect">
                <a:avLst/>
              </a:prstGeom>
              <a:blipFill>
                <a:blip r:embed="rId2"/>
                <a:stretch>
                  <a:fillRect l="-2872" b="-951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35">
            <a:extLst>
              <a:ext uri="{FF2B5EF4-FFF2-40B4-BE49-F238E27FC236}">
                <a16:creationId xmlns:a16="http://schemas.microsoft.com/office/drawing/2014/main" id="{20DDE3EA-2848-9CC4-919C-7A36C0FC6740}"/>
              </a:ext>
            </a:extLst>
          </p:cNvPr>
          <p:cNvSpPr/>
          <p:nvPr/>
        </p:nvSpPr>
        <p:spPr>
          <a:xfrm>
            <a:off x="13599848" y="3127252"/>
            <a:ext cx="1340685" cy="1254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" name="Rounded Rectangle 36">
            <a:extLst>
              <a:ext uri="{FF2B5EF4-FFF2-40B4-BE49-F238E27FC236}">
                <a16:creationId xmlns:a16="http://schemas.microsoft.com/office/drawing/2014/main" id="{F018AEB2-602A-DDE8-28D4-0581D69BC88E}"/>
              </a:ext>
            </a:extLst>
          </p:cNvPr>
          <p:cNvSpPr/>
          <p:nvPr/>
        </p:nvSpPr>
        <p:spPr>
          <a:xfrm>
            <a:off x="13792200" y="4879852"/>
            <a:ext cx="1340685" cy="1254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ABF21BDB-2347-F658-A776-062241660689}"/>
              </a:ext>
            </a:extLst>
          </p:cNvPr>
          <p:cNvSpPr/>
          <p:nvPr/>
        </p:nvSpPr>
        <p:spPr>
          <a:xfrm>
            <a:off x="14171030" y="6473651"/>
            <a:ext cx="1340685" cy="1254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ounded Rectangle 39">
            <a:extLst>
              <a:ext uri="{FF2B5EF4-FFF2-40B4-BE49-F238E27FC236}">
                <a16:creationId xmlns:a16="http://schemas.microsoft.com/office/drawing/2014/main" id="{FE101FF2-8109-CFF7-4655-190D6C631ED9}"/>
              </a:ext>
            </a:extLst>
          </p:cNvPr>
          <p:cNvSpPr/>
          <p:nvPr/>
        </p:nvSpPr>
        <p:spPr>
          <a:xfrm>
            <a:off x="13085719" y="3092257"/>
            <a:ext cx="2362200" cy="1301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0,03</a:t>
            </a:r>
            <a:endParaRPr lang="en-US" sz="6000" b="1" dirty="0">
              <a:solidFill>
                <a:srgbClr val="8D6C3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BACA826A-8AAE-B9E3-E3F1-E8C108D7B234}"/>
              </a:ext>
            </a:extLst>
          </p:cNvPr>
          <p:cNvSpPr/>
          <p:nvPr/>
        </p:nvSpPr>
        <p:spPr>
          <a:xfrm>
            <a:off x="13591381" y="4865551"/>
            <a:ext cx="2170622" cy="12830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1,05</a:t>
            </a:r>
            <a:endParaRPr lang="en-US" sz="6000" b="1" dirty="0">
              <a:solidFill>
                <a:srgbClr val="8D6C3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42">
            <a:extLst>
              <a:ext uri="{FF2B5EF4-FFF2-40B4-BE49-F238E27FC236}">
                <a16:creationId xmlns:a16="http://schemas.microsoft.com/office/drawing/2014/main" id="{45EF146C-070B-3FB0-0843-0F8776078EB7}"/>
              </a:ext>
            </a:extLst>
          </p:cNvPr>
          <p:cNvSpPr/>
          <p:nvPr/>
        </p:nvSpPr>
        <p:spPr>
          <a:xfrm>
            <a:off x="14198559" y="6499896"/>
            <a:ext cx="2153486" cy="12280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3,75</a:t>
            </a:r>
            <a:endParaRPr lang="en-US" sz="6000" b="1" dirty="0">
              <a:solidFill>
                <a:srgbClr val="8D6C3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5" grpId="0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8D6C3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723" y="343682"/>
            <a:ext cx="18288000" cy="1717846"/>
            <a:chOff x="-2164794" y="152349"/>
            <a:chExt cx="21558498" cy="2523598"/>
          </a:xfrm>
        </p:grpSpPr>
        <p:grpSp>
          <p:nvGrpSpPr>
            <p:cNvPr id="23" name="Group 22"/>
            <p:cNvGrpSpPr/>
            <p:nvPr/>
          </p:nvGrpSpPr>
          <p:grpSpPr>
            <a:xfrm>
              <a:off x="-387816" y="155746"/>
              <a:ext cx="19781520" cy="2520201"/>
              <a:chOff x="-10287000" y="-1638301"/>
              <a:chExt cx="10648488" cy="2189604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-9296400" y="-1638300"/>
                <a:ext cx="9657888" cy="2189603"/>
              </a:xfrm>
              <a:prstGeom prst="homePlate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hevron 21"/>
              <p:cNvSpPr/>
              <p:nvPr/>
            </p:nvSpPr>
            <p:spPr>
              <a:xfrm>
                <a:off x="-10287000" y="-1638301"/>
                <a:ext cx="2124306" cy="2189603"/>
              </a:xfrm>
              <a:prstGeom prst="chevron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Pentagon 23"/>
            <p:cNvSpPr/>
            <p:nvPr/>
          </p:nvSpPr>
          <p:spPr>
            <a:xfrm flipH="1">
              <a:off x="-2164794" y="152349"/>
              <a:ext cx="5928587" cy="2520200"/>
            </a:xfrm>
            <a:prstGeom prst="homePlat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3"/>
          <p:cNvSpPr txBox="1"/>
          <p:nvPr/>
        </p:nvSpPr>
        <p:spPr>
          <a:xfrm>
            <a:off x="-3041573" y="1056104"/>
            <a:ext cx="11887933" cy="108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11500" spc="278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</a:rPr>
              <a:t>Bài</a:t>
            </a:r>
            <a:r>
              <a:rPr lang="en-US" sz="11500" spc="278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</a:rPr>
              <a:t> 2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5638434" y="1103922"/>
            <a:ext cx="11887933" cy="1216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0"/>
              </a:lnSpc>
            </a:pPr>
            <a:r>
              <a:rPr lang="vi-VN" sz="150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lang="en-US" sz="15000" b="1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1000" y="2606145"/>
            <a:ext cx="17678400" cy="7075716"/>
            <a:chOff x="381000" y="2792184"/>
            <a:chExt cx="17678400" cy="6708026"/>
          </a:xfrm>
        </p:grpSpPr>
        <p:sp>
          <p:nvSpPr>
            <p:cNvPr id="27" name="Pentagon 26"/>
            <p:cNvSpPr/>
            <p:nvPr/>
          </p:nvSpPr>
          <p:spPr>
            <a:xfrm>
              <a:off x="533400" y="2792184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rgbClr val="8D6C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381000" y="2910948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rgbClr val="F9CE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381000" y="2910948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chemeClr val="bg1"/>
            </a:solidFill>
            <a:ln w="76200">
              <a:solidFill>
                <a:srgbClr val="F9CE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9EE7DD-0759-4A1F-4F54-BC27C59EB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52" y="2735543"/>
            <a:ext cx="12768747" cy="4484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B490C0-843A-080B-3085-7329EB175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6904" y="2405454"/>
            <a:ext cx="4657748" cy="3444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6615E4-84CE-F2F6-A83D-68BEB38F9D9F}"/>
              </a:ext>
            </a:extLst>
          </p:cNvPr>
          <p:cNvSpPr txBox="1"/>
          <p:nvPr/>
        </p:nvSpPr>
        <p:spPr>
          <a:xfrm>
            <a:off x="381000" y="721991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SG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SG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SG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r>
              <a:rPr lang="en-SG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SG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SG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kg. </a:t>
            </a:r>
            <a:endParaRPr lang="en-SG" sz="4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2CC8CD56-9F4A-864B-F194-DCC8DC001DF9}"/>
              </a:ext>
            </a:extLst>
          </p:cNvPr>
          <p:cNvSpPr/>
          <p:nvPr/>
        </p:nvSpPr>
        <p:spPr>
          <a:xfrm>
            <a:off x="6094827" y="7219912"/>
            <a:ext cx="908280" cy="70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ounded Rectangle 42">
            <a:extLst>
              <a:ext uri="{FF2B5EF4-FFF2-40B4-BE49-F238E27FC236}">
                <a16:creationId xmlns:a16="http://schemas.microsoft.com/office/drawing/2014/main" id="{DA75E7FF-59B5-0722-DCA8-3FA38BDD7D5E}"/>
              </a:ext>
            </a:extLst>
          </p:cNvPr>
          <p:cNvSpPr/>
          <p:nvPr/>
        </p:nvSpPr>
        <p:spPr>
          <a:xfrm>
            <a:off x="5983450" y="7171228"/>
            <a:ext cx="1131034" cy="7856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</a:t>
            </a:r>
            <a:endParaRPr lang="en-US" sz="4000" b="1" dirty="0">
              <a:solidFill>
                <a:srgbClr val="8D6C3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EAEAB-802F-E5DA-C2B2-0828106C993F}"/>
              </a:ext>
            </a:extLst>
          </p:cNvPr>
          <p:cNvSpPr txBox="1"/>
          <p:nvPr/>
        </p:nvSpPr>
        <p:spPr>
          <a:xfrm>
            <a:off x="8610600" y="7179456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SG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SG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SG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kg.</a:t>
            </a:r>
            <a:endParaRPr lang="en-SG" sz="4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6B7D1019-DE0C-39F2-F407-C8DB68B075E8}"/>
              </a:ext>
            </a:extLst>
          </p:cNvPr>
          <p:cNvSpPr/>
          <p:nvPr/>
        </p:nvSpPr>
        <p:spPr>
          <a:xfrm>
            <a:off x="14559734" y="7123866"/>
            <a:ext cx="908280" cy="704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ounded Rectangle 42">
            <a:extLst>
              <a:ext uri="{FF2B5EF4-FFF2-40B4-BE49-F238E27FC236}">
                <a16:creationId xmlns:a16="http://schemas.microsoft.com/office/drawing/2014/main" id="{82D9FC4E-DED5-F305-9157-EDF8A15E1741}"/>
              </a:ext>
            </a:extLst>
          </p:cNvPr>
          <p:cNvSpPr/>
          <p:nvPr/>
        </p:nvSpPr>
        <p:spPr>
          <a:xfrm>
            <a:off x="14448357" y="7083409"/>
            <a:ext cx="1131034" cy="7856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D6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8D6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</a:t>
            </a:r>
            <a:endParaRPr lang="en-US" sz="4000" b="1" dirty="0">
              <a:solidFill>
                <a:srgbClr val="8D6C3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5A7194-A2C2-08A5-1267-9E99EDBB6746}"/>
              </a:ext>
            </a:extLst>
          </p:cNvPr>
          <p:cNvSpPr/>
          <p:nvPr/>
        </p:nvSpPr>
        <p:spPr>
          <a:xfrm>
            <a:off x="533400" y="2810248"/>
            <a:ext cx="985727" cy="5806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69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8D6C3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297382" y="1270389"/>
            <a:ext cx="11887933" cy="104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7318" spc="278" dirty="0">
                <a:solidFill>
                  <a:srgbClr val="5A8D76"/>
                </a:solidFill>
                <a:latin typeface="TAN Nimbus"/>
              </a:rPr>
              <a:t>BÀI 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8054" y="357708"/>
            <a:ext cx="18288000" cy="2118792"/>
            <a:chOff x="-2164794" y="-27107"/>
            <a:chExt cx="21558498" cy="3112607"/>
          </a:xfrm>
        </p:grpSpPr>
        <p:grpSp>
          <p:nvGrpSpPr>
            <p:cNvPr id="23" name="Group 22"/>
            <p:cNvGrpSpPr/>
            <p:nvPr/>
          </p:nvGrpSpPr>
          <p:grpSpPr>
            <a:xfrm>
              <a:off x="-387812" y="-27107"/>
              <a:ext cx="19781516" cy="3112607"/>
              <a:chOff x="-10286998" y="-1797167"/>
              <a:chExt cx="10648486" cy="2704299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-9296400" y="-1797167"/>
                <a:ext cx="9657888" cy="2704299"/>
              </a:xfrm>
              <a:prstGeom prst="homePlate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Chevron 21"/>
              <p:cNvSpPr/>
              <p:nvPr/>
            </p:nvSpPr>
            <p:spPr>
              <a:xfrm>
                <a:off x="-10286998" y="-1638301"/>
                <a:ext cx="1604868" cy="2189603"/>
              </a:xfrm>
              <a:prstGeom prst="chevron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Pentagon 23"/>
            <p:cNvSpPr/>
            <p:nvPr/>
          </p:nvSpPr>
          <p:spPr>
            <a:xfrm flipH="1">
              <a:off x="-2164794" y="152349"/>
              <a:ext cx="4997460" cy="2520200"/>
            </a:xfrm>
            <a:prstGeom prst="homePlat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3"/>
          <p:cNvSpPr txBox="1"/>
          <p:nvPr/>
        </p:nvSpPr>
        <p:spPr>
          <a:xfrm>
            <a:off x="-3597982" y="952500"/>
            <a:ext cx="11887933" cy="108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10000" spc="278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</a:rPr>
              <a:t>Bài</a:t>
            </a:r>
            <a:r>
              <a:rPr lang="en-US" sz="10000" spc="278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</a:rPr>
              <a:t> </a:t>
            </a:r>
            <a:r>
              <a:rPr lang="vi-VN" sz="10000" spc="278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</a:rPr>
              <a:t>3</a:t>
            </a:r>
            <a:endParaRPr lang="en-US" sz="10000" spc="278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4094518" y="466206"/>
            <a:ext cx="13182600" cy="2010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vi-VN" sz="66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các số thập phân dưới đây đến hàng phần trăm.</a:t>
            </a:r>
            <a:endParaRPr lang="en-US" sz="6600" b="1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1000" y="2513229"/>
            <a:ext cx="18059400" cy="7075716"/>
            <a:chOff x="381000" y="2792184"/>
            <a:chExt cx="17678400" cy="6708026"/>
          </a:xfrm>
        </p:grpSpPr>
        <p:sp>
          <p:nvSpPr>
            <p:cNvPr id="27" name="Pentagon 26"/>
            <p:cNvSpPr/>
            <p:nvPr/>
          </p:nvSpPr>
          <p:spPr>
            <a:xfrm>
              <a:off x="533400" y="2792184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rgbClr val="8D6C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381000" y="2910948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rgbClr val="F9CE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381000" y="2910948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chemeClr val="bg1"/>
            </a:solidFill>
            <a:ln w="76200">
              <a:solidFill>
                <a:srgbClr val="F9CE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5" y="3280683"/>
            <a:ext cx="5715000" cy="6107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455061-17F8-F3A1-D8E5-E12D9E31894E}"/>
              </a:ext>
            </a:extLst>
          </p:cNvPr>
          <p:cNvSpPr txBox="1"/>
          <p:nvPr/>
        </p:nvSpPr>
        <p:spPr>
          <a:xfrm>
            <a:off x="1565462" y="3811874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9,548</a:t>
            </a:r>
            <a:endParaRPr lang="en-SG" sz="6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BBB22-D9B7-C3FA-8125-0B7691FAE921}"/>
              </a:ext>
            </a:extLst>
          </p:cNvPr>
          <p:cNvSpPr txBox="1"/>
          <p:nvPr/>
        </p:nvSpPr>
        <p:spPr>
          <a:xfrm>
            <a:off x="1565462" y="5102031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17,153 </a:t>
            </a:r>
            <a:endParaRPr lang="en-SG" sz="6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E671C-EE8E-0C0B-80F4-87E70FC90BE1}"/>
              </a:ext>
            </a:extLst>
          </p:cNvPr>
          <p:cNvSpPr txBox="1"/>
          <p:nvPr/>
        </p:nvSpPr>
        <p:spPr>
          <a:xfrm>
            <a:off x="1676400" y="6478849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100,917 </a:t>
            </a:r>
            <a:endParaRPr lang="en-SG" sz="6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5E20D-D9A7-5819-4FB2-6CA917E1F0F6}"/>
              </a:ext>
            </a:extLst>
          </p:cNvPr>
          <p:cNvSpPr txBox="1"/>
          <p:nvPr/>
        </p:nvSpPr>
        <p:spPr>
          <a:xfrm>
            <a:off x="1710267" y="7685734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0,105</a:t>
            </a:r>
            <a:endParaRPr lang="en-SG" sz="6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F7CCB-4B2B-7212-1E47-9AEF8F2C5799}"/>
              </a:ext>
            </a:extLst>
          </p:cNvPr>
          <p:cNvSpPr txBox="1"/>
          <p:nvPr/>
        </p:nvSpPr>
        <p:spPr>
          <a:xfrm>
            <a:off x="3810000" y="3806780"/>
            <a:ext cx="309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B900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-&gt; 9,55</a:t>
            </a:r>
            <a:endParaRPr lang="en-SG" sz="6000" dirty="0">
              <a:solidFill>
                <a:srgbClr val="B9005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970E6-881B-BBD2-637F-C41AA179FC51}"/>
              </a:ext>
            </a:extLst>
          </p:cNvPr>
          <p:cNvSpPr txBox="1"/>
          <p:nvPr/>
        </p:nvSpPr>
        <p:spPr>
          <a:xfrm>
            <a:off x="4264286" y="5145362"/>
            <a:ext cx="309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B900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-&gt; 17,15</a:t>
            </a:r>
            <a:endParaRPr lang="en-SG" sz="6000" dirty="0">
              <a:solidFill>
                <a:srgbClr val="B9005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5C1D2-40C4-5EFE-0E5F-4113C190033C}"/>
              </a:ext>
            </a:extLst>
          </p:cNvPr>
          <p:cNvSpPr txBox="1"/>
          <p:nvPr/>
        </p:nvSpPr>
        <p:spPr>
          <a:xfrm>
            <a:off x="4567766" y="6438900"/>
            <a:ext cx="4031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B900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-&gt; 100,92</a:t>
            </a:r>
            <a:endParaRPr lang="en-SG" sz="6000" dirty="0">
              <a:solidFill>
                <a:srgbClr val="B9005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A4D85-48C1-763E-37E9-743BFCDE047B}"/>
              </a:ext>
            </a:extLst>
          </p:cNvPr>
          <p:cNvSpPr txBox="1"/>
          <p:nvPr/>
        </p:nvSpPr>
        <p:spPr>
          <a:xfrm>
            <a:off x="4425950" y="7810030"/>
            <a:ext cx="4031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B900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-&gt; 0,11</a:t>
            </a:r>
            <a:endParaRPr lang="en-SG" sz="6000" dirty="0">
              <a:solidFill>
                <a:srgbClr val="B90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8D6C3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297382" y="1270389"/>
            <a:ext cx="11887933" cy="104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7318" spc="278" dirty="0">
                <a:solidFill>
                  <a:srgbClr val="5A8D76"/>
                </a:solidFill>
                <a:latin typeface="TAN Nimbus"/>
              </a:rPr>
              <a:t>BÀI 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569763"/>
            <a:ext cx="17851120" cy="1717845"/>
            <a:chOff x="-2164794" y="152349"/>
            <a:chExt cx="21043489" cy="2523597"/>
          </a:xfrm>
        </p:grpSpPr>
        <p:grpSp>
          <p:nvGrpSpPr>
            <p:cNvPr id="23" name="Group 22"/>
            <p:cNvGrpSpPr/>
            <p:nvPr/>
          </p:nvGrpSpPr>
          <p:grpSpPr>
            <a:xfrm>
              <a:off x="-387814" y="155745"/>
              <a:ext cx="19266509" cy="2520201"/>
              <a:chOff x="-10286999" y="-1638302"/>
              <a:chExt cx="10371255" cy="2189604"/>
            </a:xfrm>
          </p:grpSpPr>
          <p:sp>
            <p:nvSpPr>
              <p:cNvPr id="20" name="Pentagon 19"/>
              <p:cNvSpPr/>
              <p:nvPr/>
            </p:nvSpPr>
            <p:spPr>
              <a:xfrm>
                <a:off x="-9573632" y="-1638302"/>
                <a:ext cx="9657888" cy="2189603"/>
              </a:xfrm>
              <a:prstGeom prst="homePlate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hevron 21"/>
              <p:cNvSpPr/>
              <p:nvPr/>
            </p:nvSpPr>
            <p:spPr>
              <a:xfrm>
                <a:off x="-10286999" y="-1638301"/>
                <a:ext cx="1693030" cy="2189603"/>
              </a:xfrm>
              <a:prstGeom prst="chevron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Pentagon 23"/>
            <p:cNvSpPr/>
            <p:nvPr/>
          </p:nvSpPr>
          <p:spPr>
            <a:xfrm flipH="1">
              <a:off x="-2164794" y="152349"/>
              <a:ext cx="4922092" cy="2520201"/>
            </a:xfrm>
            <a:prstGeom prst="homePlat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3"/>
          <p:cNvSpPr txBox="1"/>
          <p:nvPr/>
        </p:nvSpPr>
        <p:spPr>
          <a:xfrm>
            <a:off x="-3841282" y="1110663"/>
            <a:ext cx="11887933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9000" spc="278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</a:rPr>
              <a:t>Bài</a:t>
            </a:r>
            <a:r>
              <a:rPr lang="en-US" sz="9000" spc="278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</a:rPr>
              <a:t> 4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4388040" y="794417"/>
            <a:ext cx="12580375" cy="1323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4300" b="1" dirty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đến năm 2022, Liên đoàn Điền kinh Quốc tế ghi nhận một số kỉ lục điền kinh như bảng sau:</a:t>
            </a:r>
            <a:endParaRPr lang="en-US" sz="4300" b="1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8600" y="2528583"/>
            <a:ext cx="18669000" cy="7075716"/>
            <a:chOff x="381000" y="2792184"/>
            <a:chExt cx="17678400" cy="6708026"/>
          </a:xfrm>
        </p:grpSpPr>
        <p:sp>
          <p:nvSpPr>
            <p:cNvPr id="27" name="Pentagon 26"/>
            <p:cNvSpPr/>
            <p:nvPr/>
          </p:nvSpPr>
          <p:spPr>
            <a:xfrm>
              <a:off x="533400" y="2792184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rgbClr val="8D6C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381000" y="2910948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rgbClr val="F9CE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381000" y="2910948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chemeClr val="bg1"/>
            </a:solidFill>
            <a:ln w="76200">
              <a:solidFill>
                <a:srgbClr val="F9CE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EFBD4E-1306-26B8-675A-2EA2DDD91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39819"/>
              </p:ext>
            </p:extLst>
          </p:nvPr>
        </p:nvGraphicFramePr>
        <p:xfrm>
          <a:off x="870982" y="2962443"/>
          <a:ext cx="9370366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5183">
                  <a:extLst>
                    <a:ext uri="{9D8B030D-6E8A-4147-A177-3AD203B41FA5}">
                      <a16:colId xmlns:a16="http://schemas.microsoft.com/office/drawing/2014/main" val="1181406748"/>
                    </a:ext>
                  </a:extLst>
                </a:gridCol>
                <a:gridCol w="4685183">
                  <a:extLst>
                    <a:ext uri="{9D8B030D-6E8A-4147-A177-3AD203B41FA5}">
                      <a16:colId xmlns:a16="http://schemas.microsoft.com/office/drawing/2014/main" val="3259047715"/>
                    </a:ext>
                  </a:extLst>
                </a:gridCol>
              </a:tblGrid>
              <a:tr h="753454"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Cự 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Kỉ lục</a:t>
                      </a:r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516065"/>
                  </a:ext>
                </a:extLst>
              </a:tr>
              <a:tr h="753454"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Chạy 100m</a:t>
                      </a:r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9,58 giây</a:t>
                      </a:r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533020"/>
                  </a:ext>
                </a:extLst>
              </a:tr>
              <a:tr h="753454"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Chạy 200m</a:t>
                      </a:r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19,19 giây</a:t>
                      </a:r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648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AE5532-048D-A473-6991-537BDAE4CFBE}"/>
              </a:ext>
            </a:extLst>
          </p:cNvPr>
          <p:cNvSpPr txBox="1"/>
          <p:nvPr/>
        </p:nvSpPr>
        <p:spPr>
          <a:xfrm>
            <a:off x="509253" y="6198059"/>
            <a:ext cx="100938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các kỉ lục trên đến:</a:t>
            </a:r>
          </a:p>
          <a:p>
            <a:pPr marL="914400" indent="-914400">
              <a:buAutoNum type="alphaLcParenR"/>
            </a:pPr>
            <a:r>
              <a:rPr lang="vi-VN" sz="5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phần mười.</a:t>
            </a:r>
          </a:p>
          <a:p>
            <a:endParaRPr lang="vi-VN" sz="5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5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tự nhiên gần nhất.</a:t>
            </a:r>
            <a:endParaRPr lang="en-SG" sz="5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F7747-71FC-3FF7-3E44-DECE7055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232" y="2962443"/>
            <a:ext cx="5715000" cy="61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8D6C3C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A238F0-65F8-48E8-A030-AAD688873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A74586C-4E8D-C550-353B-FE673BF44C42}"/>
              </a:ext>
            </a:extLst>
          </p:cNvPr>
          <p:cNvSpPr txBox="1"/>
          <p:nvPr/>
        </p:nvSpPr>
        <p:spPr>
          <a:xfrm>
            <a:off x="4297382" y="1270389"/>
            <a:ext cx="11887933" cy="104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18" b="0" i="0" u="none" strike="noStrike" kern="1200" cap="none" spc="278" normalizeH="0" baseline="0" noProof="0" dirty="0">
                <a:ln>
                  <a:noFill/>
                </a:ln>
                <a:solidFill>
                  <a:srgbClr val="5A8D76"/>
                </a:solidFill>
                <a:effectLst/>
                <a:uLnTx/>
                <a:uFillTx/>
                <a:latin typeface="TAN Nimbus"/>
                <a:ea typeface="+mn-ea"/>
                <a:cs typeface="+mn-cs"/>
              </a:rPr>
              <a:t>BÀI 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F055D7-34D1-8A99-F4C4-D47B3B73E9B8}"/>
              </a:ext>
            </a:extLst>
          </p:cNvPr>
          <p:cNvGrpSpPr/>
          <p:nvPr/>
        </p:nvGrpSpPr>
        <p:grpSpPr>
          <a:xfrm>
            <a:off x="0" y="569763"/>
            <a:ext cx="17851120" cy="1717845"/>
            <a:chOff x="-2164794" y="152349"/>
            <a:chExt cx="21043489" cy="252359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6898C5C-9A88-BC2F-249B-DB6F72794AAD}"/>
                </a:ext>
              </a:extLst>
            </p:cNvPr>
            <p:cNvGrpSpPr/>
            <p:nvPr/>
          </p:nvGrpSpPr>
          <p:grpSpPr>
            <a:xfrm>
              <a:off x="-387814" y="155745"/>
              <a:ext cx="19266509" cy="2520201"/>
              <a:chOff x="-10286999" y="-1638302"/>
              <a:chExt cx="10371255" cy="2189604"/>
            </a:xfrm>
          </p:grpSpPr>
          <p:sp>
            <p:nvSpPr>
              <p:cNvPr id="20" name="Pentagon 19">
                <a:extLst>
                  <a:ext uri="{FF2B5EF4-FFF2-40B4-BE49-F238E27FC236}">
                    <a16:creationId xmlns:a16="http://schemas.microsoft.com/office/drawing/2014/main" id="{3B39EB07-8BCA-AE9D-2448-1BFB045EAB84}"/>
                  </a:ext>
                </a:extLst>
              </p:cNvPr>
              <p:cNvSpPr/>
              <p:nvPr/>
            </p:nvSpPr>
            <p:spPr>
              <a:xfrm>
                <a:off x="-9573632" y="-1638302"/>
                <a:ext cx="9657888" cy="2189603"/>
              </a:xfrm>
              <a:prstGeom prst="homePlate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Chevron 21">
                <a:extLst>
                  <a:ext uri="{FF2B5EF4-FFF2-40B4-BE49-F238E27FC236}">
                    <a16:creationId xmlns:a16="http://schemas.microsoft.com/office/drawing/2014/main" id="{CDAF854A-EA92-D113-329F-AE91920ADDA5}"/>
                  </a:ext>
                </a:extLst>
              </p:cNvPr>
              <p:cNvSpPr/>
              <p:nvPr/>
            </p:nvSpPr>
            <p:spPr>
              <a:xfrm>
                <a:off x="-10286999" y="-1638301"/>
                <a:ext cx="1693030" cy="2189603"/>
              </a:xfrm>
              <a:prstGeom prst="chevron">
                <a:avLst/>
              </a:prstGeom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41AEA798-1907-46D7-CF36-4B62C7A541DF}"/>
                </a:ext>
              </a:extLst>
            </p:cNvPr>
            <p:cNvSpPr/>
            <p:nvPr/>
          </p:nvSpPr>
          <p:spPr>
            <a:xfrm flipH="1">
              <a:off x="-2164794" y="152349"/>
              <a:ext cx="4922092" cy="2520201"/>
            </a:xfrm>
            <a:prstGeom prst="homePlat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3">
            <a:extLst>
              <a:ext uri="{FF2B5EF4-FFF2-40B4-BE49-F238E27FC236}">
                <a16:creationId xmlns:a16="http://schemas.microsoft.com/office/drawing/2014/main" id="{635CCF4C-A1A1-2FC3-A693-C60E023A2856}"/>
              </a:ext>
            </a:extLst>
          </p:cNvPr>
          <p:cNvSpPr txBox="1"/>
          <p:nvPr/>
        </p:nvSpPr>
        <p:spPr>
          <a:xfrm>
            <a:off x="-3841282" y="1110663"/>
            <a:ext cx="11887933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278" normalizeH="0" baseline="0" noProof="0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Crocante" panose="02000000000000000000" pitchFamily="2" charset="0"/>
                <a:ea typeface="+mn-ea"/>
                <a:cs typeface="+mn-cs"/>
              </a:rPr>
              <a:t>Bài</a:t>
            </a:r>
            <a:r>
              <a:rPr kumimoji="0" lang="en-US" sz="9000" b="0" i="0" u="none" strike="noStrike" kern="1200" cap="none" spc="278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Crocante" panose="02000000000000000000" pitchFamily="2" charset="0"/>
                <a:ea typeface="+mn-ea"/>
                <a:cs typeface="+mn-cs"/>
              </a:rPr>
              <a:t> 4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1D2C2630-315E-95D1-1920-58082C7C7550}"/>
              </a:ext>
            </a:extLst>
          </p:cNvPr>
          <p:cNvSpPr txBox="1"/>
          <p:nvPr/>
        </p:nvSpPr>
        <p:spPr>
          <a:xfrm>
            <a:off x="4297381" y="381452"/>
            <a:ext cx="12580375" cy="1940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1" i="0" u="none" strike="noStrike" kern="1200" cap="none" spc="0" normalizeH="0" baseline="0" noProof="0" dirty="0">
                <a:ln w="19050"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 đến năm 2022, Liên đoàn Điền kinh Quốc tế ghi nhận một số kỉ lục điền kinh như bảng sau:</a:t>
            </a:r>
            <a:endParaRPr kumimoji="0" lang="en-US" sz="4300" b="1" i="0" u="none" strike="noStrike" kern="1200" cap="none" spc="0" normalizeH="0" baseline="0" noProof="0" dirty="0">
              <a:ln w="19050"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B7BC69-1F08-AE23-AE96-EF5D9F4F15EA}"/>
              </a:ext>
            </a:extLst>
          </p:cNvPr>
          <p:cNvGrpSpPr/>
          <p:nvPr/>
        </p:nvGrpSpPr>
        <p:grpSpPr>
          <a:xfrm>
            <a:off x="228600" y="2528583"/>
            <a:ext cx="18669000" cy="7075716"/>
            <a:chOff x="381000" y="2792184"/>
            <a:chExt cx="17678400" cy="6708026"/>
          </a:xfrm>
        </p:grpSpPr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C7390483-AA5D-F7C8-5799-13857BDF4514}"/>
                </a:ext>
              </a:extLst>
            </p:cNvPr>
            <p:cNvSpPr/>
            <p:nvPr/>
          </p:nvSpPr>
          <p:spPr>
            <a:xfrm>
              <a:off x="533400" y="2792184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rgbClr val="8D6C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Pentagon 31">
              <a:extLst>
                <a:ext uri="{FF2B5EF4-FFF2-40B4-BE49-F238E27FC236}">
                  <a16:creationId xmlns:a16="http://schemas.microsoft.com/office/drawing/2014/main" id="{92AB7420-B611-D0CB-BCAB-720042278722}"/>
                </a:ext>
              </a:extLst>
            </p:cNvPr>
            <p:cNvSpPr/>
            <p:nvPr/>
          </p:nvSpPr>
          <p:spPr>
            <a:xfrm>
              <a:off x="381000" y="2910948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rgbClr val="F9CE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Pentagon 32">
              <a:extLst>
                <a:ext uri="{FF2B5EF4-FFF2-40B4-BE49-F238E27FC236}">
                  <a16:creationId xmlns:a16="http://schemas.microsoft.com/office/drawing/2014/main" id="{EC21DF3B-204B-3B92-88B9-71A2C954A915}"/>
                </a:ext>
              </a:extLst>
            </p:cNvPr>
            <p:cNvSpPr/>
            <p:nvPr/>
          </p:nvSpPr>
          <p:spPr>
            <a:xfrm>
              <a:off x="381000" y="2910948"/>
              <a:ext cx="17526000" cy="6589262"/>
            </a:xfrm>
            <a:prstGeom prst="homePlate">
              <a:avLst>
                <a:gd name="adj" fmla="val 17620"/>
              </a:avLst>
            </a:prstGeom>
            <a:solidFill>
              <a:schemeClr val="bg1"/>
            </a:solidFill>
            <a:ln w="76200">
              <a:solidFill>
                <a:srgbClr val="F9CE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8DF95A-6C54-D5E7-1E61-C004A4D8B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27083"/>
              </p:ext>
            </p:extLst>
          </p:nvPr>
        </p:nvGraphicFramePr>
        <p:xfrm>
          <a:off x="778390" y="3261105"/>
          <a:ext cx="16731220" cy="621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82805">
                  <a:extLst>
                    <a:ext uri="{9D8B030D-6E8A-4147-A177-3AD203B41FA5}">
                      <a16:colId xmlns:a16="http://schemas.microsoft.com/office/drawing/2014/main" val="1181406748"/>
                    </a:ext>
                  </a:extLst>
                </a:gridCol>
                <a:gridCol w="4182805">
                  <a:extLst>
                    <a:ext uri="{9D8B030D-6E8A-4147-A177-3AD203B41FA5}">
                      <a16:colId xmlns:a16="http://schemas.microsoft.com/office/drawing/2014/main" val="3259047715"/>
                    </a:ext>
                  </a:extLst>
                </a:gridCol>
                <a:gridCol w="4182805">
                  <a:extLst>
                    <a:ext uri="{9D8B030D-6E8A-4147-A177-3AD203B41FA5}">
                      <a16:colId xmlns:a16="http://schemas.microsoft.com/office/drawing/2014/main" val="3978783906"/>
                    </a:ext>
                  </a:extLst>
                </a:gridCol>
                <a:gridCol w="4182805">
                  <a:extLst>
                    <a:ext uri="{9D8B030D-6E8A-4147-A177-3AD203B41FA5}">
                      <a16:colId xmlns:a16="http://schemas.microsoft.com/office/drawing/2014/main" val="562699781"/>
                    </a:ext>
                  </a:extLst>
                </a:gridCol>
              </a:tblGrid>
              <a:tr h="753454"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Cự 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Kỉ lục</a:t>
                      </a:r>
                      <a:endParaRPr lang="en-SG" sz="5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5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Làm tròn hàng phần mười</a:t>
                      </a:r>
                      <a:endParaRPr lang="en-SG" sz="5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5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Làm tròn đến số tự nhiên gần nhất</a:t>
                      </a:r>
                      <a:endParaRPr lang="en-SG" sz="5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516065"/>
                  </a:ext>
                </a:extLst>
              </a:tr>
              <a:tr h="753454"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Chạy 100m</a:t>
                      </a:r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9,58 giây</a:t>
                      </a:r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533020"/>
                  </a:ext>
                </a:extLst>
              </a:tr>
              <a:tr h="753454"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Chạy 200m</a:t>
                      </a:r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19,19 giây</a:t>
                      </a:r>
                    </a:p>
                    <a:p>
                      <a:pPr algn="ctr"/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6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64839"/>
                  </a:ext>
                </a:extLst>
              </a:tr>
            </a:tbl>
          </a:graphicData>
        </a:graphic>
      </p:graphicFrame>
      <p:sp>
        <p:nvSpPr>
          <p:cNvPr id="2" name="矩形 16">
            <a:extLst>
              <a:ext uri="{FF2B5EF4-FFF2-40B4-BE49-F238E27FC236}">
                <a16:creationId xmlns:a16="http://schemas.microsoft.com/office/drawing/2014/main" id="{BFB417F8-B759-FE84-4699-C2C0BA5803FA}"/>
              </a:ext>
            </a:extLst>
          </p:cNvPr>
          <p:cNvSpPr/>
          <p:nvPr/>
        </p:nvSpPr>
        <p:spPr>
          <a:xfrm>
            <a:off x="9906000" y="6003804"/>
            <a:ext cx="2400789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</a:rPr>
              <a:t>9,6</a:t>
            </a:r>
            <a:endParaRPr lang="zh-CN" altLang="en-US" sz="6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矩形 16">
            <a:extLst>
              <a:ext uri="{FF2B5EF4-FFF2-40B4-BE49-F238E27FC236}">
                <a16:creationId xmlns:a16="http://schemas.microsoft.com/office/drawing/2014/main" id="{C75E8094-548D-D9F0-C32A-A7184908E9E7}"/>
              </a:ext>
            </a:extLst>
          </p:cNvPr>
          <p:cNvSpPr/>
          <p:nvPr/>
        </p:nvSpPr>
        <p:spPr>
          <a:xfrm>
            <a:off x="14020800" y="6069779"/>
            <a:ext cx="1991109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</a:rPr>
              <a:t>10</a:t>
            </a:r>
            <a:endParaRPr lang="zh-CN" altLang="en-US" sz="6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矩形 16">
            <a:extLst>
              <a:ext uri="{FF2B5EF4-FFF2-40B4-BE49-F238E27FC236}">
                <a16:creationId xmlns:a16="http://schemas.microsoft.com/office/drawing/2014/main" id="{39A0CA66-123D-CE2C-4D13-1FAE5B0BE6AE}"/>
              </a:ext>
            </a:extLst>
          </p:cNvPr>
          <p:cNvSpPr/>
          <p:nvPr/>
        </p:nvSpPr>
        <p:spPr>
          <a:xfrm>
            <a:off x="10062473" y="7796225"/>
            <a:ext cx="2400789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</a:rPr>
              <a:t>19,2</a:t>
            </a:r>
            <a:endParaRPr lang="zh-CN" altLang="en-US" sz="6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矩形 16">
            <a:extLst>
              <a:ext uri="{FF2B5EF4-FFF2-40B4-BE49-F238E27FC236}">
                <a16:creationId xmlns:a16="http://schemas.microsoft.com/office/drawing/2014/main" id="{002E8246-BEA4-32B4-1A1E-529DC4CB5724}"/>
              </a:ext>
            </a:extLst>
          </p:cNvPr>
          <p:cNvSpPr/>
          <p:nvPr/>
        </p:nvSpPr>
        <p:spPr>
          <a:xfrm>
            <a:off x="14177273" y="7862200"/>
            <a:ext cx="1991109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</a:rPr>
              <a:t>19</a:t>
            </a:r>
            <a:endParaRPr lang="zh-CN" altLang="en-US" sz="6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226</Words>
  <Application>Microsoft Office PowerPoint</Application>
  <PresentationFormat>Tùy chỉnh</PresentationFormat>
  <Paragraphs>67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8" baseType="lpstr">
      <vt:lpstr>#9Slide07 Crocante</vt:lpstr>
      <vt:lpstr>#9Slide07 HoneyCream</vt:lpstr>
      <vt:lpstr>TAN Nimbus</vt:lpstr>
      <vt:lpstr>Cambria Math</vt:lpstr>
      <vt:lpstr>Times New Roman</vt:lpstr>
      <vt:lpstr>Cambria</vt:lpstr>
      <vt:lpstr>SVN-Newton</vt:lpstr>
      <vt:lpstr>Calibri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Yellow Simple Order of Operations Presentation</dc:title>
  <dc:creator>ADMIN</dc:creator>
  <cp:lastModifiedBy>Administrator</cp:lastModifiedBy>
  <cp:revision>19</cp:revision>
  <dcterms:created xsi:type="dcterms:W3CDTF">2006-08-16T00:00:00Z</dcterms:created>
  <dcterms:modified xsi:type="dcterms:W3CDTF">2025-12-22T01:03:56Z</dcterms:modified>
  <dc:identifier>DAFwHliMVg8</dc:identifier>
</cp:coreProperties>
</file>