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0" r:id="rId15"/>
  </p:sldIdLst>
  <p:sldSz cx="18288000" cy="10287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nva Sans 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 autoAdjust="0"/>
    <p:restoredTop sz="94689" autoAdjust="0"/>
  </p:normalViewPr>
  <p:slideViewPr>
    <p:cSldViewPr>
      <p:cViewPr varScale="1">
        <p:scale>
          <a:sx n="46" d="100"/>
          <a:sy n="46" d="100"/>
        </p:scale>
        <p:origin x="9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9EC70-45AA-374D-A9E0-7BFA0C9AA2EB}" type="datetimeFigureOut">
              <a:rPr lang="en-VN" smtClean="0"/>
              <a:t>12/04/2025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D0B5-CD42-0344-8D6E-30EF552B9A4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843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CD0B5-CD42-0344-8D6E-30EF552B9A40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984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CD0B5-CD42-0344-8D6E-30EF552B9A40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4508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B8EF7AA-C086-BC49-AD71-D8017E42C3D0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D7F2BCE-B9C5-7649-B5AE-9BD24EDE784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67D7017F-E5C6-1848-A340-A35EE221DD8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17" Type="http://schemas.openxmlformats.org/officeDocument/2006/relationships/image" Target="../media/image17.emf"/><Relationship Id="rId2" Type="http://schemas.openxmlformats.org/officeDocument/2006/relationships/image" Target="../media/image2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24.svg"/><Relationship Id="rId7" Type="http://schemas.openxmlformats.org/officeDocument/2006/relationships/image" Target="../media/image4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23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4.sv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22.emf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4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6.emf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32.emf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svg"/><Relationship Id="rId7" Type="http://schemas.openxmlformats.org/officeDocument/2006/relationships/image" Target="../media/image3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0.png"/><Relationship Id="rId4" Type="http://schemas.openxmlformats.org/officeDocument/2006/relationships/image" Target="../media/image36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69519" y="-248172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1" y="0"/>
                </a:lnTo>
                <a:lnTo>
                  <a:pt x="10190011" y="10279962"/>
                </a:lnTo>
                <a:lnTo>
                  <a:pt x="0" y="1027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372431" y="5147019"/>
            <a:ext cx="3999839" cy="5139981"/>
          </a:xfrm>
          <a:custGeom>
            <a:avLst/>
            <a:gdLst/>
            <a:ahLst/>
            <a:cxnLst/>
            <a:rect l="l" t="t" r="r" b="b"/>
            <a:pathLst>
              <a:path w="3999839" h="5139981">
                <a:moveTo>
                  <a:pt x="0" y="0"/>
                </a:moveTo>
                <a:lnTo>
                  <a:pt x="3999839" y="0"/>
                </a:lnTo>
                <a:lnTo>
                  <a:pt x="3999839" y="5139981"/>
                </a:lnTo>
                <a:lnTo>
                  <a:pt x="0" y="5139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8445553"/>
            <a:ext cx="3937736" cy="2140696"/>
          </a:xfrm>
          <a:custGeom>
            <a:avLst/>
            <a:gdLst/>
            <a:ahLst/>
            <a:cxnLst/>
            <a:rect l="l" t="t" r="r" b="b"/>
            <a:pathLst>
              <a:path w="3937736" h="2140696">
                <a:moveTo>
                  <a:pt x="0" y="0"/>
                </a:moveTo>
                <a:lnTo>
                  <a:pt x="3937736" y="0"/>
                </a:lnTo>
                <a:lnTo>
                  <a:pt x="3937736" y="2140696"/>
                </a:lnTo>
                <a:lnTo>
                  <a:pt x="0" y="2140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844532" y="1134012"/>
            <a:ext cx="11660364" cy="7698404"/>
            <a:chOff x="0" y="0"/>
            <a:chExt cx="4253733" cy="2808399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190233" cy="2744899"/>
            </a:xfrm>
            <a:custGeom>
              <a:avLst/>
              <a:gdLst/>
              <a:ahLst/>
              <a:cxnLst/>
              <a:rect l="l" t="t" r="r" b="b"/>
              <a:pathLst>
                <a:path w="4190233" h="2744899">
                  <a:moveTo>
                    <a:pt x="4097522" y="2744899"/>
                  </a:moveTo>
                  <a:lnTo>
                    <a:pt x="92710" y="2744899"/>
                  </a:lnTo>
                  <a:cubicBezTo>
                    <a:pt x="41910" y="2744899"/>
                    <a:pt x="0" y="2702989"/>
                    <a:pt x="0" y="265218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096253" y="0"/>
                  </a:lnTo>
                  <a:cubicBezTo>
                    <a:pt x="4147053" y="0"/>
                    <a:pt x="4188963" y="41910"/>
                    <a:pt x="4188963" y="92710"/>
                  </a:cubicBezTo>
                  <a:lnTo>
                    <a:pt x="4188963" y="2650919"/>
                  </a:lnTo>
                  <a:cubicBezTo>
                    <a:pt x="4190233" y="2702989"/>
                    <a:pt x="4148322" y="2744899"/>
                    <a:pt x="4097522" y="274489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253733" cy="2808399"/>
            </a:xfrm>
            <a:custGeom>
              <a:avLst/>
              <a:gdLst/>
              <a:ahLst/>
              <a:cxnLst/>
              <a:rect l="l" t="t" r="r" b="b"/>
              <a:pathLst>
                <a:path w="4253733" h="2808399">
                  <a:moveTo>
                    <a:pt x="4129272" y="59690"/>
                  </a:moveTo>
                  <a:cubicBezTo>
                    <a:pt x="4164833" y="59690"/>
                    <a:pt x="4194042" y="88900"/>
                    <a:pt x="4194042" y="124460"/>
                  </a:cubicBezTo>
                  <a:lnTo>
                    <a:pt x="4194042" y="2683939"/>
                  </a:lnTo>
                  <a:cubicBezTo>
                    <a:pt x="4194042" y="2719499"/>
                    <a:pt x="4164833" y="2748709"/>
                    <a:pt x="4129272" y="2748709"/>
                  </a:cubicBezTo>
                  <a:lnTo>
                    <a:pt x="124460" y="2748709"/>
                  </a:lnTo>
                  <a:cubicBezTo>
                    <a:pt x="88900" y="2748709"/>
                    <a:pt x="59690" y="2719499"/>
                    <a:pt x="59690" y="26839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129273" y="59690"/>
                  </a:lnTo>
                  <a:moveTo>
                    <a:pt x="412927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683939"/>
                  </a:lnTo>
                  <a:cubicBezTo>
                    <a:pt x="0" y="2752519"/>
                    <a:pt x="55880" y="2808399"/>
                    <a:pt x="124460" y="2808399"/>
                  </a:cubicBezTo>
                  <a:lnTo>
                    <a:pt x="4129273" y="2808399"/>
                  </a:lnTo>
                  <a:cubicBezTo>
                    <a:pt x="4197853" y="2808399"/>
                    <a:pt x="4253733" y="2752519"/>
                    <a:pt x="4253733" y="2683939"/>
                  </a:cubicBezTo>
                  <a:lnTo>
                    <a:pt x="4253733" y="124460"/>
                  </a:lnTo>
                  <a:cubicBezTo>
                    <a:pt x="4253733" y="55880"/>
                    <a:pt x="4197853" y="0"/>
                    <a:pt x="4129273" y="0"/>
                  </a:cubicBezTo>
                  <a:close/>
                </a:path>
              </a:pathLst>
            </a:custGeom>
            <a:solidFill>
              <a:srgbClr val="E66B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627488" y="2509181"/>
            <a:ext cx="3694464" cy="7777819"/>
          </a:xfrm>
          <a:custGeom>
            <a:avLst/>
            <a:gdLst/>
            <a:ahLst/>
            <a:cxnLst/>
            <a:rect l="l" t="t" r="r" b="b"/>
            <a:pathLst>
              <a:path w="3694464" h="7777819">
                <a:moveTo>
                  <a:pt x="0" y="0"/>
                </a:moveTo>
                <a:lnTo>
                  <a:pt x="3694464" y="0"/>
                </a:lnTo>
                <a:lnTo>
                  <a:pt x="3694464" y="7777819"/>
                </a:lnTo>
                <a:lnTo>
                  <a:pt x="0" y="7777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50413">
            <a:off x="4418882" y="5984227"/>
            <a:ext cx="3819667" cy="2573500"/>
          </a:xfrm>
          <a:custGeom>
            <a:avLst/>
            <a:gdLst/>
            <a:ahLst/>
            <a:cxnLst/>
            <a:rect l="l" t="t" r="r" b="b"/>
            <a:pathLst>
              <a:path w="3819667" h="2573500">
                <a:moveTo>
                  <a:pt x="0" y="0"/>
                </a:moveTo>
                <a:lnTo>
                  <a:pt x="3819667" y="0"/>
                </a:lnTo>
                <a:lnTo>
                  <a:pt x="3819667" y="2573500"/>
                </a:lnTo>
                <a:lnTo>
                  <a:pt x="0" y="2573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032685" y="2571127"/>
            <a:ext cx="3865234" cy="7653928"/>
          </a:xfrm>
          <a:custGeom>
            <a:avLst/>
            <a:gdLst/>
            <a:ahLst/>
            <a:cxnLst/>
            <a:rect l="l" t="t" r="r" b="b"/>
            <a:pathLst>
              <a:path w="3865234" h="7653928">
                <a:moveTo>
                  <a:pt x="0" y="0"/>
                </a:moveTo>
                <a:lnTo>
                  <a:pt x="3865234" y="0"/>
                </a:lnTo>
                <a:lnTo>
                  <a:pt x="3865234" y="7653928"/>
                </a:lnTo>
                <a:lnTo>
                  <a:pt x="0" y="76539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8DF341-DF79-6F4A-B4A7-94BE200728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929" y="307586"/>
            <a:ext cx="2277209" cy="2277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C03618-F868-6A4E-8336-215F70B5D0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0531" y="721562"/>
            <a:ext cx="3594100" cy="2501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7F4516-9521-F040-A807-7E252B255F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2839" y="2626837"/>
            <a:ext cx="9867900" cy="3517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3F49AE-174A-6249-8C34-B81DAA06E8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32000" y="5592049"/>
            <a:ext cx="4356100" cy="332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32767" y="4576314"/>
            <a:ext cx="13372233" cy="4327030"/>
          </a:xfrm>
          <a:custGeom>
            <a:avLst/>
            <a:gdLst/>
            <a:ahLst/>
            <a:cxnLst/>
            <a:rect l="l" t="t" r="r" b="b"/>
            <a:pathLst>
              <a:path w="13372233" h="4327030">
                <a:moveTo>
                  <a:pt x="0" y="0"/>
                </a:moveTo>
                <a:lnTo>
                  <a:pt x="13372233" y="0"/>
                </a:lnTo>
                <a:lnTo>
                  <a:pt x="13372233" y="4327029"/>
                </a:lnTo>
                <a:lnTo>
                  <a:pt x="0" y="432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192831" y="6657657"/>
            <a:ext cx="4095169" cy="3629343"/>
          </a:xfrm>
          <a:custGeom>
            <a:avLst/>
            <a:gdLst/>
            <a:ahLst/>
            <a:cxnLst/>
            <a:rect l="l" t="t" r="r" b="b"/>
            <a:pathLst>
              <a:path w="4095169" h="3629343">
                <a:moveTo>
                  <a:pt x="0" y="0"/>
                </a:moveTo>
                <a:lnTo>
                  <a:pt x="4095169" y="0"/>
                </a:lnTo>
                <a:lnTo>
                  <a:pt x="4095169" y="3629343"/>
                </a:lnTo>
                <a:lnTo>
                  <a:pt x="0" y="3629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109687-FFE3-9B4D-884C-EE78EA2A1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535" y="1145810"/>
            <a:ext cx="1635760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917152" y="1508506"/>
            <a:ext cx="9898829" cy="3078931"/>
          </a:xfrm>
          <a:custGeom>
            <a:avLst/>
            <a:gdLst/>
            <a:ahLst/>
            <a:cxnLst/>
            <a:rect l="l" t="t" r="r" b="b"/>
            <a:pathLst>
              <a:path w="10890549" h="3523999">
                <a:moveTo>
                  <a:pt x="0" y="0"/>
                </a:moveTo>
                <a:lnTo>
                  <a:pt x="10890550" y="0"/>
                </a:lnTo>
                <a:lnTo>
                  <a:pt x="10890550" y="3523998"/>
                </a:lnTo>
                <a:lnTo>
                  <a:pt x="0" y="3523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674947" y="5525281"/>
            <a:ext cx="5612700" cy="4909349"/>
          </a:xfrm>
          <a:custGeom>
            <a:avLst/>
            <a:gdLst/>
            <a:ahLst/>
            <a:cxnLst/>
            <a:rect l="l" t="t" r="r" b="b"/>
            <a:pathLst>
              <a:path w="4248252" h="3526747">
                <a:moveTo>
                  <a:pt x="0" y="0"/>
                </a:moveTo>
                <a:lnTo>
                  <a:pt x="4248252" y="0"/>
                </a:lnTo>
                <a:lnTo>
                  <a:pt x="4248252" y="3526747"/>
                </a:lnTo>
                <a:lnTo>
                  <a:pt x="0" y="3526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0"/>
              <p:cNvSpPr txBox="1"/>
              <p:nvPr/>
            </p:nvSpPr>
            <p:spPr>
              <a:xfrm>
                <a:off x="-547766" y="4587437"/>
                <a:ext cx="15286546" cy="52999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bàn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</m:ctrlPr>
                          </m:dPr>
                          <m:e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60</m:t>
                            </m:r>
                            <m:r>
                              <a:rPr lang="en-US" sz="4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+</m:t>
                            </m:r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120</m:t>
                            </m:r>
                          </m:e>
                        </m:d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×</m:t>
                        </m:r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55</m:t>
                        </m:r>
                      </m:num>
                      <m:den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=4 950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</a:p>
              <a:p>
                <a:pPr algn="ctr">
                  <a:lnSpc>
                    <a:spcPts val="706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bàn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năng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ts val="706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4 950 × 6 = 29 700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 = 2,97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  <a:p>
                <a:pPr algn="ctr">
                  <a:lnSpc>
                    <a:spcPts val="706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2,97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7766" y="4587437"/>
                <a:ext cx="15286546" cy="5299912"/>
              </a:xfrm>
              <a:prstGeom prst="rect">
                <a:avLst/>
              </a:prstGeom>
              <a:blipFill>
                <a:blip r:embed="rId7"/>
                <a:stretch>
                  <a:fillRect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285504" y="4618817"/>
            <a:ext cx="5377330" cy="4959676"/>
          </a:xfrm>
          <a:custGeom>
            <a:avLst/>
            <a:gdLst/>
            <a:ahLst/>
            <a:cxnLst/>
            <a:rect l="l" t="t" r="r" b="b"/>
            <a:pathLst>
              <a:path w="5377330" h="4959676">
                <a:moveTo>
                  <a:pt x="0" y="0"/>
                </a:moveTo>
                <a:lnTo>
                  <a:pt x="5377331" y="0"/>
                </a:lnTo>
                <a:lnTo>
                  <a:pt x="5377331" y="4959676"/>
                </a:lnTo>
                <a:lnTo>
                  <a:pt x="0" y="4959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21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083922" y="4901737"/>
            <a:ext cx="5115290" cy="4949043"/>
          </a:xfrm>
          <a:custGeom>
            <a:avLst/>
            <a:gdLst/>
            <a:ahLst/>
            <a:cxnLst/>
            <a:rect l="l" t="t" r="r" b="b"/>
            <a:pathLst>
              <a:path w="5115290" h="4949043">
                <a:moveTo>
                  <a:pt x="0" y="0"/>
                </a:moveTo>
                <a:lnTo>
                  <a:pt x="5115290" y="0"/>
                </a:lnTo>
                <a:lnTo>
                  <a:pt x="5115290" y="4949043"/>
                </a:lnTo>
                <a:lnTo>
                  <a:pt x="0" y="49490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852637" y="6383419"/>
            <a:ext cx="3158139" cy="1985680"/>
          </a:xfrm>
          <a:custGeom>
            <a:avLst/>
            <a:gdLst/>
            <a:ahLst/>
            <a:cxnLst/>
            <a:rect l="l" t="t" r="r" b="b"/>
            <a:pathLst>
              <a:path w="3158139" h="1985680">
                <a:moveTo>
                  <a:pt x="0" y="0"/>
                </a:moveTo>
                <a:lnTo>
                  <a:pt x="3158140" y="0"/>
                </a:lnTo>
                <a:lnTo>
                  <a:pt x="3158140" y="1985680"/>
                </a:lnTo>
                <a:lnTo>
                  <a:pt x="0" y="1985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92B8E1-1A7B-6F43-9F6B-98C39198D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550" y="1162525"/>
            <a:ext cx="160909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72326">
            <a:off x="13868700" y="7330045"/>
            <a:ext cx="4826586" cy="2860849"/>
          </a:xfrm>
          <a:custGeom>
            <a:avLst/>
            <a:gdLst/>
            <a:ahLst/>
            <a:cxnLst/>
            <a:rect l="l" t="t" r="r" b="b"/>
            <a:pathLst>
              <a:path w="4826586" h="2860849">
                <a:moveTo>
                  <a:pt x="0" y="0"/>
                </a:moveTo>
                <a:lnTo>
                  <a:pt x="4826586" y="0"/>
                </a:lnTo>
                <a:lnTo>
                  <a:pt x="4826586" y="2860849"/>
                </a:lnTo>
                <a:lnTo>
                  <a:pt x="0" y="2860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0"/>
              <p:cNvSpPr txBox="1"/>
              <p:nvPr/>
            </p:nvSpPr>
            <p:spPr>
              <a:xfrm>
                <a:off x="2760987" y="3956141"/>
                <a:ext cx="15286546" cy="56631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Chiều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dài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đáy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lớn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7 + 2 = 9 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mảnh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đất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</m:ctrlPr>
                          </m:dPr>
                          <m:e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7</m:t>
                            </m:r>
                            <m:r>
                              <a:rPr lang="en-US" sz="4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+</m:t>
                            </m:r>
                            <m:r>
                              <a:rPr lang="vi-VN" sz="4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Open Sans"/>
                                <a:cs typeface="Open Sans"/>
                                <a:sym typeface="Open Sans"/>
                              </a:rPr>
                              <m:t>9</m:t>
                            </m:r>
                          </m:e>
                        </m:d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×</m:t>
                        </m:r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13</m:t>
                        </m:r>
                      </m:num>
                      <m:den>
                        <m:r>
                          <a:rPr lang="vi-VN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=104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104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987" y="3956141"/>
                <a:ext cx="15286546" cy="5663153"/>
              </a:xfrm>
              <a:prstGeom prst="rect">
                <a:avLst/>
              </a:prstGeom>
              <a:blipFill>
                <a:blip r:embed="rId7"/>
                <a:stretch>
                  <a:fillRect b="-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8">
            <a:extLst>
              <a:ext uri="{FF2B5EF4-FFF2-40B4-BE49-F238E27FC236}">
                <a16:creationId xmlns:a16="http://schemas.microsoft.com/office/drawing/2014/main" id="{9D79A203-CD66-A241-9EBD-CEC08BF6F767}"/>
              </a:ext>
            </a:extLst>
          </p:cNvPr>
          <p:cNvSpPr/>
          <p:nvPr/>
        </p:nvSpPr>
        <p:spPr>
          <a:xfrm>
            <a:off x="1376299" y="5126384"/>
            <a:ext cx="4629459" cy="4360011"/>
          </a:xfrm>
          <a:custGeom>
            <a:avLst/>
            <a:gdLst/>
            <a:ahLst/>
            <a:cxnLst/>
            <a:rect l="l" t="t" r="r" b="b"/>
            <a:pathLst>
              <a:path w="5377330" h="4959676">
                <a:moveTo>
                  <a:pt x="0" y="0"/>
                </a:moveTo>
                <a:lnTo>
                  <a:pt x="5377331" y="0"/>
                </a:lnTo>
                <a:lnTo>
                  <a:pt x="5377331" y="4959676"/>
                </a:lnTo>
                <a:lnTo>
                  <a:pt x="0" y="49596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214"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66FD43-E63A-9B44-9B54-A31344518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550" y="1162525"/>
            <a:ext cx="160909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230600" cy="8863732"/>
            <a:chOff x="0" y="0"/>
            <a:chExt cx="4274726" cy="23344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334481"/>
            </a:xfrm>
            <a:custGeom>
              <a:avLst/>
              <a:gdLst/>
              <a:ahLst/>
              <a:cxnLst/>
              <a:rect l="l" t="t" r="r" b="b"/>
              <a:pathLst>
                <a:path w="4274726" h="2334481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328757"/>
                  </a:lnTo>
                  <a:cubicBezTo>
                    <a:pt x="4274726" y="2331918"/>
                    <a:pt x="4272163" y="2334481"/>
                    <a:pt x="4269002" y="2334481"/>
                  </a:cubicBezTo>
                  <a:lnTo>
                    <a:pt x="5724" y="2334481"/>
                  </a:lnTo>
                  <a:cubicBezTo>
                    <a:pt x="2563" y="2334481"/>
                    <a:pt x="0" y="2331918"/>
                    <a:pt x="0" y="2328757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372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72326">
            <a:off x="13868700" y="7330045"/>
            <a:ext cx="4826586" cy="2860849"/>
          </a:xfrm>
          <a:custGeom>
            <a:avLst/>
            <a:gdLst/>
            <a:ahLst/>
            <a:cxnLst/>
            <a:rect l="l" t="t" r="r" b="b"/>
            <a:pathLst>
              <a:path w="4826586" h="2860849">
                <a:moveTo>
                  <a:pt x="0" y="0"/>
                </a:moveTo>
                <a:lnTo>
                  <a:pt x="4826586" y="0"/>
                </a:lnTo>
                <a:lnTo>
                  <a:pt x="4826586" y="2860849"/>
                </a:lnTo>
                <a:lnTo>
                  <a:pt x="0" y="2860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66FD43-E63A-9B44-9B54-A31344518D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3151"/>
          <a:stretch/>
        </p:blipFill>
        <p:spPr>
          <a:xfrm>
            <a:off x="1098550" y="1474802"/>
            <a:ext cx="16090900" cy="253412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04136" y="3467100"/>
            <a:ext cx="4137906" cy="6075454"/>
            <a:chOff x="9412770" y="4295053"/>
            <a:chExt cx="3276600" cy="481084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412770" y="4295053"/>
              <a:ext cx="0" cy="47999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9412772" y="4295053"/>
              <a:ext cx="327659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1927370" y="4295053"/>
              <a:ext cx="762000" cy="47999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421948" y="9105900"/>
              <a:ext cx="250542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19"/>
          <p:cNvSpPr/>
          <p:nvPr/>
        </p:nvSpPr>
        <p:spPr>
          <a:xfrm>
            <a:off x="474935" y="5487309"/>
            <a:ext cx="5612700" cy="4909349"/>
          </a:xfrm>
          <a:custGeom>
            <a:avLst/>
            <a:gdLst/>
            <a:ahLst/>
            <a:cxnLst/>
            <a:rect l="l" t="t" r="r" b="b"/>
            <a:pathLst>
              <a:path w="4248252" h="3526747">
                <a:moveTo>
                  <a:pt x="0" y="0"/>
                </a:moveTo>
                <a:lnTo>
                  <a:pt x="4248252" y="0"/>
                </a:lnTo>
                <a:lnTo>
                  <a:pt x="4248252" y="3526747"/>
                </a:lnTo>
                <a:lnTo>
                  <a:pt x="0" y="3526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179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8868" y="1762257"/>
            <a:ext cx="13352951" cy="7496043"/>
          </a:xfrm>
          <a:custGeom>
            <a:avLst/>
            <a:gdLst/>
            <a:ahLst/>
            <a:cxnLst/>
            <a:rect l="l" t="t" r="r" b="b"/>
            <a:pathLst>
              <a:path w="13352951" h="7496043">
                <a:moveTo>
                  <a:pt x="0" y="0"/>
                </a:moveTo>
                <a:lnTo>
                  <a:pt x="13352951" y="0"/>
                </a:lnTo>
                <a:lnTo>
                  <a:pt x="13352951" y="7496043"/>
                </a:lnTo>
                <a:lnTo>
                  <a:pt x="0" y="74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78468">
            <a:off x="13380743" y="323275"/>
            <a:ext cx="5111398" cy="5578606"/>
          </a:xfrm>
          <a:custGeom>
            <a:avLst/>
            <a:gdLst/>
            <a:ahLst/>
            <a:cxnLst/>
            <a:rect l="l" t="t" r="r" b="b"/>
            <a:pathLst>
              <a:path w="5111398" h="5578606">
                <a:moveTo>
                  <a:pt x="0" y="0"/>
                </a:moveTo>
                <a:lnTo>
                  <a:pt x="5111398" y="0"/>
                </a:lnTo>
                <a:lnTo>
                  <a:pt x="5111398" y="5578606"/>
                </a:lnTo>
                <a:lnTo>
                  <a:pt x="0" y="557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AECE0-90BB-7B48-8318-86366EF74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5943" y="2803495"/>
            <a:ext cx="13258800" cy="575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4392237" cy="8229600"/>
            <a:chOff x="0" y="0"/>
            <a:chExt cx="3790548" cy="21674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90548" cy="2167467"/>
            </a:xfrm>
            <a:custGeom>
              <a:avLst/>
              <a:gdLst/>
              <a:ahLst/>
              <a:cxnLst/>
              <a:rect l="l" t="t" r="r" b="b"/>
              <a:pathLst>
                <a:path w="3790548" h="2167467">
                  <a:moveTo>
                    <a:pt x="6455" y="0"/>
                  </a:moveTo>
                  <a:lnTo>
                    <a:pt x="3784093" y="0"/>
                  </a:lnTo>
                  <a:cubicBezTo>
                    <a:pt x="3787658" y="0"/>
                    <a:pt x="3790548" y="2890"/>
                    <a:pt x="3790548" y="6455"/>
                  </a:cubicBezTo>
                  <a:lnTo>
                    <a:pt x="3790548" y="2161012"/>
                  </a:lnTo>
                  <a:cubicBezTo>
                    <a:pt x="3790548" y="2164577"/>
                    <a:pt x="3787658" y="2167467"/>
                    <a:pt x="3784093" y="2167467"/>
                  </a:cubicBezTo>
                  <a:lnTo>
                    <a:pt x="6455" y="2167467"/>
                  </a:lnTo>
                  <a:cubicBezTo>
                    <a:pt x="2890" y="2167467"/>
                    <a:pt x="0" y="2164577"/>
                    <a:pt x="0" y="2161012"/>
                  </a:cubicBezTo>
                  <a:lnTo>
                    <a:pt x="0" y="6455"/>
                  </a:lnTo>
                  <a:cubicBezTo>
                    <a:pt x="0" y="2890"/>
                    <a:pt x="2890" y="0"/>
                    <a:pt x="6455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79054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1A4861E-52FD-8D4A-9253-454168451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2" y="-190500"/>
            <a:ext cx="18652573" cy="1047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87033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08688" y="2098213"/>
            <a:ext cx="15270625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l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tấm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bìa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thang ABCD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AB, DC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BC.</a:t>
            </a:r>
          </a:p>
          <a:p>
            <a:pPr marL="863606" lvl="1" indent="-431803" algn="l">
              <a:lnSpc>
                <a:spcPts val="560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ABM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ghép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AMCD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ADK.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954DCB3-E646-AC45-8D18-5B366F51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14" y="453688"/>
            <a:ext cx="18288000" cy="97949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45AEE46-D15A-BA41-924E-C73DBE841798}"/>
              </a:ext>
            </a:extLst>
          </p:cNvPr>
          <p:cNvGrpSpPr/>
          <p:nvPr/>
        </p:nvGrpSpPr>
        <p:grpSpPr>
          <a:xfrm>
            <a:off x="1864236" y="5454208"/>
            <a:ext cx="5421257" cy="3316643"/>
            <a:chOff x="1864236" y="5454208"/>
            <a:chExt cx="5421257" cy="3316643"/>
          </a:xfrm>
        </p:grpSpPr>
        <p:grpSp>
          <p:nvGrpSpPr>
            <p:cNvPr id="18" name="Group 18"/>
            <p:cNvGrpSpPr/>
            <p:nvPr/>
          </p:nvGrpSpPr>
          <p:grpSpPr>
            <a:xfrm>
              <a:off x="1864236" y="5469152"/>
              <a:ext cx="5421257" cy="3301699"/>
              <a:chOff x="0" y="0"/>
              <a:chExt cx="7228342" cy="440226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612092" y="466343"/>
                <a:ext cx="6003503" cy="3370230"/>
              </a:xfrm>
              <a:custGeom>
                <a:avLst/>
                <a:gdLst/>
                <a:ahLst/>
                <a:cxnLst/>
                <a:rect l="l" t="t" r="r" b="b"/>
                <a:pathLst>
                  <a:path w="6003503" h="3370230">
                    <a:moveTo>
                      <a:pt x="0" y="0"/>
                    </a:moveTo>
                    <a:lnTo>
                      <a:pt x="6003503" y="0"/>
                    </a:lnTo>
                    <a:lnTo>
                      <a:pt x="6003503" y="3370230"/>
                    </a:lnTo>
                    <a:lnTo>
                      <a:pt x="0" y="3370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AutoShape 20"/>
              <p:cNvSpPr/>
              <p:nvPr/>
            </p:nvSpPr>
            <p:spPr>
              <a:xfrm>
                <a:off x="1675770" y="466343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675770" y="2972234"/>
                <a:ext cx="898952" cy="822542"/>
              </a:xfrm>
              <a:custGeom>
                <a:avLst/>
                <a:gdLst/>
                <a:ahLst/>
                <a:cxnLst/>
                <a:rect l="l" t="t" r="r" b="b"/>
                <a:pathLst>
                  <a:path w="898952" h="822542">
                    <a:moveTo>
                      <a:pt x="0" y="0"/>
                    </a:moveTo>
                    <a:lnTo>
                      <a:pt x="898953" y="0"/>
                    </a:lnTo>
                    <a:lnTo>
                      <a:pt x="898953" y="822541"/>
                    </a:lnTo>
                    <a:lnTo>
                      <a:pt x="0" y="8225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99814" y="105448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5783284" y="-57150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B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6644371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383785" y="373762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6323610" y="1709264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1675770" y="466343"/>
                <a:ext cx="4399499" cy="160381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90DA9595-944F-C140-AB87-855B29FADE8C}"/>
                </a:ext>
              </a:extLst>
            </p:cNvPr>
            <p:cNvSpPr/>
            <p:nvPr/>
          </p:nvSpPr>
          <p:spPr>
            <a:xfrm rot="1220318">
              <a:off x="3321519" y="5454208"/>
              <a:ext cx="3380353" cy="1011647"/>
            </a:xfrm>
            <a:prstGeom prst="triangle">
              <a:avLst>
                <a:gd name="adj" fmla="val 78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9CA5AC-D0DC-174F-A2C2-610DBA9B43BC}"/>
              </a:ext>
            </a:extLst>
          </p:cNvPr>
          <p:cNvGrpSpPr/>
          <p:nvPr/>
        </p:nvGrpSpPr>
        <p:grpSpPr>
          <a:xfrm>
            <a:off x="8120538" y="5320941"/>
            <a:ext cx="8823382" cy="3449910"/>
            <a:chOff x="8120538" y="5320941"/>
            <a:chExt cx="8823382" cy="3449910"/>
          </a:xfrm>
        </p:grpSpPr>
        <p:grpSp>
          <p:nvGrpSpPr>
            <p:cNvPr id="31" name="Group 31"/>
            <p:cNvGrpSpPr/>
            <p:nvPr/>
          </p:nvGrpSpPr>
          <p:grpSpPr>
            <a:xfrm>
              <a:off x="8120538" y="5320941"/>
              <a:ext cx="8823382" cy="3449910"/>
              <a:chOff x="0" y="0"/>
              <a:chExt cx="11764509" cy="4599880"/>
            </a:xfrm>
          </p:grpSpPr>
          <p:sp>
            <p:nvSpPr>
              <p:cNvPr id="32" name="AutoShape 32"/>
              <p:cNvSpPr/>
              <p:nvPr/>
            </p:nvSpPr>
            <p:spPr>
              <a:xfrm flipH="1">
                <a:off x="583971" y="516512"/>
                <a:ext cx="1008264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3" name="AutoShape 33"/>
              <p:cNvSpPr/>
              <p:nvPr/>
            </p:nvSpPr>
            <p:spPr>
              <a:xfrm>
                <a:off x="1616531" y="523921"/>
                <a:ext cx="9769126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4" name="AutoShape 34"/>
              <p:cNvSpPr/>
              <p:nvPr/>
            </p:nvSpPr>
            <p:spPr>
              <a:xfrm flipV="1">
                <a:off x="583971" y="3830226"/>
                <a:ext cx="10801686" cy="17991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5" name="AutoShape 35"/>
              <p:cNvSpPr/>
              <p:nvPr/>
            </p:nvSpPr>
            <p:spPr>
              <a:xfrm>
                <a:off x="5690270" y="1853088"/>
                <a:ext cx="532832" cy="198855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000121" y="-57150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5398284" y="811846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3326354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982255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1628542" y="556690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383731" y="393384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1180538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K</a:t>
                </a:r>
              </a:p>
            </p:txBody>
          </p:sp>
        </p:grp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7AD5C7F8-6AB2-AF46-AE25-898683D749DD}"/>
                </a:ext>
              </a:extLst>
            </p:cNvPr>
            <p:cNvSpPr/>
            <p:nvPr/>
          </p:nvSpPr>
          <p:spPr>
            <a:xfrm rot="11908799">
              <a:off x="12154284" y="7454686"/>
              <a:ext cx="4305621" cy="1176788"/>
            </a:xfrm>
            <a:prstGeom prst="triangle">
              <a:avLst>
                <a:gd name="adj" fmla="val 82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433181"/>
            <a:ext cx="16230600" cy="8459251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2"/>
              <p:cNvSpPr txBox="1"/>
              <p:nvPr/>
            </p:nvSpPr>
            <p:spPr>
              <a:xfrm>
                <a:off x="1635978" y="5651199"/>
                <a:ext cx="15750612" cy="37748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thang ABCD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bằng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tam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giác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ADK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tam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giác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ADK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DK</m:t>
                        </m:r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×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AH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mà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: DK = DC + CK = DC + AB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Vâỵ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: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diện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tích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hình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thang ABCD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nva Sans"/>
                    <a:cs typeface="Arial" panose="020B0604020202020204" pitchFamily="34" charset="0"/>
                    <a:sym typeface="Canva San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</m:ctrlPr>
                      </m:fPr>
                      <m:num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  <m:d>
                          <m:dPr>
                            <m:ctrlPr>
                              <a:rPr lang="vi-VN" sz="4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  <m:t>DC</m:t>
                            </m:r>
                            <m:r>
                              <a:rPr lang="vi-VN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Canva Sans"/>
                              </a:rPr>
                              <m:t>AB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x</m:t>
                        </m:r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H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 </m:t>
                        </m:r>
                      </m:num>
                      <m:den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Canva Sans"/>
                          </a:rPr>
                          <m:t>2</m:t>
                        </m:r>
                      </m:den>
                    </m:f>
                  </m:oMath>
                </a14:m>
                <a:endPara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endParaRPr>
              </a:p>
            </p:txBody>
          </p:sp>
        </mc:Choice>
        <mc:Fallback xmlns="">
          <p:sp>
            <p:nvSpPr>
              <p:cNvPr id="42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78" y="5651199"/>
                <a:ext cx="15750612" cy="3774816"/>
              </a:xfrm>
              <a:prstGeom prst="rect">
                <a:avLst/>
              </a:prstGeom>
              <a:blipFill>
                <a:blip r:embed="rId4"/>
                <a:stretch>
                  <a:fillRect l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B9DAC781-DDCE-5840-821E-56B341EC3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14" y="453688"/>
            <a:ext cx="18288000" cy="97949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A542D0B-B73D-FE4F-A999-95E022FA289E}"/>
              </a:ext>
            </a:extLst>
          </p:cNvPr>
          <p:cNvGrpSpPr/>
          <p:nvPr/>
        </p:nvGrpSpPr>
        <p:grpSpPr>
          <a:xfrm>
            <a:off x="1416989" y="1604123"/>
            <a:ext cx="5421257" cy="3316643"/>
            <a:chOff x="1864236" y="5454208"/>
            <a:chExt cx="5421257" cy="3316643"/>
          </a:xfrm>
        </p:grpSpPr>
        <p:grpSp>
          <p:nvGrpSpPr>
            <p:cNvPr id="45" name="Group 18">
              <a:extLst>
                <a:ext uri="{FF2B5EF4-FFF2-40B4-BE49-F238E27FC236}">
                  <a16:creationId xmlns:a16="http://schemas.microsoft.com/office/drawing/2014/main" id="{3398835B-DB5E-2645-8739-76C93AA2625B}"/>
                </a:ext>
              </a:extLst>
            </p:cNvPr>
            <p:cNvGrpSpPr/>
            <p:nvPr/>
          </p:nvGrpSpPr>
          <p:grpSpPr>
            <a:xfrm>
              <a:off x="1864236" y="5469152"/>
              <a:ext cx="5421257" cy="3301699"/>
              <a:chOff x="0" y="0"/>
              <a:chExt cx="7228342" cy="4402265"/>
            </a:xfrm>
          </p:grpSpPr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7904ADA7-32C0-E146-8FE6-4016B53E1907}"/>
                  </a:ext>
                </a:extLst>
              </p:cNvPr>
              <p:cNvSpPr/>
              <p:nvPr/>
            </p:nvSpPr>
            <p:spPr>
              <a:xfrm>
                <a:off x="612092" y="466343"/>
                <a:ext cx="6003503" cy="3370230"/>
              </a:xfrm>
              <a:custGeom>
                <a:avLst/>
                <a:gdLst/>
                <a:ahLst/>
                <a:cxnLst/>
                <a:rect l="l" t="t" r="r" b="b"/>
                <a:pathLst>
                  <a:path w="6003503" h="3370230">
                    <a:moveTo>
                      <a:pt x="0" y="0"/>
                    </a:moveTo>
                    <a:lnTo>
                      <a:pt x="6003503" y="0"/>
                    </a:lnTo>
                    <a:lnTo>
                      <a:pt x="6003503" y="3370230"/>
                    </a:lnTo>
                    <a:lnTo>
                      <a:pt x="0" y="33702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AutoShape 20">
                <a:extLst>
                  <a:ext uri="{FF2B5EF4-FFF2-40B4-BE49-F238E27FC236}">
                    <a16:creationId xmlns:a16="http://schemas.microsoft.com/office/drawing/2014/main" id="{E6201AF9-63B4-1246-9D20-01AA14AD3893}"/>
                  </a:ext>
                </a:extLst>
              </p:cNvPr>
              <p:cNvSpPr/>
              <p:nvPr/>
            </p:nvSpPr>
            <p:spPr>
              <a:xfrm>
                <a:off x="1675770" y="466343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1124F08-7A50-E841-83AA-42A9E45A3D2C}"/>
                  </a:ext>
                </a:extLst>
              </p:cNvPr>
              <p:cNvSpPr/>
              <p:nvPr/>
            </p:nvSpPr>
            <p:spPr>
              <a:xfrm>
                <a:off x="1675770" y="2972234"/>
                <a:ext cx="898952" cy="822542"/>
              </a:xfrm>
              <a:custGeom>
                <a:avLst/>
                <a:gdLst/>
                <a:ahLst/>
                <a:cxnLst/>
                <a:rect l="l" t="t" r="r" b="b"/>
                <a:pathLst>
                  <a:path w="898952" h="822542">
                    <a:moveTo>
                      <a:pt x="0" y="0"/>
                    </a:moveTo>
                    <a:lnTo>
                      <a:pt x="898953" y="0"/>
                    </a:lnTo>
                    <a:lnTo>
                      <a:pt x="898953" y="822541"/>
                    </a:lnTo>
                    <a:lnTo>
                      <a:pt x="0" y="8225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0" name="TextBox 22">
                <a:extLst>
                  <a:ext uri="{FF2B5EF4-FFF2-40B4-BE49-F238E27FC236}">
                    <a16:creationId xmlns:a16="http://schemas.microsoft.com/office/drawing/2014/main" id="{6784AAA3-2884-C444-9E75-9DF4F10099C0}"/>
                  </a:ext>
                </a:extLst>
              </p:cNvPr>
              <p:cNvSpPr txBox="1"/>
              <p:nvPr/>
            </p:nvSpPr>
            <p:spPr>
              <a:xfrm>
                <a:off x="799814" y="105448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CEB09BF1-CC96-7C41-9405-65AF7ADC8648}"/>
                  </a:ext>
                </a:extLst>
              </p:cNvPr>
              <p:cNvSpPr txBox="1"/>
              <p:nvPr/>
            </p:nvSpPr>
            <p:spPr>
              <a:xfrm>
                <a:off x="0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id="{EDA5ABCE-6755-9B43-9677-092809E67895}"/>
                  </a:ext>
                </a:extLst>
              </p:cNvPr>
              <p:cNvSpPr txBox="1"/>
              <p:nvPr/>
            </p:nvSpPr>
            <p:spPr>
              <a:xfrm>
                <a:off x="5783284" y="-57150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B</a:t>
                </a:r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:a16="http://schemas.microsoft.com/office/drawing/2014/main" id="{0CB18F0E-A708-4149-AE99-55730BBB7CF9}"/>
                  </a:ext>
                </a:extLst>
              </p:cNvPr>
              <p:cNvSpPr txBox="1"/>
              <p:nvPr/>
            </p:nvSpPr>
            <p:spPr>
              <a:xfrm>
                <a:off x="6644371" y="3475678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17155F18-4865-A249-AC95-420056ACBD4A}"/>
                  </a:ext>
                </a:extLst>
              </p:cNvPr>
              <p:cNvSpPr txBox="1"/>
              <p:nvPr/>
            </p:nvSpPr>
            <p:spPr>
              <a:xfrm>
                <a:off x="1383785" y="373762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55" name="TextBox 27">
                <a:extLst>
                  <a:ext uri="{FF2B5EF4-FFF2-40B4-BE49-F238E27FC236}">
                    <a16:creationId xmlns:a16="http://schemas.microsoft.com/office/drawing/2014/main" id="{4AA4AB9E-AF7C-7749-B3FD-A917D2939B03}"/>
                  </a:ext>
                </a:extLst>
              </p:cNvPr>
              <p:cNvSpPr txBox="1"/>
              <p:nvPr/>
            </p:nvSpPr>
            <p:spPr>
              <a:xfrm>
                <a:off x="6323610" y="1709264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56" name="AutoShape 28">
                <a:extLst>
                  <a:ext uri="{FF2B5EF4-FFF2-40B4-BE49-F238E27FC236}">
                    <a16:creationId xmlns:a16="http://schemas.microsoft.com/office/drawing/2014/main" id="{41BA0CAF-1809-034F-84A9-7CA0203E787F}"/>
                  </a:ext>
                </a:extLst>
              </p:cNvPr>
              <p:cNvSpPr/>
              <p:nvPr/>
            </p:nvSpPr>
            <p:spPr>
              <a:xfrm>
                <a:off x="1675770" y="466343"/>
                <a:ext cx="4399499" cy="1603816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AEBE7706-81E1-A149-B405-2C070B51711B}"/>
                </a:ext>
              </a:extLst>
            </p:cNvPr>
            <p:cNvSpPr/>
            <p:nvPr/>
          </p:nvSpPr>
          <p:spPr>
            <a:xfrm rot="1220318">
              <a:off x="3321519" y="5454208"/>
              <a:ext cx="3380353" cy="1011647"/>
            </a:xfrm>
            <a:prstGeom prst="triangle">
              <a:avLst>
                <a:gd name="adj" fmla="val 783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A975BD9-E742-604E-8EDE-B577D0828DFF}"/>
              </a:ext>
            </a:extLst>
          </p:cNvPr>
          <p:cNvGrpSpPr/>
          <p:nvPr/>
        </p:nvGrpSpPr>
        <p:grpSpPr>
          <a:xfrm>
            <a:off x="7673291" y="1470856"/>
            <a:ext cx="8823382" cy="3449910"/>
            <a:chOff x="8120538" y="5320941"/>
            <a:chExt cx="8823382" cy="3449910"/>
          </a:xfrm>
        </p:grpSpPr>
        <p:grpSp>
          <p:nvGrpSpPr>
            <p:cNvPr id="58" name="Group 31">
              <a:extLst>
                <a:ext uri="{FF2B5EF4-FFF2-40B4-BE49-F238E27FC236}">
                  <a16:creationId xmlns:a16="http://schemas.microsoft.com/office/drawing/2014/main" id="{27D3507F-E4C5-A34C-88A5-550DE97F3CDB}"/>
                </a:ext>
              </a:extLst>
            </p:cNvPr>
            <p:cNvGrpSpPr/>
            <p:nvPr/>
          </p:nvGrpSpPr>
          <p:grpSpPr>
            <a:xfrm>
              <a:off x="8120538" y="5320941"/>
              <a:ext cx="8823382" cy="3449910"/>
              <a:chOff x="0" y="0"/>
              <a:chExt cx="11764509" cy="4599880"/>
            </a:xfrm>
          </p:grpSpPr>
          <p:sp>
            <p:nvSpPr>
              <p:cNvPr id="60" name="AutoShape 32">
                <a:extLst>
                  <a:ext uri="{FF2B5EF4-FFF2-40B4-BE49-F238E27FC236}">
                    <a16:creationId xmlns:a16="http://schemas.microsoft.com/office/drawing/2014/main" id="{7A630184-DCEA-8946-AC50-08B95514FFF6}"/>
                  </a:ext>
                </a:extLst>
              </p:cNvPr>
              <p:cNvSpPr/>
              <p:nvPr/>
            </p:nvSpPr>
            <p:spPr>
              <a:xfrm flipH="1">
                <a:off x="583971" y="516512"/>
                <a:ext cx="1008264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1" name="AutoShape 33">
                <a:extLst>
                  <a:ext uri="{FF2B5EF4-FFF2-40B4-BE49-F238E27FC236}">
                    <a16:creationId xmlns:a16="http://schemas.microsoft.com/office/drawing/2014/main" id="{E54F508A-933B-5145-BDD8-27A093DAE641}"/>
                  </a:ext>
                </a:extLst>
              </p:cNvPr>
              <p:cNvSpPr/>
              <p:nvPr/>
            </p:nvSpPr>
            <p:spPr>
              <a:xfrm>
                <a:off x="1616531" y="523921"/>
                <a:ext cx="9769126" cy="330630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" name="AutoShape 34">
                <a:extLst>
                  <a:ext uri="{FF2B5EF4-FFF2-40B4-BE49-F238E27FC236}">
                    <a16:creationId xmlns:a16="http://schemas.microsoft.com/office/drawing/2014/main" id="{E76E4AF6-1A99-B84B-8C4C-370B2C5CFEA0}"/>
                  </a:ext>
                </a:extLst>
              </p:cNvPr>
              <p:cNvSpPr/>
              <p:nvPr/>
            </p:nvSpPr>
            <p:spPr>
              <a:xfrm flipV="1">
                <a:off x="583971" y="3830226"/>
                <a:ext cx="10801686" cy="17991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3" name="AutoShape 35">
                <a:extLst>
                  <a:ext uri="{FF2B5EF4-FFF2-40B4-BE49-F238E27FC236}">
                    <a16:creationId xmlns:a16="http://schemas.microsoft.com/office/drawing/2014/main" id="{178419CF-C0E3-4947-8DF5-AA43DD2A7FC9}"/>
                  </a:ext>
                </a:extLst>
              </p:cNvPr>
              <p:cNvSpPr/>
              <p:nvPr/>
            </p:nvSpPr>
            <p:spPr>
              <a:xfrm>
                <a:off x="5690270" y="1853088"/>
                <a:ext cx="532832" cy="1988555"/>
              </a:xfrm>
              <a:prstGeom prst="line">
                <a:avLst/>
              </a:prstGeom>
              <a:ln w="508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4" name="TextBox 36">
                <a:extLst>
                  <a:ext uri="{FF2B5EF4-FFF2-40B4-BE49-F238E27FC236}">
                    <a16:creationId xmlns:a16="http://schemas.microsoft.com/office/drawing/2014/main" id="{FFFEC0BA-9E01-C243-9382-0F4F8317C891}"/>
                  </a:ext>
                </a:extLst>
              </p:cNvPr>
              <p:cNvSpPr txBox="1"/>
              <p:nvPr/>
            </p:nvSpPr>
            <p:spPr>
              <a:xfrm>
                <a:off x="1000121" y="-57150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</a:t>
                </a:r>
              </a:p>
            </p:txBody>
          </p:sp>
          <p:sp>
            <p:nvSpPr>
              <p:cNvPr id="65" name="TextBox 37">
                <a:extLst>
                  <a:ext uri="{FF2B5EF4-FFF2-40B4-BE49-F238E27FC236}">
                    <a16:creationId xmlns:a16="http://schemas.microsoft.com/office/drawing/2014/main" id="{E38386B3-C01A-014B-919E-F67B2A405AA9}"/>
                  </a:ext>
                </a:extLst>
              </p:cNvPr>
              <p:cNvSpPr txBox="1"/>
              <p:nvPr/>
            </p:nvSpPr>
            <p:spPr>
              <a:xfrm>
                <a:off x="5398284" y="811846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M</a:t>
                </a:r>
              </a:p>
            </p:txBody>
          </p:sp>
          <p:sp>
            <p:nvSpPr>
              <p:cNvPr id="66" name="TextBox 38">
                <a:extLst>
                  <a:ext uri="{FF2B5EF4-FFF2-40B4-BE49-F238E27FC236}">
                    <a16:creationId xmlns:a16="http://schemas.microsoft.com/office/drawing/2014/main" id="{68681B7C-32DB-944C-A43B-795FEAA8E1FA}"/>
                  </a:ext>
                </a:extLst>
              </p:cNvPr>
              <p:cNvSpPr txBox="1"/>
              <p:nvPr/>
            </p:nvSpPr>
            <p:spPr>
              <a:xfrm>
                <a:off x="0" y="3326354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D</a:t>
                </a:r>
              </a:p>
            </p:txBody>
          </p:sp>
          <p:sp>
            <p:nvSpPr>
              <p:cNvPr id="67" name="TextBox 39">
                <a:extLst>
                  <a:ext uri="{FF2B5EF4-FFF2-40B4-BE49-F238E27FC236}">
                    <a16:creationId xmlns:a16="http://schemas.microsoft.com/office/drawing/2014/main" id="{245B7316-F9EF-C047-83A6-7E92C6DE590B}"/>
                  </a:ext>
                </a:extLst>
              </p:cNvPr>
              <p:cNvSpPr txBox="1"/>
              <p:nvPr/>
            </p:nvSpPr>
            <p:spPr>
              <a:xfrm>
                <a:off x="5982255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</a:t>
                </a:r>
              </a:p>
            </p:txBody>
          </p:sp>
          <p:sp>
            <p:nvSpPr>
              <p:cNvPr id="68" name="AutoShape 40">
                <a:extLst>
                  <a:ext uri="{FF2B5EF4-FFF2-40B4-BE49-F238E27FC236}">
                    <a16:creationId xmlns:a16="http://schemas.microsoft.com/office/drawing/2014/main" id="{FCEC4286-E97C-3E41-BD3D-B83913FB8B61}"/>
                  </a:ext>
                </a:extLst>
              </p:cNvPr>
              <p:cNvSpPr/>
              <p:nvPr/>
            </p:nvSpPr>
            <p:spPr>
              <a:xfrm>
                <a:off x="1628542" y="556690"/>
                <a:ext cx="0" cy="3328432"/>
              </a:xfrm>
              <a:prstGeom prst="line">
                <a:avLst/>
              </a:prstGeom>
              <a:ln w="381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9" name="TextBox 41">
                <a:extLst>
                  <a:ext uri="{FF2B5EF4-FFF2-40B4-BE49-F238E27FC236}">
                    <a16:creationId xmlns:a16="http://schemas.microsoft.com/office/drawing/2014/main" id="{19F86FD9-01A8-0047-936D-A40B1A609985}"/>
                  </a:ext>
                </a:extLst>
              </p:cNvPr>
              <p:cNvSpPr txBox="1"/>
              <p:nvPr/>
            </p:nvSpPr>
            <p:spPr>
              <a:xfrm>
                <a:off x="1383731" y="3933845"/>
                <a:ext cx="583971" cy="66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H</a:t>
                </a:r>
              </a:p>
            </p:txBody>
          </p:sp>
          <p:sp>
            <p:nvSpPr>
              <p:cNvPr id="70" name="TextBox 42">
                <a:extLst>
                  <a:ext uri="{FF2B5EF4-FFF2-40B4-BE49-F238E27FC236}">
                    <a16:creationId xmlns:a16="http://schemas.microsoft.com/office/drawing/2014/main" id="{0D84C1F9-B3E9-CA40-8824-6923DA2AB059}"/>
                  </a:ext>
                </a:extLst>
              </p:cNvPr>
              <p:cNvSpPr txBox="1"/>
              <p:nvPr/>
            </p:nvSpPr>
            <p:spPr>
              <a:xfrm>
                <a:off x="11180538" y="3933845"/>
                <a:ext cx="583971" cy="666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29"/>
                  </a:lnSpc>
                </a:pPr>
                <a:r>
                  <a:rPr lang="en-US" sz="3021" b="1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K</a:t>
                </a:r>
              </a:p>
            </p:txBody>
          </p:sp>
        </p:grp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D605BF6D-ADFB-8E43-BE1A-DDC0A24533A1}"/>
                </a:ext>
              </a:extLst>
            </p:cNvPr>
            <p:cNvSpPr/>
            <p:nvPr/>
          </p:nvSpPr>
          <p:spPr>
            <a:xfrm rot="11908799">
              <a:off x="12154284" y="7454686"/>
              <a:ext cx="4305621" cy="1176788"/>
            </a:xfrm>
            <a:prstGeom prst="triangle">
              <a:avLst>
                <a:gd name="adj" fmla="val 82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51903" y="4901737"/>
            <a:ext cx="4868240" cy="6231347"/>
          </a:xfrm>
          <a:custGeom>
            <a:avLst/>
            <a:gdLst/>
            <a:ahLst/>
            <a:cxnLst/>
            <a:rect l="l" t="t" r="r" b="b"/>
            <a:pathLst>
              <a:path w="4868240" h="6231347">
                <a:moveTo>
                  <a:pt x="0" y="0"/>
                </a:moveTo>
                <a:lnTo>
                  <a:pt x="4868240" y="0"/>
                </a:lnTo>
                <a:lnTo>
                  <a:pt x="4868240" y="6231348"/>
                </a:lnTo>
                <a:lnTo>
                  <a:pt x="0" y="623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852763" y="1979226"/>
            <a:ext cx="4502627" cy="3619891"/>
            <a:chOff x="0" y="0"/>
            <a:chExt cx="6003503" cy="4826522"/>
          </a:xfrm>
        </p:grpSpPr>
        <p:sp>
          <p:nvSpPr>
            <p:cNvPr id="21" name="Freeform 21"/>
            <p:cNvSpPr/>
            <p:nvPr/>
          </p:nvSpPr>
          <p:spPr>
            <a:xfrm>
              <a:off x="0" y="608885"/>
              <a:ext cx="6003503" cy="3370230"/>
            </a:xfrm>
            <a:custGeom>
              <a:avLst/>
              <a:gdLst/>
              <a:ahLst/>
              <a:cxnLst/>
              <a:rect l="l" t="t" r="r" b="b"/>
              <a:pathLst>
                <a:path w="6003503" h="3370230">
                  <a:moveTo>
                    <a:pt x="0" y="0"/>
                  </a:moveTo>
                  <a:lnTo>
                    <a:pt x="6003503" y="0"/>
                  </a:lnTo>
                  <a:lnTo>
                    <a:pt x="6003503" y="3370230"/>
                  </a:lnTo>
                  <a:lnTo>
                    <a:pt x="0" y="3370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AutoShape 22"/>
            <p:cNvSpPr/>
            <p:nvPr/>
          </p:nvSpPr>
          <p:spPr>
            <a:xfrm>
              <a:off x="1063678" y="608885"/>
              <a:ext cx="0" cy="3328432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Freeform 23"/>
            <p:cNvSpPr/>
            <p:nvPr/>
          </p:nvSpPr>
          <p:spPr>
            <a:xfrm>
              <a:off x="1063678" y="3114776"/>
              <a:ext cx="898952" cy="822542"/>
            </a:xfrm>
            <a:custGeom>
              <a:avLst/>
              <a:gdLst/>
              <a:ahLst/>
              <a:cxnLst/>
              <a:rect l="l" t="t" r="r" b="b"/>
              <a:pathLst>
                <a:path w="898952" h="822542">
                  <a:moveTo>
                    <a:pt x="0" y="0"/>
                  </a:moveTo>
                  <a:lnTo>
                    <a:pt x="898952" y="0"/>
                  </a:lnTo>
                  <a:lnTo>
                    <a:pt x="898952" y="822541"/>
                  </a:lnTo>
                  <a:lnTo>
                    <a:pt x="0" y="822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3001751" y="-57150"/>
              <a:ext cx="583971" cy="666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29"/>
                </a:lnSpc>
              </a:pPr>
              <a:r>
                <a:rPr lang="en-US" sz="302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709766" y="4161882"/>
              <a:ext cx="583971" cy="664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29"/>
                </a:lnSpc>
              </a:pPr>
              <a:r>
                <a:rPr lang="en-US" sz="302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21168" y="1933105"/>
              <a:ext cx="583971" cy="664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29"/>
                </a:lnSpc>
              </a:pPr>
              <a:r>
                <a:rPr lang="en-US" sz="3021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813277" y="2225859"/>
            <a:ext cx="9998310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Diện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tích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hình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thang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tổng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cùng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đơn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vị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2.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88992" y="5421552"/>
            <a:ext cx="9894575" cy="301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3"/>
              </a:lnSpc>
            </a:pP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:</a:t>
            </a:r>
          </a:p>
          <a:p>
            <a:pPr algn="l">
              <a:lnSpc>
                <a:spcPts val="6013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S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diện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tích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;</a:t>
            </a:r>
          </a:p>
          <a:p>
            <a:pPr algn="l">
              <a:lnSpc>
                <a:spcPts val="6013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a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b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;</a:t>
            </a:r>
          </a:p>
          <a:p>
            <a:pPr algn="l">
              <a:lnSpc>
                <a:spcPts val="6013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9"/>
              <p:cNvSpPr txBox="1"/>
              <p:nvPr/>
            </p:nvSpPr>
            <p:spPr>
              <a:xfrm>
                <a:off x="1852763" y="6634281"/>
                <a:ext cx="12771222" cy="12529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7761"/>
                  </a:lnSpc>
                </a:pPr>
                <a:r>
                  <a:rPr lang="en-US" sz="5400" b="1" dirty="0">
                    <a:solidFill>
                      <a:srgbClr val="9B3118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dirty="0" smtClean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8000" b="1" i="1" dirty="0" smtClean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</m:ctrlPr>
                          </m:dPr>
                          <m:e>
                            <m:r>
                              <a:rPr lang="vi-VN" sz="8000" b="1" i="1" dirty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  <m:t>𝒂</m:t>
                            </m:r>
                            <m:r>
                              <a:rPr lang="vi-VN" sz="8000" b="1" i="1" dirty="0" smtClean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  <m:t>+ </m:t>
                            </m:r>
                            <m:r>
                              <a:rPr lang="vi-VN" sz="8000" b="1" i="1" dirty="0">
                                <a:solidFill>
                                  <a:srgbClr val="9B3118"/>
                                </a:solidFill>
                                <a:latin typeface="Cambria Math" panose="02040503050406030204" pitchFamily="18" charset="0"/>
                                <a:sym typeface="Canva Sans Bold"/>
                              </a:rPr>
                              <m:t>𝒃</m:t>
                            </m:r>
                          </m:e>
                        </m:d>
                        <m:r>
                          <a:rPr lang="vi-VN" sz="8000" b="1" i="1" dirty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𝒙</m:t>
                        </m:r>
                        <m:r>
                          <a:rPr lang="vi-VN" sz="8000" b="1" i="1" dirty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 </m:t>
                        </m:r>
                        <m:r>
                          <a:rPr lang="vi-VN" sz="8000" b="1" i="1" dirty="0" smtClean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𝒉</m:t>
                        </m:r>
                      </m:num>
                      <m:den>
                        <m:r>
                          <a:rPr lang="vi-VN" sz="8000" b="1" i="1" dirty="0" smtClean="0">
                            <a:solidFill>
                              <a:srgbClr val="9B3118"/>
                            </a:solidFill>
                            <a:latin typeface="Cambria Math" panose="02040503050406030204" pitchFamily="18" charset="0"/>
                            <a:sym typeface="Canva Sans Bold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9B3118"/>
                  </a:solidFill>
                  <a:latin typeface="Canva Sans Bold"/>
                  <a:ea typeface="Canva Sans Bold"/>
                  <a:cs typeface="Canva Sans Bold"/>
                  <a:sym typeface="Canva Sans Bold"/>
                </a:endParaRPr>
              </a:p>
            </p:txBody>
          </p:sp>
        </mc:Choice>
        <mc:Fallback xmlns="">
          <p:sp>
            <p:nvSpPr>
              <p:cNvPr id="2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763" y="6634281"/>
                <a:ext cx="12771222" cy="1252907"/>
              </a:xfrm>
              <a:prstGeom prst="rect">
                <a:avLst/>
              </a:prstGeom>
              <a:blipFill>
                <a:blip r:embed="rId9"/>
                <a:stretch>
                  <a:fillRect l="-3178" t="-53000" b="-1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A39312A1-8D23-EB4C-BC10-D8531F3EFA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814" y="453688"/>
            <a:ext cx="18288000" cy="979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947704"/>
            <a:ext cx="19349428" cy="5136394"/>
          </a:xfrm>
          <a:custGeom>
            <a:avLst/>
            <a:gdLst/>
            <a:ahLst/>
            <a:cxnLst/>
            <a:rect l="l" t="t" r="r" b="b"/>
            <a:pathLst>
              <a:path w="19349428" h="5136394">
                <a:moveTo>
                  <a:pt x="0" y="0"/>
                </a:moveTo>
                <a:lnTo>
                  <a:pt x="19349428" y="0"/>
                </a:lnTo>
                <a:lnTo>
                  <a:pt x="19349428" y="5136394"/>
                </a:lnTo>
                <a:lnTo>
                  <a:pt x="0" y="5136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7060"/>
            <a:ext cx="4002908" cy="2091519"/>
          </a:xfrm>
          <a:custGeom>
            <a:avLst/>
            <a:gdLst/>
            <a:ahLst/>
            <a:cxnLst/>
            <a:rect l="l" t="t" r="r" b="b"/>
            <a:pathLst>
              <a:path w="4002908" h="2091519">
                <a:moveTo>
                  <a:pt x="0" y="0"/>
                </a:moveTo>
                <a:lnTo>
                  <a:pt x="4002908" y="0"/>
                </a:lnTo>
                <a:lnTo>
                  <a:pt x="4002908" y="2091520"/>
                </a:lnTo>
                <a:lnTo>
                  <a:pt x="0" y="209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86800" y="0"/>
            <a:ext cx="4802261" cy="2509181"/>
          </a:xfrm>
          <a:custGeom>
            <a:avLst/>
            <a:gdLst/>
            <a:ahLst/>
            <a:cxnLst/>
            <a:rect l="l" t="t" r="r" b="b"/>
            <a:pathLst>
              <a:path w="4802261" h="2509181">
                <a:moveTo>
                  <a:pt x="0" y="0"/>
                </a:moveTo>
                <a:lnTo>
                  <a:pt x="4802261" y="0"/>
                </a:lnTo>
                <a:lnTo>
                  <a:pt x="4802261" y="2509181"/>
                </a:lnTo>
                <a:lnTo>
                  <a:pt x="0" y="250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58110" y="534888"/>
            <a:ext cx="10190011" cy="10279961"/>
          </a:xfrm>
          <a:custGeom>
            <a:avLst/>
            <a:gdLst/>
            <a:ahLst/>
            <a:cxnLst/>
            <a:rect l="l" t="t" r="r" b="b"/>
            <a:pathLst>
              <a:path w="10190011" h="10279961">
                <a:moveTo>
                  <a:pt x="0" y="0"/>
                </a:moveTo>
                <a:lnTo>
                  <a:pt x="10190012" y="0"/>
                </a:lnTo>
                <a:lnTo>
                  <a:pt x="10190012" y="10279961"/>
                </a:lnTo>
                <a:lnTo>
                  <a:pt x="0" y="10279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8868" y="1762257"/>
            <a:ext cx="13352951" cy="7496043"/>
          </a:xfrm>
          <a:custGeom>
            <a:avLst/>
            <a:gdLst/>
            <a:ahLst/>
            <a:cxnLst/>
            <a:rect l="l" t="t" r="r" b="b"/>
            <a:pathLst>
              <a:path w="13352951" h="7496043">
                <a:moveTo>
                  <a:pt x="0" y="0"/>
                </a:moveTo>
                <a:lnTo>
                  <a:pt x="13352951" y="0"/>
                </a:lnTo>
                <a:lnTo>
                  <a:pt x="13352951" y="7496043"/>
                </a:lnTo>
                <a:lnTo>
                  <a:pt x="0" y="7496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1078468">
            <a:off x="13380743" y="323275"/>
            <a:ext cx="5111398" cy="5578606"/>
          </a:xfrm>
          <a:custGeom>
            <a:avLst/>
            <a:gdLst/>
            <a:ahLst/>
            <a:cxnLst/>
            <a:rect l="l" t="t" r="r" b="b"/>
            <a:pathLst>
              <a:path w="5111398" h="5578606">
                <a:moveTo>
                  <a:pt x="0" y="0"/>
                </a:moveTo>
                <a:lnTo>
                  <a:pt x="5111398" y="0"/>
                </a:lnTo>
                <a:lnTo>
                  <a:pt x="5111398" y="5578606"/>
                </a:lnTo>
                <a:lnTo>
                  <a:pt x="0" y="557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B3CFD3-A1CA-074E-938E-85420762A9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9593" y="2665175"/>
            <a:ext cx="13271500" cy="565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64967" y="2064278"/>
            <a:ext cx="15508201" cy="420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a)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lần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lượt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4 cm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6 cm;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3 cm.</a:t>
            </a:r>
          </a:p>
          <a:p>
            <a:pPr algn="l">
              <a:lnSpc>
                <a:spcPts val="6720"/>
              </a:lnSpc>
            </a:pP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b)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Độ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dài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đáy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lần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lượt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11 cm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9 cm;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chiều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8 cm.</a:t>
            </a:r>
          </a:p>
          <a:p>
            <a:pPr algn="l">
              <a:lnSpc>
                <a:spcPts val="672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Canva Sans"/>
              <a:cs typeface="Arial" panose="020B0604020202020204" pitchFamily="34" charset="0"/>
              <a:sym typeface="Canva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5423830" y="5444511"/>
            <a:ext cx="5100363" cy="4100442"/>
            <a:chOff x="0" y="0"/>
            <a:chExt cx="6800485" cy="5467256"/>
          </a:xfrm>
        </p:grpSpPr>
        <p:sp>
          <p:nvSpPr>
            <p:cNvPr id="20" name="Freeform 20"/>
            <p:cNvSpPr/>
            <p:nvPr/>
          </p:nvSpPr>
          <p:spPr>
            <a:xfrm>
              <a:off x="0" y="689716"/>
              <a:ext cx="6800485" cy="3817637"/>
            </a:xfrm>
            <a:custGeom>
              <a:avLst/>
              <a:gdLst/>
              <a:ahLst/>
              <a:cxnLst/>
              <a:rect l="l" t="t" r="r" b="b"/>
              <a:pathLst>
                <a:path w="6800485" h="3817637">
                  <a:moveTo>
                    <a:pt x="0" y="0"/>
                  </a:moveTo>
                  <a:lnTo>
                    <a:pt x="6800485" y="0"/>
                  </a:lnTo>
                  <a:lnTo>
                    <a:pt x="6800485" y="3817638"/>
                  </a:lnTo>
                  <a:lnTo>
                    <a:pt x="0" y="3817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AutoShape 21"/>
            <p:cNvSpPr/>
            <p:nvPr/>
          </p:nvSpPr>
          <p:spPr>
            <a:xfrm>
              <a:off x="1204884" y="689716"/>
              <a:ext cx="0" cy="3770291"/>
            </a:xfrm>
            <a:prstGeom prst="line">
              <a:avLst/>
            </a:prstGeom>
            <a:ln w="43158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Freeform 22"/>
            <p:cNvSpPr/>
            <p:nvPr/>
          </p:nvSpPr>
          <p:spPr>
            <a:xfrm>
              <a:off x="1204884" y="3528271"/>
              <a:ext cx="1018291" cy="931736"/>
            </a:xfrm>
            <a:custGeom>
              <a:avLst/>
              <a:gdLst/>
              <a:ahLst/>
              <a:cxnLst/>
              <a:rect l="l" t="t" r="r" b="b"/>
              <a:pathLst>
                <a:path w="1018291" h="931736">
                  <a:moveTo>
                    <a:pt x="0" y="0"/>
                  </a:moveTo>
                  <a:lnTo>
                    <a:pt x="1018291" y="0"/>
                  </a:lnTo>
                  <a:lnTo>
                    <a:pt x="1018291" y="931736"/>
                  </a:lnTo>
                  <a:lnTo>
                    <a:pt x="0" y="931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3400242" y="-57150"/>
              <a:ext cx="661495" cy="746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1"/>
                </a:lnSpc>
              </a:pPr>
              <a:r>
                <a:rPr lang="en-US" sz="3422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069495" y="4721970"/>
              <a:ext cx="661495" cy="745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1"/>
                </a:lnSpc>
              </a:pPr>
              <a:r>
                <a:rPr lang="en-US" sz="3422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83282" y="2197317"/>
              <a:ext cx="661495" cy="745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1"/>
                </a:lnSpc>
              </a:pPr>
              <a:r>
                <a:rPr lang="en-US" sz="3422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2524975" y="5143500"/>
            <a:ext cx="5763025" cy="5143500"/>
          </a:xfrm>
          <a:custGeom>
            <a:avLst/>
            <a:gdLst/>
            <a:ahLst/>
            <a:cxnLst/>
            <a:rect l="l" t="t" r="r" b="b"/>
            <a:pathLst>
              <a:path w="5763025" h="5143500">
                <a:moveTo>
                  <a:pt x="0" y="0"/>
                </a:moveTo>
                <a:lnTo>
                  <a:pt x="5763025" y="0"/>
                </a:lnTo>
                <a:lnTo>
                  <a:pt x="5763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8B37C3-D214-FD45-8707-743A62BEEA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738" y="464983"/>
            <a:ext cx="18288000" cy="978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649" y="-2033060"/>
            <a:ext cx="18808116" cy="13869594"/>
            <a:chOff x="0" y="0"/>
            <a:chExt cx="25077488" cy="18492793"/>
          </a:xfrm>
        </p:grpSpPr>
        <p:sp>
          <p:nvSpPr>
            <p:cNvPr id="3" name="Freeform 3"/>
            <p:cNvSpPr/>
            <p:nvPr/>
          </p:nvSpPr>
          <p:spPr>
            <a:xfrm>
              <a:off x="0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51840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51840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51840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3088119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3088119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3088119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9625378" y="13006393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9625378" y="650240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625378" y="0"/>
              <a:ext cx="5452110" cy="5486400"/>
            </a:xfrm>
            <a:custGeom>
              <a:avLst/>
              <a:gdLst/>
              <a:ahLst/>
              <a:cxnLst/>
              <a:rect l="l" t="t" r="r" b="b"/>
              <a:pathLst>
                <a:path w="5452110" h="5486400">
                  <a:moveTo>
                    <a:pt x="0" y="0"/>
                  </a:moveTo>
                  <a:lnTo>
                    <a:pt x="5452110" y="0"/>
                  </a:lnTo>
                  <a:lnTo>
                    <a:pt x="545211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698062"/>
            <a:ext cx="16230600" cy="8194370"/>
            <a:chOff x="0" y="0"/>
            <a:chExt cx="4274726" cy="21581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74726" cy="2158188"/>
            </a:xfrm>
            <a:custGeom>
              <a:avLst/>
              <a:gdLst/>
              <a:ahLst/>
              <a:cxnLst/>
              <a:rect l="l" t="t" r="r" b="b"/>
              <a:pathLst>
                <a:path w="4274726" h="2158188">
                  <a:moveTo>
                    <a:pt x="5724" y="0"/>
                  </a:moveTo>
                  <a:lnTo>
                    <a:pt x="4269002" y="0"/>
                  </a:lnTo>
                  <a:cubicBezTo>
                    <a:pt x="4272163" y="0"/>
                    <a:pt x="4274726" y="2563"/>
                    <a:pt x="4274726" y="5724"/>
                  </a:cubicBezTo>
                  <a:lnTo>
                    <a:pt x="4274726" y="2152464"/>
                  </a:lnTo>
                  <a:cubicBezTo>
                    <a:pt x="4274726" y="2155625"/>
                    <a:pt x="4272163" y="2158188"/>
                    <a:pt x="4269002" y="2158188"/>
                  </a:cubicBezTo>
                  <a:lnTo>
                    <a:pt x="5724" y="2158188"/>
                  </a:lnTo>
                  <a:cubicBezTo>
                    <a:pt x="2563" y="2158188"/>
                    <a:pt x="0" y="2155625"/>
                    <a:pt x="0" y="2152464"/>
                  </a:cubicBezTo>
                  <a:lnTo>
                    <a:pt x="0" y="5724"/>
                  </a:lnTo>
                  <a:cubicBezTo>
                    <a:pt x="0" y="2563"/>
                    <a:pt x="2563" y="0"/>
                    <a:pt x="5724" y="0"/>
                  </a:cubicBezTo>
                  <a:close/>
                </a:path>
              </a:pathLst>
            </a:custGeom>
            <a:solidFill>
              <a:srgbClr val="F4E8C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74726" cy="219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059766" y="3660429"/>
            <a:ext cx="4089083" cy="6666091"/>
          </a:xfrm>
          <a:custGeom>
            <a:avLst/>
            <a:gdLst/>
            <a:ahLst/>
            <a:cxnLst/>
            <a:rect l="l" t="t" r="r" b="b"/>
            <a:pathLst>
              <a:path w="4660011" h="8229600">
                <a:moveTo>
                  <a:pt x="0" y="0"/>
                </a:moveTo>
                <a:lnTo>
                  <a:pt x="4660011" y="0"/>
                </a:lnTo>
                <a:lnTo>
                  <a:pt x="46600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0"/>
              <p:cNvSpPr txBox="1"/>
              <p:nvPr/>
            </p:nvSpPr>
            <p:spPr>
              <a:xfrm>
                <a:off x="-2726817" y="1915575"/>
                <a:ext cx="15286546" cy="41439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914400" indent="-914400" algn="ctr">
                  <a:lnSpc>
                    <a:spcPct val="150000"/>
                  </a:lnSpc>
                  <a:spcBef>
                    <a:spcPct val="0"/>
                  </a:spcBef>
                  <a:buAutoNum type="alphaLcPeriod"/>
                </a:pP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hình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thang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r>
                          <a:rPr lang="en-US" sz="6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(4+6)×3</m:t>
                        </m:r>
                      </m:num>
                      <m:den>
                        <m:r>
                          <a:rPr lang="vi-VN" sz="6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43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= 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15</a:t>
                </a:r>
                <a:r>
                  <a:rPr lang="en-US" sz="5043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20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6817" y="1915575"/>
                <a:ext cx="15286546" cy="4143955"/>
              </a:xfrm>
              <a:prstGeom prst="rect">
                <a:avLst/>
              </a:prstGeom>
              <a:blipFill>
                <a:blip r:embed="rId5"/>
                <a:stretch>
                  <a:fillRect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92F8FFB-A8E5-0741-AE18-D641AA0CC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38" y="464983"/>
            <a:ext cx="18288000" cy="978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7ACA6-6B36-D740-A155-25AE758A1EB4}"/>
                  </a:ext>
                </a:extLst>
              </p:cNvPr>
              <p:cNvSpPr txBox="1"/>
              <p:nvPr/>
            </p:nvSpPr>
            <p:spPr>
              <a:xfrm>
                <a:off x="8130532" y="1875245"/>
                <a:ext cx="8660692" cy="412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b.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Diện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tích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hình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thang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(</m:t>
                        </m:r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11</m:t>
                        </m:r>
                        <m:r>
                          <a:rPr lang="en-US" sz="5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+</m:t>
                        </m:r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9</m:t>
                        </m:r>
                        <m:r>
                          <a:rPr lang="en-US" sz="5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)×</m:t>
                        </m:r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8</m:t>
                        </m:r>
                      </m:num>
                      <m:den>
                        <m:r>
                          <a:rPr lang="vi-VN" sz="5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= 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80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Đáp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  <a:sym typeface="Open Sans"/>
                  </a:rPr>
                  <a:t>: 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</m:ctrlPr>
                      </m:sSupPr>
                      <m:e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𝑐𝑚</m:t>
                        </m:r>
                      </m:e>
                      <m:sup>
                        <m:r>
                          <a:rPr lang="en-US" sz="4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Open Sans"/>
                            <a:cs typeface="Arial" panose="020B0604020202020204" pitchFamily="34" charset="0"/>
                            <a:sym typeface="Open Sans"/>
                          </a:rPr>
                          <m:t>2</m:t>
                        </m:r>
                      </m:sup>
                    </m:sSup>
                  </m:oMath>
                </a14:m>
                <a:endParaRPr lang="en-VN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97ACA6-6B36-D740-A155-25AE758A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532" y="1875245"/>
                <a:ext cx="8660692" cy="4126643"/>
              </a:xfrm>
              <a:prstGeom prst="rect">
                <a:avLst/>
              </a:prstGeom>
              <a:blipFill>
                <a:blip r:embed="rId7"/>
                <a:stretch>
                  <a:fillRect b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9">
            <a:extLst>
              <a:ext uri="{FF2B5EF4-FFF2-40B4-BE49-F238E27FC236}">
                <a16:creationId xmlns:a16="http://schemas.microsoft.com/office/drawing/2014/main" id="{E873FCF4-9056-9E43-89F4-C5C005D46797}"/>
              </a:ext>
            </a:extLst>
          </p:cNvPr>
          <p:cNvSpPr/>
          <p:nvPr/>
        </p:nvSpPr>
        <p:spPr>
          <a:xfrm>
            <a:off x="37098" y="6697177"/>
            <a:ext cx="4095169" cy="3629343"/>
          </a:xfrm>
          <a:custGeom>
            <a:avLst/>
            <a:gdLst/>
            <a:ahLst/>
            <a:cxnLst/>
            <a:rect l="l" t="t" r="r" b="b"/>
            <a:pathLst>
              <a:path w="4095169" h="3629343">
                <a:moveTo>
                  <a:pt x="0" y="0"/>
                </a:moveTo>
                <a:lnTo>
                  <a:pt x="4095169" y="0"/>
                </a:lnTo>
                <a:lnTo>
                  <a:pt x="4095169" y="3629343"/>
                </a:lnTo>
                <a:lnTo>
                  <a:pt x="0" y="3629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320</Words>
  <Application>Microsoft Office PowerPoint</Application>
  <PresentationFormat>Custom</PresentationFormat>
  <Paragraphs>61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SVN-Newton</vt:lpstr>
      <vt:lpstr>Times New Roman</vt:lpstr>
      <vt:lpstr>Cambria Math</vt:lpstr>
      <vt:lpstr>Calibri</vt:lpstr>
      <vt:lpstr>Arial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diện tích hình thang</dc:title>
  <cp:lastModifiedBy>Windows</cp:lastModifiedBy>
  <cp:revision>13</cp:revision>
  <dcterms:created xsi:type="dcterms:W3CDTF">2006-08-16T00:00:00Z</dcterms:created>
  <dcterms:modified xsi:type="dcterms:W3CDTF">2025-12-04T14:32:58Z</dcterms:modified>
  <dc:identifier>DAGUE85gCb8</dc:identifier>
</cp:coreProperties>
</file>