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7"/>
  </p:notesMasterIdLst>
  <p:sldIdLst>
    <p:sldId id="289" r:id="rId2"/>
    <p:sldId id="293" r:id="rId3"/>
    <p:sldId id="297" r:id="rId4"/>
    <p:sldId id="309" r:id="rId5"/>
    <p:sldId id="310" r:id="rId6"/>
    <p:sldId id="311" r:id="rId7"/>
    <p:sldId id="312" r:id="rId8"/>
    <p:sldId id="313" r:id="rId9"/>
    <p:sldId id="314" r:id="rId10"/>
    <p:sldId id="316" r:id="rId11"/>
    <p:sldId id="318" r:id="rId12"/>
    <p:sldId id="320" r:id="rId13"/>
    <p:sldId id="321" r:id="rId14"/>
    <p:sldId id="322" r:id="rId15"/>
    <p:sldId id="324" r:id="rId16"/>
    <p:sldId id="325" r:id="rId17"/>
    <p:sldId id="326" r:id="rId18"/>
    <p:sldId id="327" r:id="rId19"/>
    <p:sldId id="328" r:id="rId20"/>
    <p:sldId id="329" r:id="rId21"/>
    <p:sldId id="330" r:id="rId22"/>
    <p:sldId id="331" r:id="rId23"/>
    <p:sldId id="332" r:id="rId24"/>
    <p:sldId id="319" r:id="rId25"/>
    <p:sldId id="333" r:id="rId26"/>
  </p:sldIdLst>
  <p:sldSz cx="9144000" cy="5143500" type="screen16x9"/>
  <p:notesSz cx="6858000" cy="9144000"/>
  <p:embeddedFontLst>
    <p:embeddedFont>
      <p:font typeface="Bebas Neue" panose="020B0604020202020204" charset="0"/>
      <p:regular r:id="rId28"/>
    </p:embeddedFont>
    <p:embeddedFont>
      <p:font typeface="Manjari" panose="020B0604020202020204" charset="0"/>
      <p:regular r:id="rId29"/>
      <p:bold r:id="rId30"/>
    </p:embeddedFont>
    <p:embeddedFont>
      <p:font typeface="Nunito Black" pitchFamily="2" charset="0"/>
      <p:bold r:id="rId31"/>
      <p:boldItalic r:id="rId32"/>
    </p:embeddedFont>
    <p:embeddedFont>
      <p:font typeface="Roboto Condensed Light" panose="02000000000000000000" pitchFamily="2"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4E8F0"/>
    <a:srgbClr val="BADAE7"/>
    <a:srgbClr val="FDF1DF"/>
    <a:srgbClr val="FCE6C4"/>
    <a:srgbClr val="F8DECC"/>
    <a:srgbClr val="F4F2E1"/>
    <a:srgbClr val="CEE9E3"/>
    <a:srgbClr val="DDF0C6"/>
    <a:srgbClr val="EB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DCE7C5-BEA6-429B-90CA-B09DF2ED27D4}">
  <a:tblStyle styleId="{76DCE7C5-BEA6-429B-90CA-B09DF2ED27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2" autoAdjust="0"/>
    <p:restoredTop sz="94660"/>
  </p:normalViewPr>
  <p:slideViewPr>
    <p:cSldViewPr snapToGrid="0">
      <p:cViewPr varScale="1">
        <p:scale>
          <a:sx n="100" d="100"/>
          <a:sy n="100" d="100"/>
        </p:scale>
        <p:origin x="1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d972ec2744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d972ec274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83418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3321381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804086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01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15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58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2821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111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439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các lá bài để mở câu hỏi, bấm nút mũi tên để kết thúc trò chơi.</a:t>
            </a:r>
            <a:endParaRPr lang="en-US"/>
          </a:p>
        </p:txBody>
      </p:sp>
    </p:spTree>
    <p:extLst>
      <p:ext uri="{BB962C8B-B14F-4D97-AF65-F5344CB8AC3E}">
        <p14:creationId xmlns:p14="http://schemas.microsoft.com/office/powerpoint/2010/main" val="4252529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386371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4226930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1103915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47"/>
        <p:cNvGrpSpPr/>
        <p:nvPr/>
      </p:nvGrpSpPr>
      <p:grpSpPr>
        <a:xfrm>
          <a:off x="0" y="0"/>
          <a:ext cx="0" cy="0"/>
          <a:chOff x="0" y="0"/>
          <a:chExt cx="0" cy="0"/>
        </a:xfrm>
      </p:grpSpPr>
      <p:grpSp>
        <p:nvGrpSpPr>
          <p:cNvPr id="48" name="Google Shape;48;p3"/>
          <p:cNvGrpSpPr/>
          <p:nvPr/>
        </p:nvGrpSpPr>
        <p:grpSpPr>
          <a:xfrm>
            <a:off x="3309218" y="4523364"/>
            <a:ext cx="2525564" cy="161469"/>
            <a:chOff x="3310270" y="539402"/>
            <a:chExt cx="2525564" cy="161469"/>
          </a:xfrm>
        </p:grpSpPr>
        <p:grpSp>
          <p:nvGrpSpPr>
            <p:cNvPr id="49" name="Google Shape;49;p3"/>
            <p:cNvGrpSpPr/>
            <p:nvPr/>
          </p:nvGrpSpPr>
          <p:grpSpPr>
            <a:xfrm>
              <a:off x="3310270" y="539402"/>
              <a:ext cx="1281989" cy="161469"/>
              <a:chOff x="2650175" y="4576450"/>
              <a:chExt cx="988350" cy="124475"/>
            </a:xfrm>
          </p:grpSpPr>
          <p:sp>
            <p:nvSpPr>
              <p:cNvPr id="50" name="Google Shape;50;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4553845" y="539402"/>
              <a:ext cx="1281989" cy="161469"/>
              <a:chOff x="2650175" y="4576450"/>
              <a:chExt cx="988350" cy="124475"/>
            </a:xfrm>
          </p:grpSpPr>
          <p:sp>
            <p:nvSpPr>
              <p:cNvPr id="55" name="Google Shape;55;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59;p3"/>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3"/>
          <p:cNvSpPr txBox="1">
            <a:spLocks noGrp="1"/>
          </p:cNvSpPr>
          <p:nvPr>
            <p:ph type="title" idx="2" hasCustomPrompt="1"/>
          </p:nvPr>
        </p:nvSpPr>
        <p:spPr>
          <a:xfrm>
            <a:off x="3972000" y="1284800"/>
            <a:ext cx="1200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 name="Google Shape;61;p3"/>
          <p:cNvSpPr txBox="1">
            <a:spLocks noGrp="1"/>
          </p:cNvSpPr>
          <p:nvPr>
            <p:ph type="subTitle" idx="1"/>
          </p:nvPr>
        </p:nvSpPr>
        <p:spPr>
          <a:xfrm>
            <a:off x="2428800" y="3572100"/>
            <a:ext cx="42864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 name="Google Shape;62;p3"/>
          <p:cNvGrpSpPr/>
          <p:nvPr/>
        </p:nvGrpSpPr>
        <p:grpSpPr>
          <a:xfrm>
            <a:off x="385332" y="4050206"/>
            <a:ext cx="655524" cy="824675"/>
            <a:chOff x="2570950" y="3043275"/>
            <a:chExt cx="339000" cy="426475"/>
          </a:xfrm>
        </p:grpSpPr>
        <p:sp>
          <p:nvSpPr>
            <p:cNvPr id="63" name="Google Shape;63;p3"/>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flipH="1">
            <a:off x="8159156" y="3221586"/>
            <a:ext cx="755239" cy="1019798"/>
            <a:chOff x="3114800" y="3765625"/>
            <a:chExt cx="313325" cy="423100"/>
          </a:xfrm>
        </p:grpSpPr>
        <p:sp>
          <p:nvSpPr>
            <p:cNvPr id="68" name="Google Shape;68;p3"/>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3"/>
          <p:cNvGrpSpPr/>
          <p:nvPr/>
        </p:nvGrpSpPr>
        <p:grpSpPr>
          <a:xfrm rot="5400000" flipH="1">
            <a:off x="274749" y="287959"/>
            <a:ext cx="1067945" cy="925747"/>
            <a:chOff x="2918075" y="1546400"/>
            <a:chExt cx="546375" cy="473625"/>
          </a:xfrm>
        </p:grpSpPr>
        <p:sp>
          <p:nvSpPr>
            <p:cNvPr id="73" name="Google Shape;73;p3"/>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84"/>
        <p:cNvGrpSpPr/>
        <p:nvPr/>
      </p:nvGrpSpPr>
      <p:grpSpPr>
        <a:xfrm>
          <a:off x="0" y="0"/>
          <a:ext cx="0" cy="0"/>
          <a:chOff x="0" y="0"/>
          <a:chExt cx="0" cy="0"/>
        </a:xfrm>
      </p:grpSpPr>
      <p:grpSp>
        <p:nvGrpSpPr>
          <p:cNvPr id="185" name="Google Shape;185;p8"/>
          <p:cNvGrpSpPr/>
          <p:nvPr/>
        </p:nvGrpSpPr>
        <p:grpSpPr>
          <a:xfrm>
            <a:off x="3309218" y="4523364"/>
            <a:ext cx="2525564" cy="161469"/>
            <a:chOff x="3310270" y="539402"/>
            <a:chExt cx="2525564" cy="161469"/>
          </a:xfrm>
        </p:grpSpPr>
        <p:grpSp>
          <p:nvGrpSpPr>
            <p:cNvPr id="186" name="Google Shape;186;p8"/>
            <p:cNvGrpSpPr/>
            <p:nvPr/>
          </p:nvGrpSpPr>
          <p:grpSpPr>
            <a:xfrm>
              <a:off x="3310270" y="539402"/>
              <a:ext cx="1281989" cy="161469"/>
              <a:chOff x="2650175" y="4576450"/>
              <a:chExt cx="988350" cy="124475"/>
            </a:xfrm>
          </p:grpSpPr>
          <p:sp>
            <p:nvSpPr>
              <p:cNvPr id="187" name="Google Shape;187;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4553845" y="539402"/>
              <a:ext cx="1281989" cy="161469"/>
              <a:chOff x="2650175" y="4576450"/>
              <a:chExt cx="988350" cy="124475"/>
            </a:xfrm>
          </p:grpSpPr>
          <p:sp>
            <p:nvSpPr>
              <p:cNvPr id="192" name="Google Shape;192;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 name="Google Shape;196;p8"/>
          <p:cNvGrpSpPr/>
          <p:nvPr/>
        </p:nvGrpSpPr>
        <p:grpSpPr>
          <a:xfrm rot="2853117">
            <a:off x="277766" y="118150"/>
            <a:ext cx="494869" cy="761546"/>
            <a:chOff x="8171376" y="373828"/>
            <a:chExt cx="654640" cy="1007416"/>
          </a:xfrm>
        </p:grpSpPr>
        <p:sp>
          <p:nvSpPr>
            <p:cNvPr id="197" name="Google Shape;197;p8"/>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8"/>
          <p:cNvGrpSpPr/>
          <p:nvPr/>
        </p:nvGrpSpPr>
        <p:grpSpPr>
          <a:xfrm rot="7749409">
            <a:off x="193026" y="3950982"/>
            <a:ext cx="665826" cy="814351"/>
            <a:chOff x="2570950" y="3043275"/>
            <a:chExt cx="344335" cy="421145"/>
          </a:xfrm>
        </p:grpSpPr>
        <p:sp>
          <p:nvSpPr>
            <p:cNvPr id="202" name="Google Shape;202;p8"/>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2756363" y="3286806"/>
              <a:ext cx="158921" cy="17761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8"/>
          <p:cNvSpPr txBox="1">
            <a:spLocks noGrp="1"/>
          </p:cNvSpPr>
          <p:nvPr>
            <p:ph type="title"/>
          </p:nvPr>
        </p:nvSpPr>
        <p:spPr>
          <a:xfrm>
            <a:off x="1404150" y="1307100"/>
            <a:ext cx="6335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4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7" name="Google Shape;207;p8"/>
          <p:cNvGrpSpPr/>
          <p:nvPr/>
        </p:nvGrpSpPr>
        <p:grpSpPr>
          <a:xfrm>
            <a:off x="2271121" y="176713"/>
            <a:ext cx="3177052" cy="362694"/>
            <a:chOff x="3145071" y="76738"/>
            <a:chExt cx="3177052" cy="362694"/>
          </a:xfrm>
        </p:grpSpPr>
        <p:sp>
          <p:nvSpPr>
            <p:cNvPr id="208" name="Google Shape;208;p8"/>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accent4"/>
        </a:solidFill>
        <a:effectLst/>
      </p:bgPr>
    </p:bg>
    <p:spTree>
      <p:nvGrpSpPr>
        <p:cNvPr id="1" name="Shape 321"/>
        <p:cNvGrpSpPr/>
        <p:nvPr/>
      </p:nvGrpSpPr>
      <p:grpSpPr>
        <a:xfrm>
          <a:off x="0" y="0"/>
          <a:ext cx="0" cy="0"/>
          <a:chOff x="0" y="0"/>
          <a:chExt cx="0" cy="0"/>
        </a:xfrm>
      </p:grpSpPr>
      <p:grpSp>
        <p:nvGrpSpPr>
          <p:cNvPr id="322" name="Google Shape;322;p14"/>
          <p:cNvGrpSpPr/>
          <p:nvPr/>
        </p:nvGrpSpPr>
        <p:grpSpPr>
          <a:xfrm>
            <a:off x="4473777" y="4697913"/>
            <a:ext cx="710146" cy="284069"/>
            <a:chOff x="4473777" y="4697913"/>
            <a:chExt cx="710146" cy="284069"/>
          </a:xfrm>
        </p:grpSpPr>
        <p:sp>
          <p:nvSpPr>
            <p:cNvPr id="323" name="Google Shape;323;p14"/>
            <p:cNvSpPr/>
            <p:nvPr/>
          </p:nvSpPr>
          <p:spPr>
            <a:xfrm>
              <a:off x="5056496" y="48385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4473777" y="4697913"/>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14"/>
          <p:cNvSpPr txBox="1">
            <a:spLocks noGrp="1"/>
          </p:cNvSpPr>
          <p:nvPr>
            <p:ph type="title"/>
          </p:nvPr>
        </p:nvSpPr>
        <p:spPr>
          <a:xfrm>
            <a:off x="2711850" y="1160550"/>
            <a:ext cx="3720300" cy="166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6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26" name="Google Shape;326;p14"/>
          <p:cNvGrpSpPr/>
          <p:nvPr/>
        </p:nvGrpSpPr>
        <p:grpSpPr>
          <a:xfrm>
            <a:off x="3145071" y="76738"/>
            <a:ext cx="3177052" cy="362694"/>
            <a:chOff x="3145071" y="76738"/>
            <a:chExt cx="3177052" cy="362694"/>
          </a:xfrm>
        </p:grpSpPr>
        <p:sp>
          <p:nvSpPr>
            <p:cNvPr id="327" name="Google Shape;327;p14"/>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4"/>
          <p:cNvSpPr txBox="1">
            <a:spLocks noGrp="1"/>
          </p:cNvSpPr>
          <p:nvPr>
            <p:ph type="subTitle" idx="1"/>
          </p:nvPr>
        </p:nvSpPr>
        <p:spPr>
          <a:xfrm>
            <a:off x="2133200" y="3549375"/>
            <a:ext cx="48777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31" name="Google Shape;331;p14"/>
          <p:cNvGrpSpPr/>
          <p:nvPr/>
        </p:nvGrpSpPr>
        <p:grpSpPr>
          <a:xfrm>
            <a:off x="8577767" y="3832836"/>
            <a:ext cx="353872" cy="676396"/>
            <a:chOff x="8577767" y="3832836"/>
            <a:chExt cx="353872" cy="676396"/>
          </a:xfrm>
        </p:grpSpPr>
        <p:sp>
          <p:nvSpPr>
            <p:cNvPr id="332" name="Google Shape;332;p14"/>
            <p:cNvSpPr/>
            <p:nvPr/>
          </p:nvSpPr>
          <p:spPr>
            <a:xfrm flipH="1">
              <a:off x="8577767" y="3832836"/>
              <a:ext cx="122637" cy="138073"/>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flipH="1">
              <a:off x="8577791" y="4110830"/>
              <a:ext cx="353848" cy="398402"/>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4"/>
          <p:cNvGrpSpPr/>
          <p:nvPr/>
        </p:nvGrpSpPr>
        <p:grpSpPr>
          <a:xfrm>
            <a:off x="1114311" y="1652371"/>
            <a:ext cx="595319" cy="573414"/>
            <a:chOff x="163588" y="2381551"/>
            <a:chExt cx="737694" cy="710550"/>
          </a:xfrm>
        </p:grpSpPr>
        <p:sp>
          <p:nvSpPr>
            <p:cNvPr id="335" name="Google Shape;335;p14"/>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4"/>
          <p:cNvGrpSpPr/>
          <p:nvPr/>
        </p:nvGrpSpPr>
        <p:grpSpPr>
          <a:xfrm>
            <a:off x="351911" y="3960113"/>
            <a:ext cx="546376" cy="737802"/>
            <a:chOff x="3114800" y="3765625"/>
            <a:chExt cx="313325" cy="423100"/>
          </a:xfrm>
        </p:grpSpPr>
        <p:sp>
          <p:nvSpPr>
            <p:cNvPr id="343" name="Google Shape;343;p14"/>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rot="-5400000">
            <a:off x="7816249" y="801684"/>
            <a:ext cx="1067945" cy="925747"/>
            <a:chOff x="2918075" y="1546400"/>
            <a:chExt cx="546375" cy="473625"/>
          </a:xfrm>
        </p:grpSpPr>
        <p:sp>
          <p:nvSpPr>
            <p:cNvPr id="348" name="Google Shape;348;p14"/>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252470" y="227356"/>
            <a:ext cx="655524" cy="824675"/>
            <a:chOff x="2570950" y="3043275"/>
            <a:chExt cx="339000" cy="426475"/>
          </a:xfrm>
        </p:grpSpPr>
        <p:sp>
          <p:nvSpPr>
            <p:cNvPr id="357" name="Google Shape;357;p14"/>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14"/>
          <p:cNvSpPr/>
          <p:nvPr/>
        </p:nvSpPr>
        <p:spPr>
          <a:xfrm rot="1613739">
            <a:off x="7777818" y="28514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05"/>
        <p:cNvGrpSpPr/>
        <p:nvPr/>
      </p:nvGrpSpPr>
      <p:grpSpPr>
        <a:xfrm>
          <a:off x="0" y="0"/>
          <a:ext cx="0" cy="0"/>
          <a:chOff x="0" y="0"/>
          <a:chExt cx="0" cy="0"/>
        </a:xfrm>
      </p:grpSpPr>
      <p:grpSp>
        <p:nvGrpSpPr>
          <p:cNvPr id="806" name="Google Shape;806;p30"/>
          <p:cNvGrpSpPr/>
          <p:nvPr/>
        </p:nvGrpSpPr>
        <p:grpSpPr>
          <a:xfrm>
            <a:off x="148077" y="3778240"/>
            <a:ext cx="510776" cy="658652"/>
            <a:chOff x="148077" y="3778240"/>
            <a:chExt cx="510776" cy="658652"/>
          </a:xfrm>
        </p:grpSpPr>
        <p:sp>
          <p:nvSpPr>
            <p:cNvPr id="807" name="Google Shape;807;p30"/>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30"/>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30"/>
          <p:cNvGrpSpPr/>
          <p:nvPr/>
        </p:nvGrpSpPr>
        <p:grpSpPr>
          <a:xfrm rot="10800000" flipH="1">
            <a:off x="8374168" y="264000"/>
            <a:ext cx="534755" cy="648645"/>
            <a:chOff x="8135869" y="3746436"/>
            <a:chExt cx="665698" cy="807475"/>
          </a:xfrm>
        </p:grpSpPr>
        <p:sp>
          <p:nvSpPr>
            <p:cNvPr id="816" name="Google Shape;816;p30"/>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30"/>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31"/>
        <p:cNvGrpSpPr/>
        <p:nvPr/>
      </p:nvGrpSpPr>
      <p:grpSpPr>
        <a:xfrm>
          <a:off x="0" y="0"/>
          <a:ext cx="0" cy="0"/>
          <a:chOff x="0" y="0"/>
          <a:chExt cx="0" cy="0"/>
        </a:xfrm>
      </p:grpSpPr>
      <p:pic>
        <p:nvPicPr>
          <p:cNvPr id="232" name="Google Shape;232;p17"/>
          <p:cNvPicPr preferRelativeResize="0"/>
          <p:nvPr/>
        </p:nvPicPr>
        <p:blipFill>
          <a:blip r:embed="rId2">
            <a:alphaModFix/>
          </a:blip>
          <a:stretch>
            <a:fillRect/>
          </a:stretch>
        </p:blipFill>
        <p:spPr>
          <a:xfrm>
            <a:off x="0" y="0"/>
            <a:ext cx="9143949" cy="5143500"/>
          </a:xfrm>
          <a:prstGeom prst="rect">
            <a:avLst/>
          </a:prstGeom>
          <a:noFill/>
          <a:ln>
            <a:noFill/>
          </a:ln>
        </p:spPr>
      </p:pic>
      <p:sp>
        <p:nvSpPr>
          <p:cNvPr id="233" name="Google Shape;233;p17"/>
          <p:cNvSpPr txBox="1">
            <a:spLocks noGrp="1"/>
          </p:cNvSpPr>
          <p:nvPr>
            <p:ph type="title" hasCustomPrompt="1"/>
          </p:nvPr>
        </p:nvSpPr>
        <p:spPr>
          <a:xfrm>
            <a:off x="1291050" y="654400"/>
            <a:ext cx="3218700" cy="2640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4" name="Google Shape;234;p17"/>
          <p:cNvSpPr txBox="1">
            <a:spLocks noGrp="1"/>
          </p:cNvSpPr>
          <p:nvPr>
            <p:ph type="subTitle" idx="1"/>
          </p:nvPr>
        </p:nvSpPr>
        <p:spPr>
          <a:xfrm rot="237">
            <a:off x="720300" y="3908538"/>
            <a:ext cx="4360200" cy="458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2"/>
          </p:nvPr>
        </p:nvSpPr>
        <p:spPr>
          <a:xfrm>
            <a:off x="720000" y="3066575"/>
            <a:ext cx="43602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36" name="Google Shape;236;p17"/>
          <p:cNvGrpSpPr/>
          <p:nvPr/>
        </p:nvGrpSpPr>
        <p:grpSpPr>
          <a:xfrm>
            <a:off x="-31425" y="90057"/>
            <a:ext cx="9055499" cy="4724485"/>
            <a:chOff x="-31425" y="90057"/>
            <a:chExt cx="9055499" cy="4724485"/>
          </a:xfrm>
        </p:grpSpPr>
        <p:pic>
          <p:nvPicPr>
            <p:cNvPr id="237" name="Google Shape;237;p17"/>
            <p:cNvPicPr preferRelativeResize="0"/>
            <p:nvPr/>
          </p:nvPicPr>
          <p:blipFill>
            <a:blip r:embed="rId3">
              <a:alphaModFix/>
            </a:blip>
            <a:stretch>
              <a:fillRect/>
            </a:stretch>
          </p:blipFill>
          <p:spPr>
            <a:xfrm>
              <a:off x="8556975" y="1321750"/>
              <a:ext cx="467099" cy="467099"/>
            </a:xfrm>
            <a:prstGeom prst="rect">
              <a:avLst/>
            </a:prstGeom>
            <a:noFill/>
            <a:ln>
              <a:noFill/>
            </a:ln>
          </p:spPr>
        </p:pic>
        <p:pic>
          <p:nvPicPr>
            <p:cNvPr id="238" name="Google Shape;238;p17"/>
            <p:cNvPicPr preferRelativeResize="0"/>
            <p:nvPr/>
          </p:nvPicPr>
          <p:blipFill>
            <a:blip r:embed="rId4">
              <a:alphaModFix/>
            </a:blip>
            <a:stretch>
              <a:fillRect/>
            </a:stretch>
          </p:blipFill>
          <p:spPr>
            <a:xfrm>
              <a:off x="8488125" y="1891650"/>
              <a:ext cx="467100" cy="467100"/>
            </a:xfrm>
            <a:prstGeom prst="rect">
              <a:avLst/>
            </a:prstGeom>
            <a:noFill/>
            <a:ln>
              <a:noFill/>
            </a:ln>
          </p:spPr>
        </p:pic>
        <p:pic>
          <p:nvPicPr>
            <p:cNvPr id="239" name="Google Shape;239;p17"/>
            <p:cNvPicPr preferRelativeResize="0"/>
            <p:nvPr/>
          </p:nvPicPr>
          <p:blipFill>
            <a:blip r:embed="rId5">
              <a:alphaModFix/>
            </a:blip>
            <a:stretch>
              <a:fillRect/>
            </a:stretch>
          </p:blipFill>
          <p:spPr>
            <a:xfrm>
              <a:off x="6168757" y="120257"/>
              <a:ext cx="375286" cy="375286"/>
            </a:xfrm>
            <a:prstGeom prst="rect">
              <a:avLst/>
            </a:prstGeom>
            <a:noFill/>
            <a:ln>
              <a:noFill/>
            </a:ln>
          </p:spPr>
        </p:pic>
        <p:pic>
          <p:nvPicPr>
            <p:cNvPr id="240" name="Google Shape;240;p17"/>
            <p:cNvPicPr preferRelativeResize="0"/>
            <p:nvPr/>
          </p:nvPicPr>
          <p:blipFill>
            <a:blip r:embed="rId6">
              <a:alphaModFix/>
            </a:blip>
            <a:stretch>
              <a:fillRect/>
            </a:stretch>
          </p:blipFill>
          <p:spPr>
            <a:xfrm>
              <a:off x="317007" y="2384107"/>
              <a:ext cx="375287" cy="375287"/>
            </a:xfrm>
            <a:prstGeom prst="rect">
              <a:avLst/>
            </a:prstGeom>
            <a:noFill/>
            <a:ln>
              <a:noFill/>
            </a:ln>
          </p:spPr>
        </p:pic>
        <p:pic>
          <p:nvPicPr>
            <p:cNvPr id="241" name="Google Shape;241;p17"/>
            <p:cNvPicPr preferRelativeResize="0"/>
            <p:nvPr/>
          </p:nvPicPr>
          <p:blipFill>
            <a:blip r:embed="rId7">
              <a:alphaModFix/>
            </a:blip>
            <a:stretch>
              <a:fillRect/>
            </a:stretch>
          </p:blipFill>
          <p:spPr>
            <a:xfrm>
              <a:off x="99965" y="416115"/>
              <a:ext cx="409915" cy="409915"/>
            </a:xfrm>
            <a:prstGeom prst="rect">
              <a:avLst/>
            </a:prstGeom>
            <a:noFill/>
            <a:ln>
              <a:noFill/>
            </a:ln>
          </p:spPr>
        </p:pic>
        <p:pic>
          <p:nvPicPr>
            <p:cNvPr id="242" name="Google Shape;242;p17"/>
            <p:cNvPicPr preferRelativeResize="0"/>
            <p:nvPr/>
          </p:nvPicPr>
          <p:blipFill>
            <a:blip r:embed="rId8">
              <a:alphaModFix/>
            </a:blip>
            <a:stretch>
              <a:fillRect/>
            </a:stretch>
          </p:blipFill>
          <p:spPr>
            <a:xfrm>
              <a:off x="539969" y="148056"/>
              <a:ext cx="360061" cy="451889"/>
            </a:xfrm>
            <a:prstGeom prst="rect">
              <a:avLst/>
            </a:prstGeom>
            <a:noFill/>
            <a:ln>
              <a:noFill/>
            </a:ln>
          </p:spPr>
        </p:pic>
        <p:pic>
          <p:nvPicPr>
            <p:cNvPr id="243" name="Google Shape;243;p17"/>
            <p:cNvPicPr preferRelativeResize="0"/>
            <p:nvPr/>
          </p:nvPicPr>
          <p:blipFill>
            <a:blip r:embed="rId9">
              <a:alphaModFix/>
            </a:blip>
            <a:stretch>
              <a:fillRect/>
            </a:stretch>
          </p:blipFill>
          <p:spPr>
            <a:xfrm>
              <a:off x="-31425" y="2900000"/>
              <a:ext cx="541300" cy="541300"/>
            </a:xfrm>
            <a:prstGeom prst="rect">
              <a:avLst/>
            </a:prstGeom>
            <a:noFill/>
            <a:ln>
              <a:noFill/>
            </a:ln>
          </p:spPr>
        </p:pic>
        <p:pic>
          <p:nvPicPr>
            <p:cNvPr id="244" name="Google Shape;244;p17"/>
            <p:cNvPicPr preferRelativeResize="0"/>
            <p:nvPr/>
          </p:nvPicPr>
          <p:blipFill>
            <a:blip r:embed="rId10">
              <a:alphaModFix/>
            </a:blip>
            <a:stretch>
              <a:fillRect/>
            </a:stretch>
          </p:blipFill>
          <p:spPr>
            <a:xfrm>
              <a:off x="8445332" y="4304657"/>
              <a:ext cx="509885" cy="509885"/>
            </a:xfrm>
            <a:prstGeom prst="rect">
              <a:avLst/>
            </a:prstGeom>
            <a:noFill/>
            <a:ln>
              <a:noFill/>
            </a:ln>
          </p:spPr>
        </p:pic>
        <p:pic>
          <p:nvPicPr>
            <p:cNvPr id="245" name="Google Shape;245;p17"/>
            <p:cNvPicPr preferRelativeResize="0"/>
            <p:nvPr/>
          </p:nvPicPr>
          <p:blipFill>
            <a:blip r:embed="rId11">
              <a:alphaModFix/>
            </a:blip>
            <a:stretch>
              <a:fillRect/>
            </a:stretch>
          </p:blipFill>
          <p:spPr>
            <a:xfrm>
              <a:off x="4644757" y="90057"/>
              <a:ext cx="509885" cy="509885"/>
            </a:xfrm>
            <a:prstGeom prst="rect">
              <a:avLst/>
            </a:prstGeom>
            <a:noFill/>
            <a:ln>
              <a:noFill/>
            </a:ln>
          </p:spPr>
        </p:pic>
        <p:pic>
          <p:nvPicPr>
            <p:cNvPr id="246" name="Google Shape;246;p17"/>
            <p:cNvPicPr preferRelativeResize="0"/>
            <p:nvPr/>
          </p:nvPicPr>
          <p:blipFill>
            <a:blip r:embed="rId12">
              <a:alphaModFix/>
            </a:blip>
            <a:stretch>
              <a:fillRect/>
            </a:stretch>
          </p:blipFill>
          <p:spPr>
            <a:xfrm>
              <a:off x="216875" y="3799421"/>
              <a:ext cx="378000" cy="537057"/>
            </a:xfrm>
            <a:prstGeom prst="rect">
              <a:avLst/>
            </a:prstGeom>
            <a:noFill/>
            <a:ln>
              <a:noFill/>
            </a:ln>
          </p:spPr>
        </p:pic>
        <p:pic>
          <p:nvPicPr>
            <p:cNvPr id="247" name="Google Shape;247;p17"/>
            <p:cNvPicPr preferRelativeResize="0"/>
            <p:nvPr/>
          </p:nvPicPr>
          <p:blipFill>
            <a:blip r:embed="rId13">
              <a:alphaModFix/>
            </a:blip>
            <a:stretch>
              <a:fillRect/>
            </a:stretch>
          </p:blipFill>
          <p:spPr>
            <a:xfrm>
              <a:off x="5439475" y="198375"/>
              <a:ext cx="444450" cy="583900"/>
            </a:xfrm>
            <a:prstGeom prst="rect">
              <a:avLst/>
            </a:prstGeom>
            <a:noFill/>
            <a:ln>
              <a:noFill/>
            </a:ln>
          </p:spPr>
        </p:pic>
      </p:grpSp>
    </p:spTree>
    <p:extLst>
      <p:ext uri="{BB962C8B-B14F-4D97-AF65-F5344CB8AC3E}">
        <p14:creationId xmlns:p14="http://schemas.microsoft.com/office/powerpoint/2010/main" val="2934470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Nunito Black"/>
              <a:buNone/>
              <a:defRPr sz="3500">
                <a:solidFill>
                  <a:schemeClr val="dk1"/>
                </a:solidFill>
                <a:latin typeface="Nunito Black"/>
                <a:ea typeface="Nunito Black"/>
                <a:cs typeface="Nunito Black"/>
                <a:sym typeface="Nunito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Manjari"/>
              <a:buChar char="●"/>
              <a:defRPr>
                <a:solidFill>
                  <a:schemeClr val="dk2"/>
                </a:solidFill>
                <a:latin typeface="Manjari"/>
                <a:ea typeface="Manjari"/>
                <a:cs typeface="Manjari"/>
                <a:sym typeface="Manjari"/>
              </a:defRPr>
            </a:lvl1pPr>
            <a:lvl2pPr marL="914400" lvl="1"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2pPr>
            <a:lvl3pPr marL="1371600" lvl="2"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3pPr>
            <a:lvl4pPr marL="1828800" lvl="3"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4pPr>
            <a:lvl5pPr marL="2286000" lvl="4"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5pPr>
            <a:lvl6pPr marL="2743200" lvl="5"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6pPr>
            <a:lvl7pPr marL="3200400" lvl="6"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7pPr>
            <a:lvl8pPr marL="3657600" lvl="7"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8pPr>
            <a:lvl9pPr marL="4114800" lvl="8" indent="-317500">
              <a:lnSpc>
                <a:spcPct val="115000"/>
              </a:lnSpc>
              <a:spcBef>
                <a:spcPts val="1600"/>
              </a:spcBef>
              <a:spcAft>
                <a:spcPts val="1600"/>
              </a:spcAft>
              <a:buClr>
                <a:schemeClr val="dk2"/>
              </a:buClr>
              <a:buSzPts val="1400"/>
              <a:buFont typeface="Manjari"/>
              <a:buChar char="■"/>
              <a:defRPr>
                <a:solidFill>
                  <a:schemeClr val="dk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8" r:id="rId6"/>
    <p:sldLayoutId id="2147483660" r:id="rId7"/>
    <p:sldLayoutId id="2147483676"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9.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notesSlide" Target="../notesSlides/notesSlide5.xml"/><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21.xml"/><Relationship Id="rId3" Type="http://schemas.openxmlformats.org/officeDocument/2006/relationships/slide" Target="slide20.xml"/><Relationship Id="rId7" Type="http://schemas.openxmlformats.org/officeDocument/2006/relationships/slide" Target="slide22.xml"/><Relationship Id="rId12"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slide" Target="slide19.xml"/><Relationship Id="rId5" Type="http://schemas.openxmlformats.org/officeDocument/2006/relationships/slide" Target="slide18.xml"/><Relationship Id="rId15" Type="http://schemas.openxmlformats.org/officeDocument/2006/relationships/slide" Target="slide23.xm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slide" Target="slide17.xml"/><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slide" Target="slide16.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slide" Target="slide16.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slide" Target="slide16.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slide" Target="slide16.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slide" Target="slide16.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26" name="Google Shape;2326;p69"/>
          <p:cNvGrpSpPr/>
          <p:nvPr/>
        </p:nvGrpSpPr>
        <p:grpSpPr>
          <a:xfrm>
            <a:off x="757144" y="984070"/>
            <a:ext cx="7634646" cy="2961920"/>
            <a:chOff x="754675" y="1042237"/>
            <a:chExt cx="7634646" cy="2961920"/>
          </a:xfrm>
        </p:grpSpPr>
        <p:sp>
          <p:nvSpPr>
            <p:cNvPr id="2327" name="Google Shape;2327;p69"/>
            <p:cNvSpPr/>
            <p:nvPr/>
          </p:nvSpPr>
          <p:spPr>
            <a:xfrm>
              <a:off x="1041425" y="1305810"/>
              <a:ext cx="7185344" cy="26004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9"/>
            <p:cNvSpPr/>
            <p:nvPr/>
          </p:nvSpPr>
          <p:spPr>
            <a:xfrm>
              <a:off x="792908" y="1042237"/>
              <a:ext cx="704106" cy="631547"/>
            </a:xfrm>
            <a:custGeom>
              <a:avLst/>
              <a:gdLst/>
              <a:ahLst/>
              <a:cxnLst/>
              <a:rect l="l" t="t" r="r" b="b"/>
              <a:pathLst>
                <a:path w="5046" h="4526" extrusionOk="0">
                  <a:moveTo>
                    <a:pt x="3876" y="1"/>
                  </a:moveTo>
                  <a:cubicBezTo>
                    <a:pt x="3191" y="1"/>
                    <a:pt x="1" y="2939"/>
                    <a:pt x="1" y="2939"/>
                  </a:cubicBezTo>
                  <a:cubicBezTo>
                    <a:pt x="1" y="2939"/>
                    <a:pt x="868" y="4286"/>
                    <a:pt x="1210" y="4514"/>
                  </a:cubicBezTo>
                  <a:cubicBezTo>
                    <a:pt x="1221" y="4521"/>
                    <a:pt x="1235" y="4525"/>
                    <a:pt x="1252" y="4525"/>
                  </a:cubicBezTo>
                  <a:cubicBezTo>
                    <a:pt x="1757" y="4525"/>
                    <a:pt x="5045" y="1387"/>
                    <a:pt x="5045" y="1387"/>
                  </a:cubicBezTo>
                  <a:cubicBezTo>
                    <a:pt x="5045" y="1387"/>
                    <a:pt x="4771" y="520"/>
                    <a:pt x="3949" y="17"/>
                  </a:cubicBezTo>
                  <a:cubicBezTo>
                    <a:pt x="3930" y="6"/>
                    <a:pt x="3905" y="1"/>
                    <a:pt x="3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9"/>
            <p:cNvSpPr/>
            <p:nvPr/>
          </p:nvSpPr>
          <p:spPr>
            <a:xfrm>
              <a:off x="754675" y="3296982"/>
              <a:ext cx="697688" cy="707176"/>
            </a:xfrm>
            <a:custGeom>
              <a:avLst/>
              <a:gdLst/>
              <a:ahLst/>
              <a:cxnLst/>
              <a:rect l="l" t="t" r="r" b="b"/>
              <a:pathLst>
                <a:path w="5000" h="5068" extrusionOk="0">
                  <a:moveTo>
                    <a:pt x="1644" y="0"/>
                  </a:moveTo>
                  <a:cubicBezTo>
                    <a:pt x="1644" y="0"/>
                    <a:pt x="777" y="274"/>
                    <a:pt x="275" y="1118"/>
                  </a:cubicBezTo>
                  <a:cubicBezTo>
                    <a:pt x="1" y="1575"/>
                    <a:pt x="3219" y="5067"/>
                    <a:pt x="3219" y="5067"/>
                  </a:cubicBezTo>
                  <a:cubicBezTo>
                    <a:pt x="3219" y="5067"/>
                    <a:pt x="4543" y="4177"/>
                    <a:pt x="4771" y="3858"/>
                  </a:cubicBezTo>
                  <a:cubicBezTo>
                    <a:pt x="5000" y="3515"/>
                    <a:pt x="1644" y="0"/>
                    <a:pt x="1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9"/>
            <p:cNvSpPr/>
            <p:nvPr/>
          </p:nvSpPr>
          <p:spPr>
            <a:xfrm>
              <a:off x="7646982" y="3372053"/>
              <a:ext cx="704106" cy="631268"/>
            </a:xfrm>
            <a:custGeom>
              <a:avLst/>
              <a:gdLst/>
              <a:ahLst/>
              <a:cxnLst/>
              <a:rect l="l" t="t" r="r" b="b"/>
              <a:pathLst>
                <a:path w="5046" h="4524" extrusionOk="0">
                  <a:moveTo>
                    <a:pt x="3799" y="1"/>
                  </a:moveTo>
                  <a:cubicBezTo>
                    <a:pt x="3310" y="1"/>
                    <a:pt x="1" y="3160"/>
                    <a:pt x="1" y="3160"/>
                  </a:cubicBezTo>
                  <a:cubicBezTo>
                    <a:pt x="1" y="3160"/>
                    <a:pt x="275" y="4004"/>
                    <a:pt x="1096" y="4506"/>
                  </a:cubicBezTo>
                  <a:cubicBezTo>
                    <a:pt x="1116" y="4518"/>
                    <a:pt x="1141" y="4523"/>
                    <a:pt x="1170" y="4523"/>
                  </a:cubicBezTo>
                  <a:cubicBezTo>
                    <a:pt x="1855" y="4523"/>
                    <a:pt x="5045" y="1585"/>
                    <a:pt x="5045" y="1585"/>
                  </a:cubicBezTo>
                  <a:cubicBezTo>
                    <a:pt x="5045" y="1585"/>
                    <a:pt x="4178" y="238"/>
                    <a:pt x="3835" y="10"/>
                  </a:cubicBezTo>
                  <a:cubicBezTo>
                    <a:pt x="3826" y="4"/>
                    <a:pt x="3814" y="1"/>
                    <a:pt x="3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9"/>
            <p:cNvSpPr/>
            <p:nvPr/>
          </p:nvSpPr>
          <p:spPr>
            <a:xfrm>
              <a:off x="7691634" y="1044610"/>
              <a:ext cx="697688" cy="703967"/>
            </a:xfrm>
            <a:custGeom>
              <a:avLst/>
              <a:gdLst/>
              <a:ahLst/>
              <a:cxnLst/>
              <a:rect l="l" t="t" r="r" b="b"/>
              <a:pathLst>
                <a:path w="5000" h="5045" extrusionOk="0">
                  <a:moveTo>
                    <a:pt x="1781" y="0"/>
                  </a:moveTo>
                  <a:cubicBezTo>
                    <a:pt x="1781" y="0"/>
                    <a:pt x="457" y="868"/>
                    <a:pt x="229" y="1210"/>
                  </a:cubicBezTo>
                  <a:cubicBezTo>
                    <a:pt x="0" y="1530"/>
                    <a:pt x="3356" y="5045"/>
                    <a:pt x="3356" y="5045"/>
                  </a:cubicBezTo>
                  <a:cubicBezTo>
                    <a:pt x="3356" y="5045"/>
                    <a:pt x="4223" y="4771"/>
                    <a:pt x="4725" y="3949"/>
                  </a:cubicBezTo>
                  <a:cubicBezTo>
                    <a:pt x="4999" y="3470"/>
                    <a:pt x="1781"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69"/>
          <p:cNvGrpSpPr/>
          <p:nvPr/>
        </p:nvGrpSpPr>
        <p:grpSpPr>
          <a:xfrm flipH="1">
            <a:off x="6534500" y="143303"/>
            <a:ext cx="822455" cy="792192"/>
            <a:chOff x="163588" y="2381551"/>
            <a:chExt cx="737694" cy="710550"/>
          </a:xfrm>
        </p:grpSpPr>
        <p:sp>
          <p:nvSpPr>
            <p:cNvPr id="2334" name="Google Shape;2334;p6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69"/>
          <p:cNvGrpSpPr/>
          <p:nvPr/>
        </p:nvGrpSpPr>
        <p:grpSpPr>
          <a:xfrm rot="-10169654" flipH="1">
            <a:off x="7984444" y="3739576"/>
            <a:ext cx="755241" cy="1019801"/>
            <a:chOff x="3114800" y="3765625"/>
            <a:chExt cx="313325" cy="423100"/>
          </a:xfrm>
        </p:grpSpPr>
        <p:sp>
          <p:nvSpPr>
            <p:cNvPr id="2342" name="Google Shape;2342;p69"/>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p:cNvSpPr txBox="1"/>
          <p:nvPr/>
        </p:nvSpPr>
        <p:spPr>
          <a:xfrm>
            <a:off x="0" y="1722318"/>
            <a:ext cx="9144000" cy="1608325"/>
          </a:xfrm>
          <a:prstGeom prst="rect">
            <a:avLst/>
          </a:prstGeom>
          <a:noFill/>
        </p:spPr>
        <p:txBody>
          <a:bodyPr wrap="square" rtlCol="0">
            <a:spAutoFit/>
          </a:bodyPr>
          <a:lstStyle/>
          <a:p>
            <a:pPr algn="ctr">
              <a:lnSpc>
                <a:spcPct val="150000"/>
              </a:lnSpc>
            </a:pPr>
            <a:r>
              <a:rPr lang="en-US" sz="3500" b="1">
                <a:solidFill>
                  <a:schemeClr val="accent6"/>
                </a:solidFill>
              </a:rPr>
              <a:t>CHÀO MỪNG CÁC EM </a:t>
            </a:r>
          </a:p>
          <a:p>
            <a:pPr algn="ctr">
              <a:lnSpc>
                <a:spcPct val="150000"/>
              </a:lnSpc>
            </a:pPr>
            <a:r>
              <a:rPr lang="en-US" sz="3500" b="1">
                <a:solidFill>
                  <a:schemeClr val="accent6"/>
                </a:solidFill>
              </a:rPr>
              <a:t>ĐẾN BUỔI HỌC HÔM NAY!</a:t>
            </a: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4027484"/>
              </p:ext>
            </p:extLst>
          </p:nvPr>
        </p:nvGraphicFramePr>
        <p:xfrm>
          <a:off x="514511" y="1742303"/>
          <a:ext cx="8114976" cy="3225112"/>
        </p:xfrm>
        <a:graphic>
          <a:graphicData uri="http://schemas.openxmlformats.org/drawingml/2006/table">
            <a:tbl>
              <a:tblPr firstRow="1" firstCol="1" bandRow="1">
                <a:tableStyleId>{76DCE7C5-BEA6-429B-90CA-B09DF2ED27D4}</a:tableStyleId>
              </a:tblPr>
              <a:tblGrid>
                <a:gridCol w="4873035">
                  <a:extLst>
                    <a:ext uri="{9D8B030D-6E8A-4147-A177-3AD203B41FA5}">
                      <a16:colId xmlns:a16="http://schemas.microsoft.com/office/drawing/2014/main" val="2777122267"/>
                    </a:ext>
                  </a:extLst>
                </a:gridCol>
                <a:gridCol w="827903">
                  <a:extLst>
                    <a:ext uri="{9D8B030D-6E8A-4147-A177-3AD203B41FA5}">
                      <a16:colId xmlns:a16="http://schemas.microsoft.com/office/drawing/2014/main" val="881511860"/>
                    </a:ext>
                  </a:extLst>
                </a:gridCol>
                <a:gridCol w="2414038">
                  <a:extLst>
                    <a:ext uri="{9D8B030D-6E8A-4147-A177-3AD203B41FA5}">
                      <a16:colId xmlns:a16="http://schemas.microsoft.com/office/drawing/2014/main" val="4207182809"/>
                    </a:ext>
                  </a:extLst>
                </a:gridCol>
              </a:tblGrid>
              <a:tr h="472957">
                <a:tc>
                  <a:txBody>
                    <a:bodyPr/>
                    <a:lstStyle/>
                    <a:p>
                      <a:pPr marL="0" marR="0" algn="ctr">
                        <a:lnSpc>
                          <a:spcPct val="150000"/>
                        </a:lnSpc>
                        <a:spcBef>
                          <a:spcPts val="0"/>
                        </a:spcBef>
                        <a:spcAft>
                          <a:spcPts val="0"/>
                        </a:spcAft>
                      </a:pPr>
                      <a:r>
                        <a:rPr lang="en-US" sz="2000" b="1">
                          <a:effectLst/>
                          <a:latin typeface="+mj-lt"/>
                        </a:rPr>
                        <a:t>Tình huống</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9E3"/>
                    </a:solidFill>
                  </a:tcPr>
                </a:tc>
                <a:tc>
                  <a:txBody>
                    <a:bodyPr/>
                    <a:lstStyle/>
                    <a:p>
                      <a:pPr marL="0" marR="0" algn="ctr">
                        <a:lnSpc>
                          <a:spcPct val="150000"/>
                        </a:lnSpc>
                        <a:spcBef>
                          <a:spcPts val="0"/>
                        </a:spcBef>
                        <a:spcAft>
                          <a:spcPts val="0"/>
                        </a:spcAft>
                      </a:pP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2000" b="1">
                          <a:effectLst/>
                          <a:latin typeface="+mj-lt"/>
                        </a:rPr>
                        <a:t>Thái độ</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9E3"/>
                    </a:solidFill>
                  </a:tcPr>
                </a:tc>
                <a:extLst>
                  <a:ext uri="{0D108BD9-81ED-4DB2-BD59-A6C34878D82A}">
                    <a16:rowId xmlns:a16="http://schemas.microsoft.com/office/drawing/2014/main" val="2227992930"/>
                  </a:ext>
                </a:extLst>
              </a:tr>
              <a:tr h="917385">
                <a:tc>
                  <a:txBody>
                    <a:bodyPr/>
                    <a:lstStyle/>
                    <a:p>
                      <a:pPr marL="0" marR="0" algn="just">
                        <a:lnSpc>
                          <a:spcPct val="150000"/>
                        </a:lnSpc>
                        <a:spcBef>
                          <a:spcPts val="0"/>
                        </a:spcBef>
                        <a:spcAft>
                          <a:spcPts val="0"/>
                        </a:spcAft>
                      </a:pPr>
                      <a:r>
                        <a:rPr lang="en-US" sz="2000">
                          <a:effectLst/>
                          <a:latin typeface="+mj-lt"/>
                        </a:rPr>
                        <a:t>1) Bạn An nêu tên tác giả bài thơ mà bạn đọc trong buổi sinh hoạt ngoại khóa.</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2">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just">
                        <a:lnSpc>
                          <a:spcPct val="150000"/>
                        </a:lnSpc>
                        <a:spcBef>
                          <a:spcPts val="0"/>
                        </a:spcBef>
                        <a:spcAft>
                          <a:spcPts val="0"/>
                        </a:spcAft>
                      </a:pPr>
                      <a:r>
                        <a:rPr lang="en-US" sz="2000">
                          <a:effectLst/>
                          <a:latin typeface="+mj-lt"/>
                        </a:rPr>
                        <a:t>a) 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045033901"/>
                  </a:ext>
                </a:extLst>
              </a:tr>
              <a:tr h="27160">
                <a:tc rowSpan="2">
                  <a:txBody>
                    <a:bodyPr/>
                    <a:lstStyle/>
                    <a:p>
                      <a:pPr marL="0" marR="0" algn="just">
                        <a:lnSpc>
                          <a:spcPct val="150000"/>
                        </a:lnSpc>
                        <a:spcBef>
                          <a:spcPts val="0"/>
                        </a:spcBef>
                        <a:spcAft>
                          <a:spcPts val="0"/>
                        </a:spcAft>
                      </a:pPr>
                      <a:r>
                        <a:rPr lang="en-US" sz="2000">
                          <a:effectLst/>
                          <a:latin typeface="+mj-lt"/>
                        </a:rPr>
                        <a:t>2) Bạn bình xem sổ ghi chép của anh trai mà không xin phép.</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8315129"/>
                  </a:ext>
                </a:extLst>
              </a:tr>
              <a:tr h="890225">
                <a:tc vMerge="1">
                  <a:txBody>
                    <a:bodyPr/>
                    <a:lstStyle/>
                    <a:p>
                      <a:endParaRPr lang="en-US"/>
                    </a:p>
                  </a:txBody>
                  <a:tcPr/>
                </a:tc>
                <a:tc>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just">
                        <a:lnSpc>
                          <a:spcPct val="150000"/>
                        </a:lnSpc>
                        <a:spcBef>
                          <a:spcPts val="0"/>
                        </a:spcBef>
                        <a:spcAft>
                          <a:spcPts val="0"/>
                        </a:spcAft>
                      </a:pPr>
                      <a:r>
                        <a:rPr lang="en-US" sz="2000">
                          <a:effectLst/>
                          <a:latin typeface="+mj-lt"/>
                        </a:rPr>
                        <a:t>b) Không 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771453256"/>
                  </a:ext>
                </a:extLst>
              </a:tr>
              <a:tr h="917385">
                <a:tc>
                  <a:txBody>
                    <a:bodyPr/>
                    <a:lstStyle/>
                    <a:p>
                      <a:pPr marL="0" marR="0" algn="just">
                        <a:lnSpc>
                          <a:spcPct val="150000"/>
                        </a:lnSpc>
                        <a:spcBef>
                          <a:spcPts val="0"/>
                        </a:spcBef>
                        <a:spcAft>
                          <a:spcPts val="0"/>
                        </a:spcAft>
                      </a:pPr>
                      <a:r>
                        <a:rPr lang="vi-VN" sz="2000">
                          <a:effectLst/>
                          <a:latin typeface="+mn-lt"/>
                          <a:ea typeface="Calibri" panose="020F0502020204030204" pitchFamily="34" charset="0"/>
                          <a:cs typeface="Times New Roman" panose="02020603050405020304" pitchFamily="18" charset="0"/>
                        </a:rPr>
                        <a:t>3) Bạn Khoa xin phép bạn Minh trước khi sao chép tệp trình chiếu của bạn Minh.</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6646328"/>
                  </a:ext>
                </a:extLst>
              </a:tr>
            </a:tbl>
          </a:graphicData>
        </a:graphic>
      </p:graphicFrame>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Củng cố SGK tr.28</a:t>
              </a:r>
            </a:p>
          </p:txBody>
        </p:sp>
      </p:grpSp>
      <p:sp>
        <p:nvSpPr>
          <p:cNvPr id="23" name="TextBox 22"/>
          <p:cNvSpPr txBox="1"/>
          <p:nvPr/>
        </p:nvSpPr>
        <p:spPr>
          <a:xfrm>
            <a:off x="1380961" y="752158"/>
            <a:ext cx="6382076" cy="1015663"/>
          </a:xfrm>
          <a:prstGeom prst="rect">
            <a:avLst/>
          </a:prstGeom>
          <a:noFill/>
        </p:spPr>
        <p:txBody>
          <a:bodyPr wrap="square" rtlCol="0">
            <a:spAutoFit/>
          </a:bodyPr>
          <a:lstStyle/>
          <a:p>
            <a:pPr algn="ctr">
              <a:lnSpc>
                <a:spcPct val="150000"/>
              </a:lnSpc>
            </a:pPr>
            <a:r>
              <a:rPr lang="vi-VN" sz="2000" b="1">
                <a:solidFill>
                  <a:srgbClr val="7030A0"/>
                </a:solidFill>
              </a:rPr>
              <a:t>Ghép mỗi tình huống ở cột bên trái với một thái độ ở cột bên phải sao cho phù hợp:</a:t>
            </a:r>
            <a:endParaRPr lang="vi-VN" sz="2000"/>
          </a:p>
        </p:txBody>
      </p:sp>
      <p:cxnSp>
        <p:nvCxnSpPr>
          <p:cNvPr id="15" name="Straight Connector 14"/>
          <p:cNvCxnSpPr/>
          <p:nvPr/>
        </p:nvCxnSpPr>
        <p:spPr>
          <a:xfrm>
            <a:off x="5386388" y="2757966"/>
            <a:ext cx="83343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386388" y="2757966"/>
            <a:ext cx="833437" cy="18013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86388" y="3568700"/>
            <a:ext cx="833437" cy="5334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51921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44700" y="8381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87" y="2209800"/>
            <a:ext cx="2137045" cy="2302627"/>
          </a:xfrm>
          <a:prstGeom prst="rect">
            <a:avLst/>
          </a:prstGeom>
        </p:spPr>
      </p:pic>
      <p:sp>
        <p:nvSpPr>
          <p:cNvPr id="9" name="TextBox 8"/>
          <p:cNvSpPr txBox="1"/>
          <p:nvPr/>
        </p:nvSpPr>
        <p:spPr>
          <a:xfrm>
            <a:off x="2730500" y="1655802"/>
            <a:ext cx="2870200" cy="553998"/>
          </a:xfrm>
          <a:prstGeom prst="rect">
            <a:avLst/>
          </a:prstGeom>
          <a:noFill/>
        </p:spPr>
        <p:txBody>
          <a:bodyPr wrap="square" rtlCol="0">
            <a:spAutoFit/>
          </a:bodyPr>
          <a:lstStyle/>
          <a:p>
            <a:pPr algn="ctr"/>
            <a:r>
              <a:rPr lang="en-US" sz="3000" b="1">
                <a:solidFill>
                  <a:schemeClr val="accent6"/>
                </a:solidFill>
              </a:rPr>
              <a:t>LUYỆN TẬP</a:t>
            </a:r>
          </a:p>
        </p:txBody>
      </p:sp>
    </p:spTree>
    <p:extLst>
      <p:ext uri="{BB962C8B-B14F-4D97-AF65-F5344CB8AC3E}">
        <p14:creationId xmlns:p14="http://schemas.microsoft.com/office/powerpoint/2010/main" val="1382990847"/>
      </p:ext>
    </p:extLst>
  </p:cSld>
  <p:clrMapOvr>
    <a:masterClrMapping/>
  </p:clrMapOvr>
  <p:transition spd="med">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2E1"/>
        </a:solidFill>
        <a:effectLst/>
      </p:bgPr>
    </p:bg>
    <p:spTree>
      <p:nvGrpSpPr>
        <p:cNvPr id="1" name=""/>
        <p:cNvGrpSpPr/>
        <p:nvPr/>
      </p:nvGrpSpPr>
      <p:grpSpPr>
        <a:xfrm>
          <a:off x="0" y="0"/>
          <a:ext cx="0" cy="0"/>
          <a:chOff x="0" y="0"/>
          <a:chExt cx="0" cy="0"/>
        </a:xfrm>
      </p:grpSpPr>
      <p:sp>
        <p:nvSpPr>
          <p:cNvPr id="5" name="TextBox 4"/>
          <p:cNvSpPr txBox="1"/>
          <p:nvPr/>
        </p:nvSpPr>
        <p:spPr>
          <a:xfrm>
            <a:off x="253998" y="74575"/>
            <a:ext cx="8635999" cy="1938992"/>
          </a:xfrm>
          <a:prstGeom prst="rect">
            <a:avLst/>
          </a:prstGeom>
          <a:noFill/>
        </p:spPr>
        <p:txBody>
          <a:bodyPr wrap="square" rtlCol="0">
            <a:spAutoFit/>
          </a:bodyPr>
          <a:lstStyle/>
          <a:p>
            <a:pPr algn="just">
              <a:lnSpc>
                <a:spcPct val="150000"/>
              </a:lnSpc>
            </a:pPr>
            <a:r>
              <a:rPr lang="vi-VN" sz="2000"/>
              <a:t>1. Em hãy quan sát một phần trang sách trong </a:t>
            </a:r>
            <a:r>
              <a:rPr lang="en-US" sz="2000"/>
              <a:t>SGK </a:t>
            </a:r>
            <a:r>
              <a:rPr lang="vi-VN" sz="2000"/>
              <a:t>Mĩ thuật 4, bộ sách Kết nối tri thức với cuộc sống, xuất bản năm 2023 (Hình 27) và cho biết nguồn thông tin của mỗi bức ảnh là gì? Tại sao phải ghi rõ nguồn</a:t>
            </a:r>
            <a:r>
              <a:rPr lang="en-US" sz="2000"/>
              <a:t>?</a:t>
            </a:r>
          </a:p>
          <a:p>
            <a:pPr algn="just">
              <a:lnSpc>
                <a:spcPct val="150000"/>
              </a:lnSpc>
            </a:pPr>
            <a:r>
              <a:rPr lang="en-US" sz="2000"/>
              <a:t>2. Với mỗi hành động sau đây, em đồng tình hay không đồng tình? Vì sao?</a:t>
            </a:r>
          </a:p>
        </p:txBody>
      </p:sp>
      <p:pic>
        <p:nvPicPr>
          <p:cNvPr id="6" name="Picture 5"/>
          <p:cNvPicPr>
            <a:picLocks noChangeAspect="1"/>
          </p:cNvPicPr>
          <p:nvPr/>
        </p:nvPicPr>
        <p:blipFill>
          <a:blip r:embed="rId2"/>
          <a:stretch>
            <a:fillRect/>
          </a:stretch>
        </p:blipFill>
        <p:spPr>
          <a:xfrm>
            <a:off x="6376385" y="2092904"/>
            <a:ext cx="2360226" cy="1958396"/>
          </a:xfrm>
          <a:prstGeom prst="rect">
            <a:avLst/>
          </a:prstGeom>
        </p:spPr>
      </p:pic>
      <p:sp>
        <p:nvSpPr>
          <p:cNvPr id="8" name="TextBox 7"/>
          <p:cNvSpPr txBox="1"/>
          <p:nvPr/>
        </p:nvSpPr>
        <p:spPr>
          <a:xfrm>
            <a:off x="253998" y="1938992"/>
            <a:ext cx="5969001" cy="2862322"/>
          </a:xfrm>
          <a:prstGeom prst="rect">
            <a:avLst/>
          </a:prstGeom>
          <a:noFill/>
        </p:spPr>
        <p:txBody>
          <a:bodyPr wrap="square" rtlCol="0">
            <a:spAutoFit/>
          </a:bodyPr>
          <a:lstStyle/>
          <a:p>
            <a:pPr algn="just">
              <a:lnSpc>
                <a:spcPct val="150000"/>
              </a:lnSpc>
            </a:pPr>
            <a:r>
              <a:rPr lang="vi-VN" sz="2000"/>
              <a:t>a) Đọc tin nhắn trên điện thoại của người khác mà không được phép.</a:t>
            </a:r>
          </a:p>
          <a:p>
            <a:pPr algn="just">
              <a:lnSpc>
                <a:spcPct val="150000"/>
              </a:lnSpc>
            </a:pPr>
            <a:r>
              <a:rPr lang="vi-VN" sz="2000"/>
              <a:t>b) Xin phép sử dụng hình ảnh, bài viết của người khác trong bài trình chiếu và ghi rõ nguồn thông tin.</a:t>
            </a:r>
          </a:p>
          <a:p>
            <a:pPr algn="just">
              <a:lnSpc>
                <a:spcPct val="150000"/>
              </a:lnSpc>
            </a:pPr>
            <a:r>
              <a:rPr lang="vi-VN" sz="2000"/>
              <a:t>c) Chia sẻ thông tin riêng tư (nhật kí, hình ảnh,…) của người khác mà không xin phép.</a:t>
            </a:r>
          </a:p>
        </p:txBody>
      </p:sp>
      <p:pic>
        <p:nvPicPr>
          <p:cNvPr id="10" name="Picture 32"/>
          <p:cNvPicPr>
            <a:picLocks noChangeAspect="1"/>
          </p:cNvPicPr>
          <p:nvPr/>
        </p:nvPicPr>
        <p:blipFill>
          <a:blip r:embed="rId3"/>
          <a:srcRect/>
          <a:stretch>
            <a:fillRect/>
          </a:stretch>
        </p:blipFill>
        <p:spPr>
          <a:xfrm>
            <a:off x="7519262" y="3881438"/>
            <a:ext cx="1300888" cy="1019571"/>
          </a:xfrm>
          <a:prstGeom prst="rect">
            <a:avLst/>
          </a:prstGeom>
        </p:spPr>
      </p:pic>
    </p:spTree>
    <p:extLst>
      <p:ext uri="{BB962C8B-B14F-4D97-AF65-F5344CB8AC3E}">
        <p14:creationId xmlns:p14="http://schemas.microsoft.com/office/powerpoint/2010/main" val="98296834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2977" y="518323"/>
            <a:ext cx="3199415" cy="2654712"/>
          </a:xfrm>
          <a:prstGeom prst="rect">
            <a:avLst/>
          </a:prstGeom>
        </p:spPr>
      </p:pic>
      <p:grpSp>
        <p:nvGrpSpPr>
          <p:cNvPr id="5" name="Group 4"/>
          <p:cNvGrpSpPr/>
          <p:nvPr/>
        </p:nvGrpSpPr>
        <p:grpSpPr>
          <a:xfrm>
            <a:off x="1392977" y="3560678"/>
            <a:ext cx="6061000" cy="992415"/>
            <a:chOff x="5515596" y="1576095"/>
            <a:chExt cx="6061000" cy="992415"/>
          </a:xfrm>
        </p:grpSpPr>
        <p:sp>
          <p:nvSpPr>
            <p:cNvPr id="6" name="Rounded Rectangle 5"/>
            <p:cNvSpPr/>
            <p:nvPr/>
          </p:nvSpPr>
          <p:spPr>
            <a:xfrm>
              <a:off x="6239666" y="1576095"/>
              <a:ext cx="5336930" cy="992415"/>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Cần ghi rõ nguồn thông tin vì đây là quy định về bản quyền nội dung thông tin.</a:t>
              </a:r>
            </a:p>
          </p:txBody>
        </p:sp>
        <p:sp>
          <p:nvSpPr>
            <p:cNvPr id="7" name="Right Arrow 6"/>
            <p:cNvSpPr/>
            <p:nvPr/>
          </p:nvSpPr>
          <p:spPr>
            <a:xfrm>
              <a:off x="5515596" y="1879622"/>
              <a:ext cx="617721" cy="385360"/>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ight Brace 7"/>
          <p:cNvSpPr/>
          <p:nvPr/>
        </p:nvSpPr>
        <p:spPr>
          <a:xfrm>
            <a:off x="5962404" y="518323"/>
            <a:ext cx="288925" cy="943387"/>
          </a:xfrm>
          <a:prstGeom prst="rightBrace">
            <a:avLst>
              <a:gd name="adj1" fmla="val 2797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5962404" y="1604584"/>
            <a:ext cx="288925" cy="1152525"/>
          </a:xfrm>
          <a:prstGeom prst="rightBrace">
            <a:avLst>
              <a:gd name="adj1" fmla="val 2797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391019" y="482184"/>
            <a:ext cx="1789359" cy="1015663"/>
          </a:xfrm>
          <a:prstGeom prst="rect">
            <a:avLst/>
          </a:prstGeom>
          <a:noFill/>
        </p:spPr>
        <p:txBody>
          <a:bodyPr wrap="square" rtlCol="0">
            <a:spAutoFit/>
          </a:bodyPr>
          <a:lstStyle/>
          <a:p>
            <a:pPr algn="just">
              <a:lnSpc>
                <a:spcPct val="150000"/>
              </a:lnSpc>
            </a:pPr>
            <a:r>
              <a:rPr lang="vi-VN" sz="2000"/>
              <a:t>Nguồn</a:t>
            </a:r>
            <a:r>
              <a:rPr lang="en-US" sz="2000"/>
              <a:t>: </a:t>
            </a:r>
          </a:p>
          <a:p>
            <a:pPr algn="just">
              <a:lnSpc>
                <a:spcPct val="150000"/>
              </a:lnSpc>
            </a:pPr>
            <a:r>
              <a:rPr lang="vi-VN" sz="2000"/>
              <a:t>Huỳnh Lãnh</a:t>
            </a:r>
            <a:r>
              <a:rPr lang="en-US" sz="2000"/>
              <a:t>.</a:t>
            </a:r>
            <a:endParaRPr lang="vi-VN" sz="2000"/>
          </a:p>
        </p:txBody>
      </p:sp>
      <p:sp>
        <p:nvSpPr>
          <p:cNvPr id="11" name="TextBox 10"/>
          <p:cNvSpPr txBox="1"/>
          <p:nvPr/>
        </p:nvSpPr>
        <p:spPr>
          <a:xfrm>
            <a:off x="6391019" y="1673014"/>
            <a:ext cx="1851555" cy="1015663"/>
          </a:xfrm>
          <a:prstGeom prst="rect">
            <a:avLst/>
          </a:prstGeom>
          <a:noFill/>
        </p:spPr>
        <p:txBody>
          <a:bodyPr wrap="square" rtlCol="0">
            <a:spAutoFit/>
          </a:bodyPr>
          <a:lstStyle/>
          <a:p>
            <a:pPr algn="just">
              <a:lnSpc>
                <a:spcPct val="150000"/>
              </a:lnSpc>
            </a:pPr>
            <a:r>
              <a:rPr lang="vi-VN" sz="2000"/>
              <a:t>Nguồn</a:t>
            </a:r>
            <a:r>
              <a:rPr lang="en-US" sz="2000"/>
              <a:t>: </a:t>
            </a:r>
          </a:p>
          <a:p>
            <a:pPr algn="just">
              <a:lnSpc>
                <a:spcPct val="150000"/>
              </a:lnSpc>
            </a:pPr>
            <a:r>
              <a:rPr lang="vi-VN" sz="2000"/>
              <a:t>Hương Đoàn</a:t>
            </a:r>
            <a:r>
              <a:rPr lang="en-US" sz="2000"/>
              <a:t>.</a:t>
            </a:r>
            <a:endParaRPr lang="vi-VN" sz="2000"/>
          </a:p>
        </p:txBody>
      </p:sp>
      <p:sp>
        <p:nvSpPr>
          <p:cNvPr id="12" name="Rounded Rectangle 11"/>
          <p:cNvSpPr/>
          <p:nvPr/>
        </p:nvSpPr>
        <p:spPr>
          <a:xfrm>
            <a:off x="850900" y="453438"/>
            <a:ext cx="1430254" cy="513752"/>
          </a:xfrm>
          <a:prstGeom prst="roundRect">
            <a:avLst/>
          </a:prstGeom>
          <a:solidFill>
            <a:srgbClr val="E6FBDD"/>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000" b="1" dirty="0" err="1">
                <a:solidFill>
                  <a:sysClr val="windowText" lastClr="000000"/>
                </a:solidFill>
                <a:ea typeface="+mn-ea"/>
                <a:cs typeface="+mn-cs"/>
              </a:rPr>
              <a:t>Câu</a:t>
            </a:r>
            <a:r>
              <a:rPr lang="en-US" sz="2000" b="1" dirty="0">
                <a:solidFill>
                  <a:sysClr val="windowText" lastClr="000000"/>
                </a:solidFill>
                <a:ea typeface="+mn-ea"/>
                <a:cs typeface="+mn-cs"/>
              </a:rPr>
              <a:t> 1</a:t>
            </a:r>
            <a:endParaRPr kumimoji="0" lang="en-US" sz="2000" b="1" i="0" u="none" strike="noStrike" kern="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2409125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014519" y="255650"/>
            <a:ext cx="1430254" cy="513752"/>
          </a:xfrm>
          <a:prstGeom prst="roundRect">
            <a:avLst/>
          </a:prstGeom>
          <a:solidFill>
            <a:srgbClr val="F8DECC"/>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000" b="1" err="1">
                <a:solidFill>
                  <a:sysClr val="windowText" lastClr="000000"/>
                </a:solidFill>
                <a:ea typeface="+mn-ea"/>
                <a:cs typeface="+mn-cs"/>
              </a:rPr>
              <a:t>Câu</a:t>
            </a:r>
            <a:r>
              <a:rPr lang="en-US" sz="2000" b="1">
                <a:solidFill>
                  <a:sysClr val="windowText" lastClr="000000"/>
                </a:solidFill>
                <a:ea typeface="+mn-ea"/>
                <a:cs typeface="+mn-cs"/>
              </a:rPr>
              <a:t> 2</a:t>
            </a:r>
            <a:endParaRPr kumimoji="0" lang="en-US" sz="2000" b="1" i="0" u="none" strike="noStrike" kern="0" cap="none" spc="0" normalizeH="0" baseline="0" noProof="0" dirty="0">
              <a:ln>
                <a:noFill/>
              </a:ln>
              <a:solidFill>
                <a:srgbClr val="000000"/>
              </a:solidFill>
              <a:effectLst/>
              <a:uLnTx/>
              <a:uFillTx/>
              <a:ea typeface="+mn-ea"/>
              <a:cs typeface="+mn-cs"/>
            </a:endParaRPr>
          </a:p>
        </p:txBody>
      </p:sp>
      <p:grpSp>
        <p:nvGrpSpPr>
          <p:cNvPr id="3" name="Group 2"/>
          <p:cNvGrpSpPr/>
          <p:nvPr/>
        </p:nvGrpSpPr>
        <p:grpSpPr>
          <a:xfrm>
            <a:off x="555471" y="1051364"/>
            <a:ext cx="5379061" cy="3747322"/>
            <a:chOff x="555471" y="1051364"/>
            <a:chExt cx="5379061" cy="3747322"/>
          </a:xfrm>
        </p:grpSpPr>
        <p:sp>
          <p:nvSpPr>
            <p:cNvPr id="16" name="Rounded Rectangle 15"/>
            <p:cNvSpPr/>
            <p:nvPr/>
          </p:nvSpPr>
          <p:spPr>
            <a:xfrm>
              <a:off x="555472" y="1051364"/>
              <a:ext cx="5379060" cy="1000265"/>
            </a:xfrm>
            <a:prstGeom prst="roundRect">
              <a:avLst/>
            </a:prstGeom>
            <a:solidFill>
              <a:srgbClr val="EBF6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5471" y="3783023"/>
              <a:ext cx="5379061" cy="1000265"/>
            </a:xfrm>
            <a:prstGeom prst="roundRect">
              <a:avLst/>
            </a:prstGeom>
            <a:solidFill>
              <a:srgbClr val="FEF5E8"/>
            </a:solidFill>
            <a:ln w="12700">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55471" y="2228834"/>
              <a:ext cx="5379061" cy="1376984"/>
            </a:xfrm>
            <a:prstGeom prst="roundRect">
              <a:avLst>
                <a:gd name="adj" fmla="val 12806"/>
              </a:avLst>
            </a:prstGeom>
            <a:solidFill>
              <a:srgbClr val="E5F4FF"/>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9669" y="1051364"/>
              <a:ext cx="5134229" cy="1015663"/>
            </a:xfrm>
            <a:prstGeom prst="rect">
              <a:avLst/>
            </a:prstGeom>
            <a:noFill/>
          </p:spPr>
          <p:txBody>
            <a:bodyPr wrap="square" rtlCol="0">
              <a:spAutoFit/>
            </a:bodyPr>
            <a:lstStyle/>
            <a:p>
              <a:pPr algn="just">
                <a:lnSpc>
                  <a:spcPct val="150000"/>
                </a:lnSpc>
              </a:pPr>
              <a:r>
                <a:rPr lang="vi-VN" sz="2000"/>
                <a:t>a) Đọc tin nhắn trên điện thoại của người khác mà không được phép.</a:t>
              </a:r>
            </a:p>
          </p:txBody>
        </p:sp>
        <p:sp>
          <p:nvSpPr>
            <p:cNvPr id="20" name="TextBox 19"/>
            <p:cNvSpPr txBox="1"/>
            <p:nvPr/>
          </p:nvSpPr>
          <p:spPr>
            <a:xfrm>
              <a:off x="669668" y="2178662"/>
              <a:ext cx="5134229" cy="1477328"/>
            </a:xfrm>
            <a:prstGeom prst="rect">
              <a:avLst/>
            </a:prstGeom>
            <a:noFill/>
          </p:spPr>
          <p:txBody>
            <a:bodyPr wrap="square" rtlCol="0">
              <a:spAutoFit/>
            </a:bodyPr>
            <a:lstStyle/>
            <a:p>
              <a:pPr algn="just">
                <a:lnSpc>
                  <a:spcPct val="150000"/>
                </a:lnSpc>
              </a:pPr>
              <a:r>
                <a:rPr lang="vi-VN" sz="2000"/>
                <a:t>b) Xin phép sử dụng hình ảnh, bài viết của người khác trong bài trình chiếu và ghi rõ nguồn thông tin.</a:t>
              </a:r>
            </a:p>
          </p:txBody>
        </p:sp>
        <p:sp>
          <p:nvSpPr>
            <p:cNvPr id="21" name="TextBox 20"/>
            <p:cNvSpPr txBox="1"/>
            <p:nvPr/>
          </p:nvSpPr>
          <p:spPr>
            <a:xfrm>
              <a:off x="669668" y="3783023"/>
              <a:ext cx="5134229" cy="1015663"/>
            </a:xfrm>
            <a:prstGeom prst="rect">
              <a:avLst/>
            </a:prstGeom>
            <a:noFill/>
          </p:spPr>
          <p:txBody>
            <a:bodyPr wrap="square" rtlCol="0">
              <a:spAutoFit/>
            </a:bodyPr>
            <a:lstStyle/>
            <a:p>
              <a:pPr algn="just">
                <a:lnSpc>
                  <a:spcPct val="150000"/>
                </a:lnSpc>
              </a:pPr>
              <a:r>
                <a:rPr lang="vi-VN" sz="2000"/>
                <a:t>c) Chia sẻ thông tin riêng tư (nhật kí, hình ảnh,…) của người khác mà không xin phép.</a:t>
              </a:r>
            </a:p>
          </p:txBody>
        </p:sp>
      </p:grpSp>
      <p:grpSp>
        <p:nvGrpSpPr>
          <p:cNvPr id="24" name="Group 23"/>
          <p:cNvGrpSpPr/>
          <p:nvPr/>
        </p:nvGrpSpPr>
        <p:grpSpPr>
          <a:xfrm>
            <a:off x="6064975" y="1280785"/>
            <a:ext cx="2671022" cy="541422"/>
            <a:chOff x="5782297" y="1576096"/>
            <a:chExt cx="2671022" cy="541422"/>
          </a:xfrm>
        </p:grpSpPr>
        <p:sp>
          <p:nvSpPr>
            <p:cNvPr id="25" name="Rounded Rectangle 24"/>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đồng</a:t>
              </a:r>
              <a:r>
                <a:rPr lang="en-US" sz="2000">
                  <a:solidFill>
                    <a:srgbClr val="000000"/>
                  </a:solidFill>
                </a:rPr>
                <a:t> tình.</a:t>
              </a:r>
            </a:p>
          </p:txBody>
        </p:sp>
        <p:sp>
          <p:nvSpPr>
            <p:cNvPr id="26" name="Right Arrow 25"/>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6064975" y="2646615"/>
            <a:ext cx="2671022" cy="541422"/>
            <a:chOff x="5782297" y="1576096"/>
            <a:chExt cx="2671022" cy="541422"/>
          </a:xfrm>
        </p:grpSpPr>
        <p:sp>
          <p:nvSpPr>
            <p:cNvPr id="28" name="Rounded Rectangle 27"/>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Đ</a:t>
              </a:r>
              <a:r>
                <a:rPr lang="vi-VN" sz="2000">
                  <a:solidFill>
                    <a:srgbClr val="000000"/>
                  </a:solidFill>
                </a:rPr>
                <a:t>ồng</a:t>
              </a:r>
              <a:r>
                <a:rPr lang="en-US" sz="2000">
                  <a:solidFill>
                    <a:srgbClr val="000000"/>
                  </a:solidFill>
                </a:rPr>
                <a:t> tình.</a:t>
              </a:r>
            </a:p>
          </p:txBody>
        </p:sp>
        <p:sp>
          <p:nvSpPr>
            <p:cNvPr id="29" name="Right Arrow 28"/>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064975" y="4012444"/>
            <a:ext cx="2671022" cy="541422"/>
            <a:chOff x="5782297" y="1576096"/>
            <a:chExt cx="2671022" cy="541422"/>
          </a:xfrm>
        </p:grpSpPr>
        <p:sp>
          <p:nvSpPr>
            <p:cNvPr id="31" name="Rounded Rectangle 30"/>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đồng</a:t>
              </a:r>
              <a:r>
                <a:rPr lang="en-US" sz="2000">
                  <a:solidFill>
                    <a:srgbClr val="000000"/>
                  </a:solidFill>
                </a:rPr>
                <a:t> tình.</a:t>
              </a:r>
            </a:p>
          </p:txBody>
        </p:sp>
        <p:sp>
          <p:nvSpPr>
            <p:cNvPr id="32" name="Right Arrow 31"/>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57273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5" name="Google Shape;775;p55"/>
          <p:cNvPicPr preferRelativeResize="0"/>
          <p:nvPr/>
        </p:nvPicPr>
        <p:blipFill rotWithShape="1">
          <a:blip r:embed="rId5">
            <a:alphaModFix/>
          </a:blip>
          <a:srcRect r="19471" b="27166"/>
          <a:stretch/>
        </p:blipFill>
        <p:spPr>
          <a:xfrm>
            <a:off x="5065486" y="2551034"/>
            <a:ext cx="4078514" cy="2592465"/>
          </a:xfrm>
          <a:prstGeom prst="rect">
            <a:avLst/>
          </a:prstGeom>
          <a:noFill/>
          <a:ln>
            <a:noFill/>
          </a:ln>
        </p:spPr>
      </p:pic>
      <p:grpSp>
        <p:nvGrpSpPr>
          <p:cNvPr id="11" name="Group 10"/>
          <p:cNvGrpSpPr/>
          <p:nvPr/>
        </p:nvGrpSpPr>
        <p:grpSpPr>
          <a:xfrm>
            <a:off x="1384265" y="879066"/>
            <a:ext cx="3937070" cy="2090498"/>
            <a:chOff x="401290" y="2228155"/>
            <a:chExt cx="4955364" cy="1952545"/>
          </a:xfrm>
        </p:grpSpPr>
        <p:sp>
          <p:nvSpPr>
            <p:cNvPr id="12" name="Google Shape;660;p30"/>
            <p:cNvSpPr/>
            <p:nvPr/>
          </p:nvSpPr>
          <p:spPr>
            <a:xfrm>
              <a:off x="401290" y="2228155"/>
              <a:ext cx="4925742" cy="1921417"/>
            </a:xfrm>
            <a:prstGeom prst="roundRect">
              <a:avLst/>
            </a:prstGeom>
            <a:solidFill>
              <a:srgbClr val="FFE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1;p30"/>
            <p:cNvSpPr/>
            <p:nvPr/>
          </p:nvSpPr>
          <p:spPr>
            <a:xfrm>
              <a:off x="430912" y="2259283"/>
              <a:ext cx="4925742" cy="1921417"/>
            </a:xfrm>
            <a:prstGeom prst="round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p:cNvSpPr txBox="1"/>
            <p:nvPr/>
          </p:nvSpPr>
          <p:spPr>
            <a:xfrm>
              <a:off x="430911" y="2615369"/>
              <a:ext cx="4891314" cy="515051"/>
            </a:xfrm>
            <a:prstGeom prst="rect">
              <a:avLst/>
            </a:prstGeom>
            <a:noFill/>
          </p:spPr>
          <p:txBody>
            <a:bodyPr wrap="square" rtlCol="0">
              <a:spAutoFit/>
            </a:bodyPr>
            <a:lstStyle/>
            <a:p>
              <a:pPr algn="ctr"/>
              <a:r>
                <a:rPr lang="en-US" sz="3300" b="1"/>
                <a:t>TRÒ CHƠI</a:t>
              </a:r>
            </a:p>
          </p:txBody>
        </p:sp>
      </p:grpSp>
      <p:sp>
        <p:nvSpPr>
          <p:cNvPr id="16" name="TextBox 15"/>
          <p:cNvSpPr txBox="1"/>
          <p:nvPr/>
        </p:nvSpPr>
        <p:spPr>
          <a:xfrm>
            <a:off x="1410929" y="2092070"/>
            <a:ext cx="3913534" cy="553998"/>
          </a:xfrm>
          <a:prstGeom prst="rect">
            <a:avLst/>
          </a:prstGeom>
          <a:noFill/>
        </p:spPr>
        <p:txBody>
          <a:bodyPr wrap="square" rtlCol="0">
            <a:spAutoFit/>
          </a:bodyPr>
          <a:lstStyle/>
          <a:p>
            <a:pPr algn="ctr"/>
            <a:r>
              <a:rPr lang="en-US" sz="3000" b="1">
                <a:solidFill>
                  <a:srgbClr val="FF3B3B"/>
                </a:solidFill>
              </a:rPr>
              <a:t>LÁ BÀI THẦN KÌ</a:t>
            </a:r>
          </a:p>
        </p:txBody>
      </p:sp>
      <p:pic>
        <p:nvPicPr>
          <p:cNvPr id="1026" name="Picture 2" descr="https://img.freepik.com/premium-vector/vector-flat-icon-illustration-three-tarot-magic-cards_423614-43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44" b="89776" l="3834" r="92812"/>
                    </a14:imgEffect>
                  </a14:imgLayer>
                </a14:imgProps>
              </a:ext>
              <a:ext uri="{28A0092B-C50C-407E-A947-70E740481C1C}">
                <a14:useLocalDpi xmlns:a14="http://schemas.microsoft.com/office/drawing/2010/main" val="0"/>
              </a:ext>
            </a:extLst>
          </a:blip>
          <a:srcRect/>
          <a:stretch>
            <a:fillRect/>
          </a:stretch>
        </p:blipFill>
        <p:spPr bwMode="auto">
          <a:xfrm rot="765815">
            <a:off x="5478122" y="1256360"/>
            <a:ext cx="3505964" cy="35059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vecteezy.com/system/resources/previews/007/515/994/original/wand-and-magic-hat-cartoon-icon-illustration-object-icon-concept-isolated-premium-vector.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2083">
                        <a14:foregroundMark x1="81302" y1="29427" x2="67708" y2="62969"/>
                      </a14:backgroundRemoval>
                    </a14:imgEffect>
                  </a14:imgLayer>
                </a14:imgProps>
              </a:ext>
              <a:ext uri="{28A0092B-C50C-407E-A947-70E740481C1C}">
                <a14:useLocalDpi xmlns:a14="http://schemas.microsoft.com/office/drawing/2010/main" val="0"/>
              </a:ext>
            </a:extLst>
          </a:blip>
          <a:srcRect/>
          <a:stretch>
            <a:fillRect/>
          </a:stretch>
        </p:blipFill>
        <p:spPr bwMode="auto">
          <a:xfrm rot="20888504">
            <a:off x="745660" y="2933669"/>
            <a:ext cx="2431143" cy="2431143"/>
          </a:xfrm>
          <a:prstGeom prst="rect">
            <a:avLst/>
          </a:prstGeom>
          <a:noFill/>
          <a:extLst>
            <a:ext uri="{909E8E84-426E-40DD-AFC4-6F175D3DCCD1}">
              <a14:hiddenFill xmlns:a14="http://schemas.microsoft.com/office/drawing/2010/main">
                <a:solidFill>
                  <a:srgbClr val="FFFFFF"/>
                </a:solidFill>
              </a14:hiddenFill>
            </a:ext>
          </a:extLst>
        </p:spPr>
      </p:pic>
      <p:pic>
        <p:nvPicPr>
          <p:cNvPr id="2" name="Carnival-is-Coming-chosic.com_">
            <a:hlinkClick r:id="" action="ppaction://media"/>
          </p:cNvPr>
          <p:cNvPicPr>
            <a:picLocks noChangeAspect="1"/>
          </p:cNvPicPr>
          <p:nvPr>
            <a:audioFile r:link="rId1"/>
            <p:extLst>
              <p:ext uri="{DAA4B4D4-6D71-4841-9C94-3DE7FCFB9230}">
                <p14:media xmlns:p14="http://schemas.microsoft.com/office/powerpoint/2010/main" r:embed="rId2">
                  <p14:trim st="1600" end="101474.475"/>
                </p14:media>
              </p:ext>
            </p:extLst>
          </p:nvPr>
        </p:nvPicPr>
        <p:blipFill>
          <a:blip r:embed="rId10"/>
          <a:stretch>
            <a:fillRect/>
          </a:stretch>
        </p:blipFill>
        <p:spPr>
          <a:xfrm>
            <a:off x="-830943" y="0"/>
            <a:ext cx="609600" cy="609600"/>
          </a:xfrm>
          <a:prstGeom prst="rect">
            <a:avLst/>
          </a:prstGeom>
        </p:spPr>
      </p:pic>
    </p:spTree>
    <p:extLst>
      <p:ext uri="{BB962C8B-B14F-4D97-AF65-F5344CB8AC3E}">
        <p14:creationId xmlns:p14="http://schemas.microsoft.com/office/powerpoint/2010/main" val="57540059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1" fill="hold"/>
                                        <p:tgtEl>
                                          <p:spTgt spid="2"/>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30"/>
                                        </p:tgtEl>
                                        <p:attrNameLst>
                                          <p:attrName>r</p:attrName>
                                        </p:attrNameLst>
                                      </p:cBhvr>
                                    </p:animRot>
                                    <p:animRot by="-240000">
                                      <p:cBhvr>
                                        <p:cTn id="9" dur="200" fill="hold">
                                          <p:stCondLst>
                                            <p:cond delay="200"/>
                                          </p:stCondLst>
                                        </p:cTn>
                                        <p:tgtEl>
                                          <p:spTgt spid="1030"/>
                                        </p:tgtEl>
                                        <p:attrNameLst>
                                          <p:attrName>r</p:attrName>
                                        </p:attrNameLst>
                                      </p:cBhvr>
                                    </p:animRot>
                                    <p:animRot by="240000">
                                      <p:cBhvr>
                                        <p:cTn id="10" dur="200" fill="hold">
                                          <p:stCondLst>
                                            <p:cond delay="400"/>
                                          </p:stCondLst>
                                        </p:cTn>
                                        <p:tgtEl>
                                          <p:spTgt spid="1030"/>
                                        </p:tgtEl>
                                        <p:attrNameLst>
                                          <p:attrName>r</p:attrName>
                                        </p:attrNameLst>
                                      </p:cBhvr>
                                    </p:animRot>
                                    <p:animRot by="-240000">
                                      <p:cBhvr>
                                        <p:cTn id="11" dur="200" fill="hold">
                                          <p:stCondLst>
                                            <p:cond delay="600"/>
                                          </p:stCondLst>
                                        </p:cTn>
                                        <p:tgtEl>
                                          <p:spTgt spid="1030"/>
                                        </p:tgtEl>
                                        <p:attrNameLst>
                                          <p:attrName>r</p:attrName>
                                        </p:attrNameLst>
                                      </p:cBhvr>
                                    </p:animRot>
                                    <p:animRot by="120000">
                                      <p:cBhvr>
                                        <p:cTn id="12" dur="200" fill="hold">
                                          <p:stCondLst>
                                            <p:cond delay="800"/>
                                          </p:stCondLst>
                                        </p:cTn>
                                        <p:tgtEl>
                                          <p:spTgt spid="103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26"/>
                                        </p:tgtEl>
                                        <p:attrNameLst>
                                          <p:attrName>r</p:attrName>
                                        </p:attrNameLst>
                                      </p:cBhvr>
                                    </p:animRot>
                                    <p:animRot by="-240000">
                                      <p:cBhvr>
                                        <p:cTn id="15" dur="200" fill="hold">
                                          <p:stCondLst>
                                            <p:cond delay="200"/>
                                          </p:stCondLst>
                                        </p:cTn>
                                        <p:tgtEl>
                                          <p:spTgt spid="1026"/>
                                        </p:tgtEl>
                                        <p:attrNameLst>
                                          <p:attrName>r</p:attrName>
                                        </p:attrNameLst>
                                      </p:cBhvr>
                                    </p:animRot>
                                    <p:animRot by="240000">
                                      <p:cBhvr>
                                        <p:cTn id="16" dur="200" fill="hold">
                                          <p:stCondLst>
                                            <p:cond delay="400"/>
                                          </p:stCondLst>
                                        </p:cTn>
                                        <p:tgtEl>
                                          <p:spTgt spid="1026"/>
                                        </p:tgtEl>
                                        <p:attrNameLst>
                                          <p:attrName>r</p:attrName>
                                        </p:attrNameLst>
                                      </p:cBhvr>
                                    </p:animRot>
                                    <p:animRot by="-240000">
                                      <p:cBhvr>
                                        <p:cTn id="17" dur="200" fill="hold">
                                          <p:stCondLst>
                                            <p:cond delay="600"/>
                                          </p:stCondLst>
                                        </p:cTn>
                                        <p:tgtEl>
                                          <p:spTgt spid="1026"/>
                                        </p:tgtEl>
                                        <p:attrNameLst>
                                          <p:attrName>r</p:attrName>
                                        </p:attrNameLst>
                                      </p:cBhvr>
                                    </p:animRot>
                                    <p:animRot by="120000">
                                      <p:cBhvr>
                                        <p:cTn id="18" dur="200" fill="hold">
                                          <p:stCondLst>
                                            <p:cond delay="800"/>
                                          </p:stCondLst>
                                        </p:cTn>
                                        <p:tgtEl>
                                          <p:spTgt spid="1026"/>
                                        </p:tgtEl>
                                        <p:attrNameLst>
                                          <p:attrName>r</p:attrName>
                                        </p:attrNameLst>
                                      </p:cBhvr>
                                    </p:animRot>
                                  </p:childTnLst>
                                </p:cTn>
                              </p:par>
                              <p:par>
                                <p:cTn id="19" presetID="34" presetClass="emph" presetSubtype="0" repeatCount="10000" fill="hold" grpId="0" nodeType="withEffect">
                                  <p:stCondLst>
                                    <p:cond delay="0"/>
                                  </p:stCondLst>
                                  <p:iterate type="lt">
                                    <p:tmPct val="10000"/>
                                  </p:iterate>
                                  <p:childTnLst>
                                    <p:animMotion origin="layout" path="M 0.0 0.0 L 0.0 -0.07213" pathEditMode="relative" ptsTypes="">
                                      <p:cBhvr>
                                        <p:cTn id="20" dur="375" accel="50000" decel="50000" autoRev="1" fill="hold">
                                          <p:stCondLst>
                                            <p:cond delay="0"/>
                                          </p:stCondLst>
                                        </p:cTn>
                                        <p:tgtEl>
                                          <p:spTgt spid="16"/>
                                        </p:tgtEl>
                                        <p:attrNameLst>
                                          <p:attrName>ppt_x</p:attrName>
                                          <p:attrName>ppt_y</p:attrName>
                                        </p:attrNameLst>
                                      </p:cBhvr>
                                    </p:animMotion>
                                    <p:animRot by="1500000">
                                      <p:cBhvr>
                                        <p:cTn id="21" dur="188" fill="hold">
                                          <p:stCondLst>
                                            <p:cond delay="0"/>
                                          </p:stCondLst>
                                        </p:cTn>
                                        <p:tgtEl>
                                          <p:spTgt spid="16"/>
                                        </p:tgtEl>
                                        <p:attrNameLst>
                                          <p:attrName>r</p:attrName>
                                        </p:attrNameLst>
                                      </p:cBhvr>
                                    </p:animRot>
                                    <p:animRot by="-1500000">
                                      <p:cBhvr>
                                        <p:cTn id="22" dur="188" fill="hold">
                                          <p:stCondLst>
                                            <p:cond delay="188"/>
                                          </p:stCondLst>
                                        </p:cTn>
                                        <p:tgtEl>
                                          <p:spTgt spid="16"/>
                                        </p:tgtEl>
                                        <p:attrNameLst>
                                          <p:attrName>r</p:attrName>
                                        </p:attrNameLst>
                                      </p:cBhvr>
                                    </p:animRot>
                                    <p:animRot by="-1500000">
                                      <p:cBhvr>
                                        <p:cTn id="23" dur="188" fill="hold">
                                          <p:stCondLst>
                                            <p:cond delay="375"/>
                                          </p:stCondLst>
                                        </p:cTn>
                                        <p:tgtEl>
                                          <p:spTgt spid="16"/>
                                        </p:tgtEl>
                                        <p:attrNameLst>
                                          <p:attrName>r</p:attrName>
                                        </p:attrNameLst>
                                      </p:cBhvr>
                                    </p:animRot>
                                    <p:animRot by="1500000">
                                      <p:cBhvr>
                                        <p:cTn id="24" dur="188" fill="hold">
                                          <p:stCondLst>
                                            <p:cond delay="563"/>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1DF"/>
        </a:solidFill>
        <a:effectLst/>
      </p:bgPr>
    </p:bg>
    <p:spTree>
      <p:nvGrpSpPr>
        <p:cNvPr id="1" name=""/>
        <p:cNvGrpSpPr/>
        <p:nvPr/>
      </p:nvGrpSpPr>
      <p:grpSpPr>
        <a:xfrm>
          <a:off x="0" y="0"/>
          <a:ext cx="0" cy="0"/>
          <a:chOff x="0" y="0"/>
          <a:chExt cx="0" cy="0"/>
        </a:xfrm>
      </p:grpSpPr>
      <p:sp>
        <p:nvSpPr>
          <p:cNvPr id="6" name="TextBox 5"/>
          <p:cNvSpPr txBox="1"/>
          <p:nvPr/>
        </p:nvSpPr>
        <p:spPr>
          <a:xfrm>
            <a:off x="0" y="271775"/>
            <a:ext cx="9144000" cy="553998"/>
          </a:xfrm>
          <a:prstGeom prst="rect">
            <a:avLst/>
          </a:prstGeom>
          <a:noFill/>
        </p:spPr>
        <p:txBody>
          <a:bodyPr wrap="square" rtlCol="0">
            <a:spAutoFit/>
          </a:bodyPr>
          <a:lstStyle/>
          <a:p>
            <a:pPr algn="ctr"/>
            <a:r>
              <a:rPr lang="en-US" sz="3000" b="1"/>
              <a:t>TRÒ CHƠI</a:t>
            </a:r>
          </a:p>
        </p:txBody>
      </p:sp>
      <p:sp>
        <p:nvSpPr>
          <p:cNvPr id="7" name="TextBox 6"/>
          <p:cNvSpPr txBox="1"/>
          <p:nvPr/>
        </p:nvSpPr>
        <p:spPr>
          <a:xfrm>
            <a:off x="0" y="953858"/>
            <a:ext cx="9144000" cy="553998"/>
          </a:xfrm>
          <a:prstGeom prst="rect">
            <a:avLst/>
          </a:prstGeom>
          <a:noFill/>
        </p:spPr>
        <p:txBody>
          <a:bodyPr wrap="square" rtlCol="0">
            <a:spAutoFit/>
          </a:bodyPr>
          <a:lstStyle/>
          <a:p>
            <a:pPr algn="ctr"/>
            <a:r>
              <a:rPr lang="en-US" sz="3000" b="1">
                <a:solidFill>
                  <a:srgbClr val="C00000"/>
                </a:solidFill>
              </a:rPr>
              <a:t>LÁ BÀI THẦN KÌ</a:t>
            </a:r>
          </a:p>
        </p:txBody>
      </p:sp>
      <p:pic>
        <p:nvPicPr>
          <p:cNvPr id="14" name="Picture 13">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0355"/>
          <a:stretch/>
        </p:blipFill>
        <p:spPr>
          <a:xfrm rot="520095">
            <a:off x="4674403" y="2779051"/>
            <a:ext cx="1007928" cy="2030289"/>
          </a:xfrm>
          <a:prstGeom prst="rect">
            <a:avLst/>
          </a:prstGeom>
        </p:spPr>
      </p:pic>
      <p:pic>
        <p:nvPicPr>
          <p:cNvPr id="15" name="Picture 1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50511"/>
          <a:stretch/>
        </p:blipFill>
        <p:spPr>
          <a:xfrm rot="520095">
            <a:off x="1915859" y="2785709"/>
            <a:ext cx="1001479" cy="2023631"/>
          </a:xfrm>
          <a:prstGeom prst="rect">
            <a:avLst/>
          </a:prstGeom>
        </p:spPr>
      </p:pic>
      <p:pic>
        <p:nvPicPr>
          <p:cNvPr id="16" name="Picture 1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50535"/>
          <a:stretch/>
        </p:blipFill>
        <p:spPr>
          <a:xfrm rot="520095">
            <a:off x="7419445" y="2798062"/>
            <a:ext cx="997748" cy="2017096"/>
          </a:xfrm>
          <a:prstGeom prst="rect">
            <a:avLst/>
          </a:prstGeom>
        </p:spPr>
      </p:pic>
      <p:pic>
        <p:nvPicPr>
          <p:cNvPr id="17" name="Picture 16">
            <a:hlinkClick r:id="rId9" action="ppaction://hlinksldjump"/>
          </p:cNvPr>
          <p:cNvPicPr>
            <a:picLocks noChangeAspect="1"/>
          </p:cNvPicPr>
          <p:nvPr/>
        </p:nvPicPr>
        <p:blipFill rotWithShape="1">
          <a:blip r:embed="rId10">
            <a:extLst>
              <a:ext uri="{28A0092B-C50C-407E-A947-70E740481C1C}">
                <a14:useLocalDpi xmlns:a14="http://schemas.microsoft.com/office/drawing/2010/main" val="0"/>
              </a:ext>
            </a:extLst>
          </a:blip>
          <a:srcRect l="50926"/>
          <a:stretch/>
        </p:blipFill>
        <p:spPr>
          <a:xfrm rot="520095">
            <a:off x="671126" y="1802845"/>
            <a:ext cx="1014964" cy="2068236"/>
          </a:xfrm>
          <a:prstGeom prst="rect">
            <a:avLst/>
          </a:prstGeom>
        </p:spPr>
      </p:pic>
      <p:pic>
        <p:nvPicPr>
          <p:cNvPr id="18" name="Picture 17">
            <a:hlinkClick r:id="rId11" action="ppaction://hlinksldjump"/>
          </p:cNvPr>
          <p:cNvPicPr>
            <a:picLocks noChangeAspect="1"/>
          </p:cNvPicPr>
          <p:nvPr/>
        </p:nvPicPr>
        <p:blipFill rotWithShape="1">
          <a:blip r:embed="rId12">
            <a:extLst>
              <a:ext uri="{28A0092B-C50C-407E-A947-70E740481C1C}">
                <a14:useLocalDpi xmlns:a14="http://schemas.microsoft.com/office/drawing/2010/main" val="0"/>
              </a:ext>
            </a:extLst>
          </a:blip>
          <a:srcRect l="50295"/>
          <a:stretch/>
        </p:blipFill>
        <p:spPr>
          <a:xfrm rot="520095">
            <a:off x="3423204" y="1811878"/>
            <a:ext cx="1024654" cy="2061487"/>
          </a:xfrm>
          <a:prstGeom prst="rect">
            <a:avLst/>
          </a:prstGeom>
        </p:spPr>
      </p:pic>
      <p:pic>
        <p:nvPicPr>
          <p:cNvPr id="19" name="Picture 18">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51098"/>
          <a:stretch/>
        </p:blipFill>
        <p:spPr>
          <a:xfrm rot="520095">
            <a:off x="6184972" y="1987288"/>
            <a:ext cx="965627" cy="1699348"/>
          </a:xfrm>
          <a:prstGeom prst="rect">
            <a:avLst/>
          </a:prstGeom>
        </p:spPr>
      </p:pic>
      <p:pic>
        <p:nvPicPr>
          <p:cNvPr id="2050" name="Picture 2" descr="https://cdn-icons-png.flaticon.com/128/9183/9183248.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2457" y="234272"/>
            <a:ext cx="868403" cy="86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65204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6"/>
                                        </p:tgtEl>
                                        <p:attrNameLst>
                                          <p:attrName>r</p:attrName>
                                        </p:attrNameLst>
                                      </p:cBhvr>
                                    </p:animRot>
                                    <p:animRot by="-240000">
                                      <p:cBhvr>
                                        <p:cTn id="37" dur="200" fill="hold">
                                          <p:stCondLst>
                                            <p:cond delay="200"/>
                                          </p:stCondLst>
                                        </p:cTn>
                                        <p:tgtEl>
                                          <p:spTgt spid="16"/>
                                        </p:tgtEl>
                                        <p:attrNameLst>
                                          <p:attrName>r</p:attrName>
                                        </p:attrNameLst>
                                      </p:cBhvr>
                                    </p:animRot>
                                    <p:animRot by="240000">
                                      <p:cBhvr>
                                        <p:cTn id="38" dur="200" fill="hold">
                                          <p:stCondLst>
                                            <p:cond delay="400"/>
                                          </p:stCondLst>
                                        </p:cTn>
                                        <p:tgtEl>
                                          <p:spTgt spid="16"/>
                                        </p:tgtEl>
                                        <p:attrNameLst>
                                          <p:attrName>r</p:attrName>
                                        </p:attrNameLst>
                                      </p:cBhvr>
                                    </p:animRot>
                                    <p:animRot by="-240000">
                                      <p:cBhvr>
                                        <p:cTn id="39" dur="200" fill="hold">
                                          <p:stCondLst>
                                            <p:cond delay="600"/>
                                          </p:stCondLst>
                                        </p:cTn>
                                        <p:tgtEl>
                                          <p:spTgt spid="16"/>
                                        </p:tgtEl>
                                        <p:attrNameLst>
                                          <p:attrName>r</p:attrName>
                                        </p:attrNameLst>
                                      </p:cBhvr>
                                    </p:animRot>
                                    <p:animRot by="120000">
                                      <p:cBhvr>
                                        <p:cTn id="4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7" presetClass="exit" presetSubtype="10" fill="hold" nodeType="clickEffect">
                                  <p:stCondLst>
                                    <p:cond delay="0"/>
                                  </p:stCondLst>
                                  <p:childTnLst>
                                    <p:anim calcmode="lin" valueType="num">
                                      <p:cBhvr>
                                        <p:cTn id="45" dur="500"/>
                                        <p:tgtEl>
                                          <p:spTgt spid="17"/>
                                        </p:tgtEl>
                                        <p:attrNameLst>
                                          <p:attrName>ppt_w</p:attrName>
                                        </p:attrNameLst>
                                      </p:cBhvr>
                                      <p:tavLst>
                                        <p:tav tm="0">
                                          <p:val>
                                            <p:strVal val="ppt_w"/>
                                          </p:val>
                                        </p:tav>
                                        <p:tav tm="100000">
                                          <p:val>
                                            <p:fltVal val="0"/>
                                          </p:val>
                                        </p:tav>
                                      </p:tavLst>
                                    </p:anim>
                                    <p:anim calcmode="lin" valueType="num">
                                      <p:cBhvr>
                                        <p:cTn id="46" dur="500"/>
                                        <p:tgtEl>
                                          <p:spTgt spid="17"/>
                                        </p:tgtEl>
                                        <p:attrNameLst>
                                          <p:attrName>ppt_h</p:attrName>
                                        </p:attrNameLst>
                                      </p:cBhvr>
                                      <p:tavLst>
                                        <p:tav tm="0">
                                          <p:val>
                                            <p:strVal val="ppt_h"/>
                                          </p:val>
                                        </p:tav>
                                        <p:tav tm="100000">
                                          <p:val>
                                            <p:strVal val="ppt_h"/>
                                          </p:val>
                                        </p:tav>
                                      </p:tavLst>
                                    </p:anim>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7" presetClass="exit" presetSubtype="10" fill="hold" nodeType="clickEffect">
                                  <p:stCondLst>
                                    <p:cond delay="0"/>
                                  </p:stCondLst>
                                  <p:childTnLst>
                                    <p:anim calcmode="lin" valueType="num">
                                      <p:cBhvr>
                                        <p:cTn id="52" dur="500"/>
                                        <p:tgtEl>
                                          <p:spTgt spid="15"/>
                                        </p:tgtEl>
                                        <p:attrNameLst>
                                          <p:attrName>ppt_w</p:attrName>
                                        </p:attrNameLst>
                                      </p:cBhvr>
                                      <p:tavLst>
                                        <p:tav tm="0">
                                          <p:val>
                                            <p:strVal val="ppt_w"/>
                                          </p:val>
                                        </p:tav>
                                        <p:tav tm="100000">
                                          <p:val>
                                            <p:fltVal val="0"/>
                                          </p:val>
                                        </p:tav>
                                      </p:tavLst>
                                    </p:anim>
                                    <p:anim calcmode="lin" valueType="num">
                                      <p:cBhvr>
                                        <p:cTn id="53" dur="500"/>
                                        <p:tgtEl>
                                          <p:spTgt spid="15"/>
                                        </p:tgtEl>
                                        <p:attrNameLst>
                                          <p:attrName>ppt_h</p:attrName>
                                        </p:attrNameLst>
                                      </p:cBhvr>
                                      <p:tavLst>
                                        <p:tav tm="0">
                                          <p:val>
                                            <p:strVal val="ppt_h"/>
                                          </p:val>
                                        </p:tav>
                                        <p:tav tm="100000">
                                          <p:val>
                                            <p:strVal val="ppt_h"/>
                                          </p:val>
                                        </p:tav>
                                      </p:tavLst>
                                    </p:anim>
                                    <p:set>
                                      <p:cBhvr>
                                        <p:cTn id="5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7" presetClass="exit" presetSubtype="10" fill="hold" nodeType="clickEffect">
                                  <p:stCondLst>
                                    <p:cond delay="0"/>
                                  </p:stCondLst>
                                  <p:childTnLst>
                                    <p:anim calcmode="lin" valueType="num">
                                      <p:cBhvr>
                                        <p:cTn id="59" dur="500"/>
                                        <p:tgtEl>
                                          <p:spTgt spid="18"/>
                                        </p:tgtEl>
                                        <p:attrNameLst>
                                          <p:attrName>ppt_w</p:attrName>
                                        </p:attrNameLst>
                                      </p:cBhvr>
                                      <p:tavLst>
                                        <p:tav tm="0">
                                          <p:val>
                                            <p:strVal val="ppt_w"/>
                                          </p:val>
                                        </p:tav>
                                        <p:tav tm="100000">
                                          <p:val>
                                            <p:fltVal val="0"/>
                                          </p:val>
                                        </p:tav>
                                      </p:tavLst>
                                    </p:anim>
                                    <p:anim calcmode="lin" valueType="num">
                                      <p:cBhvr>
                                        <p:cTn id="60" dur="500"/>
                                        <p:tgtEl>
                                          <p:spTgt spid="18"/>
                                        </p:tgtEl>
                                        <p:attrNameLst>
                                          <p:attrName>ppt_h</p:attrName>
                                        </p:attrNameLst>
                                      </p:cBhvr>
                                      <p:tavLst>
                                        <p:tav tm="0">
                                          <p:val>
                                            <p:strVal val="ppt_h"/>
                                          </p:val>
                                        </p:tav>
                                        <p:tav tm="100000">
                                          <p:val>
                                            <p:strVal val="ppt_h"/>
                                          </p:val>
                                        </p:tav>
                                      </p:tavLst>
                                    </p:anim>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14"/>
                                        </p:tgtEl>
                                        <p:attrNameLst>
                                          <p:attrName>ppt_w</p:attrName>
                                        </p:attrNameLst>
                                      </p:cBhvr>
                                      <p:tavLst>
                                        <p:tav tm="0">
                                          <p:val>
                                            <p:strVal val="ppt_w"/>
                                          </p:val>
                                        </p:tav>
                                        <p:tav tm="100000">
                                          <p:val>
                                            <p:fltVal val="0"/>
                                          </p:val>
                                        </p:tav>
                                      </p:tavLst>
                                    </p:anim>
                                    <p:anim calcmode="lin" valueType="num">
                                      <p:cBhvr>
                                        <p:cTn id="67" dur="500"/>
                                        <p:tgtEl>
                                          <p:spTgt spid="14"/>
                                        </p:tgtEl>
                                        <p:attrNameLst>
                                          <p:attrName>ppt_h</p:attrName>
                                        </p:attrNameLst>
                                      </p:cBhvr>
                                      <p:tavLst>
                                        <p:tav tm="0">
                                          <p:val>
                                            <p:strVal val="ppt_h"/>
                                          </p:val>
                                        </p:tav>
                                        <p:tav tm="100000">
                                          <p:val>
                                            <p:strVal val="ppt_h"/>
                                          </p:val>
                                        </p:tav>
                                      </p:tavLst>
                                    </p:anim>
                                    <p:set>
                                      <p:cBhvr>
                                        <p:cTn id="6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7" presetClass="exit" presetSubtype="10" fill="hold" nodeType="clickEffect">
                                  <p:stCondLst>
                                    <p:cond delay="0"/>
                                  </p:stCondLst>
                                  <p:childTnLst>
                                    <p:anim calcmode="lin" valueType="num">
                                      <p:cBhvr>
                                        <p:cTn id="73" dur="500"/>
                                        <p:tgtEl>
                                          <p:spTgt spid="19"/>
                                        </p:tgtEl>
                                        <p:attrNameLst>
                                          <p:attrName>ppt_w</p:attrName>
                                        </p:attrNameLst>
                                      </p:cBhvr>
                                      <p:tavLst>
                                        <p:tav tm="0">
                                          <p:val>
                                            <p:strVal val="ppt_w"/>
                                          </p:val>
                                        </p:tav>
                                        <p:tav tm="100000">
                                          <p:val>
                                            <p:fltVal val="0"/>
                                          </p:val>
                                        </p:tav>
                                      </p:tavLst>
                                    </p:anim>
                                    <p:anim calcmode="lin" valueType="num">
                                      <p:cBhvr>
                                        <p:cTn id="74" dur="500"/>
                                        <p:tgtEl>
                                          <p:spTgt spid="19"/>
                                        </p:tgtEl>
                                        <p:attrNameLst>
                                          <p:attrName>ppt_h</p:attrName>
                                        </p:attrNameLst>
                                      </p:cBhvr>
                                      <p:tavLst>
                                        <p:tav tm="0">
                                          <p:val>
                                            <p:strVal val="ppt_h"/>
                                          </p:val>
                                        </p:tav>
                                        <p:tav tm="100000">
                                          <p:val>
                                            <p:strVal val="ppt_h"/>
                                          </p:val>
                                        </p:tav>
                                      </p:tavLst>
                                    </p:anim>
                                    <p:set>
                                      <p:cBhvr>
                                        <p:cTn id="7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16"/>
                    </p:tgtEl>
                  </p:cond>
                </p:stCondLst>
                <p:endSync evt="end" delay="0">
                  <p:rtn val="all"/>
                </p:endSync>
                <p:childTnLst>
                  <p:par>
                    <p:cTn id="77" fill="hold">
                      <p:stCondLst>
                        <p:cond delay="0"/>
                      </p:stCondLst>
                      <p:childTnLst>
                        <p:par>
                          <p:cTn id="78" fill="hold">
                            <p:stCondLst>
                              <p:cond delay="0"/>
                            </p:stCondLst>
                            <p:childTnLst>
                              <p:par>
                                <p:cTn id="79" presetID="17" presetClass="exit" presetSubtype="10" fill="hold" nodeType="clickEffect">
                                  <p:stCondLst>
                                    <p:cond delay="0"/>
                                  </p:stCondLst>
                                  <p:childTnLst>
                                    <p:anim calcmode="lin" valueType="num">
                                      <p:cBhvr>
                                        <p:cTn id="80" dur="500"/>
                                        <p:tgtEl>
                                          <p:spTgt spid="16"/>
                                        </p:tgtEl>
                                        <p:attrNameLst>
                                          <p:attrName>ppt_w</p:attrName>
                                        </p:attrNameLst>
                                      </p:cBhvr>
                                      <p:tavLst>
                                        <p:tav tm="0">
                                          <p:val>
                                            <p:strVal val="ppt_w"/>
                                          </p:val>
                                        </p:tav>
                                        <p:tav tm="100000">
                                          <p:val>
                                            <p:fltVal val="0"/>
                                          </p:val>
                                        </p:tav>
                                      </p:tavLst>
                                    </p:anim>
                                    <p:anim calcmode="lin" valueType="num">
                                      <p:cBhvr>
                                        <p:cTn id="81" dur="500"/>
                                        <p:tgtEl>
                                          <p:spTgt spid="16"/>
                                        </p:tgtEl>
                                        <p:attrNameLst>
                                          <p:attrName>ppt_h</p:attrName>
                                        </p:attrNameLst>
                                      </p:cBhvr>
                                      <p:tavLst>
                                        <p:tav tm="0">
                                          <p:val>
                                            <p:strVal val="ppt_h"/>
                                          </p:val>
                                        </p:tav>
                                        <p:tav tm="100000">
                                          <p:val>
                                            <p:strVal val="ppt_h"/>
                                          </p:val>
                                        </p:tav>
                                      </p:tavLst>
                                    </p:anim>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819"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820"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821"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822"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10"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1: Khi sử dụng một bức tranh không rõ tên hoạ sĩ, </a:t>
            </a:r>
            <a:endParaRPr lang="en-US" sz="2000" b="1" noProof="1">
              <a:solidFill>
                <a:srgbClr val="000000"/>
              </a:solidFill>
              <a:cs typeface="Arial" panose="020B0604020202020204" pitchFamily="34" charset="0"/>
            </a:endParaRPr>
          </a:p>
          <a:p>
            <a:pPr algn="ctr">
              <a:lnSpc>
                <a:spcPct val="150000"/>
              </a:lnSpc>
            </a:pPr>
            <a:r>
              <a:rPr lang="vi-VN" sz="2000" b="1" noProof="1">
                <a:solidFill>
                  <a:srgbClr val="000000"/>
                </a:solidFill>
                <a:cs typeface="Arial" panose="020B0604020202020204" pitchFamily="34" charset="0"/>
              </a:rPr>
              <a:t>em sẽ ghi nguồn như thế nào?</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Hoạ sĩ: Không rõ.</a:t>
            </a:r>
            <a:endParaRPr lang="vi-VN" sz="2000" noProof="1">
              <a:solidFill>
                <a:srgbClr val="000000"/>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Không ghi nguồn.</a:t>
            </a:r>
            <a:endParaRPr lang="vi-VN" sz="2000" noProof="1">
              <a:solidFill>
                <a:srgbClr val="000000"/>
              </a:solidFill>
              <a:cs typeface="Arial" panose="020B0604020202020204" pitchFamily="34" charset="0"/>
            </a:endParaRPr>
          </a:p>
        </p:txBody>
      </p:sp>
      <p:sp>
        <p:nvSpPr>
          <p:cNvPr id="13"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Người sưu tầm: Tên em.</a:t>
            </a:r>
            <a:endParaRPr lang="vi-VN" sz="2000" noProof="1">
              <a:solidFill>
                <a:srgbClr val="000000"/>
              </a:solidFill>
              <a:cs typeface="Arial" panose="020B0604020202020204" pitchFamily="34" charset="0"/>
            </a:endParaRPr>
          </a:p>
        </p:txBody>
      </p:sp>
      <p:sp>
        <p:nvSpPr>
          <p:cNvPr id="14"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Sưu tầm.</a:t>
            </a:r>
          </a:p>
        </p:txBody>
      </p:sp>
      <p:sp>
        <p:nvSpPr>
          <p:cNvPr id="15" name="Đáp án đúng">
            <a:extLst>
              <a:ext uri="{FF2B5EF4-FFF2-40B4-BE49-F238E27FC236}">
                <a16:creationId xmlns:a16="http://schemas.microsoft.com/office/drawing/2014/main" id="{73F5B725-A6FC-F5A2-F2A4-6047B0B0A3CC}"/>
              </a:ext>
            </a:extLst>
          </p:cNvPr>
          <p:cNvSpPr/>
          <p:nvPr/>
        </p:nvSpPr>
        <p:spPr>
          <a:xfrm>
            <a:off x="4752784" y="329260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Sưu tầm.</a:t>
            </a:r>
          </a:p>
        </p:txBody>
      </p:sp>
      <p:pic>
        <p:nvPicPr>
          <p:cNvPr id="7170"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331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2: Nội dung thông tin trong tệp Hai-Thuong-Lan-Ong.docx được thể hiện dưới dạng gì?</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Văn bản.</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Âm thanh.</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Hình ảnh.</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Số.</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514350" y="1761128"/>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Văn bản.</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0485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3: Hành động nào sau đây là vi phạm tính riêng tư </a:t>
            </a:r>
            <a:endParaRPr lang="en-US" sz="2000" b="1" noProof="1">
              <a:solidFill>
                <a:srgbClr val="000000"/>
              </a:solidFill>
              <a:cs typeface="Arial" panose="020B0604020202020204" pitchFamily="34" charset="0"/>
            </a:endParaRPr>
          </a:p>
          <a:p>
            <a:pPr algn="ctr">
              <a:lnSpc>
                <a:spcPct val="150000"/>
              </a:lnSpc>
            </a:pPr>
            <a:r>
              <a:rPr lang="vi-VN" sz="2000" b="1" noProof="1">
                <a:solidFill>
                  <a:srgbClr val="000000"/>
                </a:solidFill>
                <a:cs typeface="Arial" panose="020B0604020202020204" pitchFamily="34" charset="0"/>
              </a:rPr>
              <a:t>và bản quyền nội dung thông tin?</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Diễn đạt lại thông tin và </a:t>
            </a:r>
          </a:p>
          <a:p>
            <a:pPr algn="ctr">
              <a:lnSpc>
                <a:spcPct val="150000"/>
              </a:lnSpc>
            </a:pPr>
            <a:r>
              <a:rPr lang="en-US" sz="2000" noProof="1">
                <a:solidFill>
                  <a:srgbClr val="000000"/>
                </a:solidFill>
                <a:cs typeface="Arial" panose="020B0604020202020204" pitchFamily="34" charset="0"/>
              </a:rPr>
              <a:t>ghi “phỏng theo”.</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Tự ý chia sẻ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của người khác.</a:t>
            </a: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Ghi rõ tên tác giả khi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trích dẫn một đoạn thơ.</a:t>
            </a: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Chỉ sử dụng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khi được phép.</a:t>
            </a:r>
          </a:p>
        </p:txBody>
      </p:sp>
      <p:sp>
        <p:nvSpPr>
          <p:cNvPr id="36" name="Đáp án đúng">
            <a:extLst>
              <a:ext uri="{FF2B5EF4-FFF2-40B4-BE49-F238E27FC236}">
                <a16:creationId xmlns:a16="http://schemas.microsoft.com/office/drawing/2014/main" id="{73F5B725-A6FC-F5A2-F2A4-6047B0B0A3CC}"/>
              </a:ext>
            </a:extLst>
          </p:cNvPr>
          <p:cNvSpPr/>
          <p:nvPr/>
        </p:nvSpPr>
        <p:spPr>
          <a:xfrm>
            <a:off x="512783" y="329802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Tự ý chia sẻ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của người khác.</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6722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99281"/>
            <a:ext cx="9144001" cy="1391728"/>
          </a:xfrm>
          <a:prstGeom prst="rect">
            <a:avLst/>
          </a:prstGeom>
          <a:noFill/>
        </p:spPr>
        <p:txBody>
          <a:bodyPr wrap="square" rtlCol="0">
            <a:spAutoFit/>
          </a:bodyPr>
          <a:lstStyle/>
          <a:p>
            <a:pPr algn="ctr">
              <a:lnSpc>
                <a:spcPct val="150000"/>
              </a:lnSpc>
            </a:pPr>
            <a:r>
              <a:rPr lang="vi-VN" sz="3000" b="1">
                <a:solidFill>
                  <a:srgbClr val="C00000"/>
                </a:solidFill>
              </a:rPr>
              <a:t>CHỦ ĐỀ 4: ĐẠO ĐỨC, PHÁP LUẬT VÀ </a:t>
            </a:r>
            <a:endParaRPr lang="en-US" sz="3000" b="1">
              <a:solidFill>
                <a:srgbClr val="C00000"/>
              </a:solidFill>
            </a:endParaRPr>
          </a:p>
          <a:p>
            <a:pPr algn="ctr">
              <a:lnSpc>
                <a:spcPct val="150000"/>
              </a:lnSpc>
            </a:pPr>
            <a:r>
              <a:rPr lang="vi-VN" sz="3000" b="1">
                <a:solidFill>
                  <a:srgbClr val="C00000"/>
                </a:solidFill>
              </a:rPr>
              <a:t>VĂN HOÁ TRONG MÔI TRƯỜNG SỐ</a:t>
            </a:r>
            <a:endParaRPr lang="en-US" sz="3000" b="1">
              <a:solidFill>
                <a:srgbClr val="C00000"/>
              </a:solidFill>
            </a:endParaRPr>
          </a:p>
        </p:txBody>
      </p:sp>
      <p:sp>
        <p:nvSpPr>
          <p:cNvPr id="4" name="TextBox 3"/>
          <p:cNvSpPr txBox="1"/>
          <p:nvPr/>
        </p:nvSpPr>
        <p:spPr>
          <a:xfrm>
            <a:off x="0" y="2191009"/>
            <a:ext cx="9141097" cy="2041456"/>
          </a:xfrm>
          <a:prstGeom prst="rect">
            <a:avLst/>
          </a:prstGeom>
          <a:noFill/>
        </p:spPr>
        <p:txBody>
          <a:bodyPr wrap="square" rtlCol="0">
            <a:spAutoFit/>
          </a:bodyPr>
          <a:lstStyle/>
          <a:p>
            <a:pPr algn="ctr">
              <a:lnSpc>
                <a:spcPct val="150000"/>
              </a:lnSpc>
            </a:pPr>
            <a:r>
              <a:rPr lang="vi-VN" sz="4500" b="1">
                <a:solidFill>
                  <a:srgbClr val="7030A0"/>
                </a:solidFill>
              </a:rPr>
              <a:t>BÀI 5. BẢN QUYỀN</a:t>
            </a:r>
            <a:endParaRPr lang="en-US" sz="4500" b="1">
              <a:solidFill>
                <a:srgbClr val="7030A0"/>
              </a:solidFill>
            </a:endParaRPr>
          </a:p>
          <a:p>
            <a:pPr algn="ctr">
              <a:lnSpc>
                <a:spcPct val="150000"/>
              </a:lnSpc>
            </a:pPr>
            <a:r>
              <a:rPr lang="vi-VN" sz="4500" b="1">
                <a:solidFill>
                  <a:srgbClr val="7030A0"/>
                </a:solidFill>
              </a:rPr>
              <a:t>NỘI DUNG THÔNG TIN</a:t>
            </a:r>
          </a:p>
        </p:txBody>
      </p:sp>
    </p:spTree>
    <p:extLst>
      <p:ext uri="{BB962C8B-B14F-4D97-AF65-F5344CB8AC3E}">
        <p14:creationId xmlns:p14="http://schemas.microsoft.com/office/powerpoint/2010/main" val="422792276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37" name="Picture 2" descr="https://cdn-icons-png.flaticon.com/128/391/391156.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99522" y="304711"/>
            <a:ext cx="7735798" cy="4190314"/>
          </a:xfrm>
          <a:prstGeom prst="rect">
            <a:avLst/>
          </a:prstGeom>
          <a:noFill/>
        </p:spPr>
        <p:txBody>
          <a:bodyPr wrap="square" rtlCol="0">
            <a:spAutoFit/>
          </a:bodyPr>
          <a:lstStyle/>
          <a:p>
            <a:pPr algn="ctr">
              <a:lnSpc>
                <a:spcPct val="150000"/>
              </a:lnSpc>
            </a:pPr>
            <a:r>
              <a:rPr lang="vi-VN" sz="2000" b="1"/>
              <a:t>Câu 4: Phát biểu nào sau đây </a:t>
            </a:r>
            <a:r>
              <a:rPr lang="en-US" sz="2000" b="1"/>
              <a:t>SAI</a:t>
            </a:r>
            <a:r>
              <a:rPr lang="vi-VN" sz="2000" b="1"/>
              <a:t>?</a:t>
            </a:r>
          </a:p>
          <a:p>
            <a:pPr algn="just">
              <a:lnSpc>
                <a:spcPct val="150000"/>
              </a:lnSpc>
            </a:pPr>
            <a:r>
              <a:rPr lang="vi-VN" sz="2000"/>
              <a:t>A. Trong quá trình tạo ra sản phẩm, tác giả cần có ý thức bảo vệ, giữ bí mật thông tin để tránh bị đánh cắp.</a:t>
            </a:r>
          </a:p>
          <a:p>
            <a:pPr algn="just">
              <a:lnSpc>
                <a:spcPct val="150000"/>
              </a:lnSpc>
            </a:pPr>
            <a:r>
              <a:rPr lang="vi-VN" sz="2000"/>
              <a:t>B. Tác giả có thể ghi tên hoặc đăng kí bản quyền để bảo vệ quyền tác giả đối với nội dung thông tin.</a:t>
            </a:r>
          </a:p>
          <a:p>
            <a:pPr algn="just">
              <a:lnSpc>
                <a:spcPct val="150000"/>
              </a:lnSpc>
            </a:pPr>
            <a:r>
              <a:rPr lang="vi-VN" sz="2000"/>
              <a:t>C. Khi truy cập nội dung thông tin của người khác mà không được phép, dù vô tình hay cố tình, đều là hành vi vi phạm đạo đức.</a:t>
            </a:r>
          </a:p>
          <a:p>
            <a:pPr algn="just">
              <a:lnSpc>
                <a:spcPct val="150000"/>
              </a:lnSpc>
            </a:pPr>
            <a:r>
              <a:rPr lang="vi-VN" sz="2000"/>
              <a:t>D. Khi sử dụng một hình ảnh minh hoạ mà không biết người chụp là ai thì không cần ghi nguồn.</a:t>
            </a:r>
          </a:p>
        </p:txBody>
      </p:sp>
      <p:pic>
        <p:nvPicPr>
          <p:cNvPr id="40" name="Google Shape;819;p60"/>
          <p:cNvPicPr preferRelativeResize="0"/>
          <p:nvPr/>
        </p:nvPicPr>
        <p:blipFill>
          <a:blip r:embed="rId5">
            <a:alphaModFix/>
          </a:blip>
          <a:stretch>
            <a:fillRect/>
          </a:stretch>
        </p:blipFill>
        <p:spPr>
          <a:xfrm>
            <a:off x="152720" y="4328983"/>
            <a:ext cx="509885" cy="509885"/>
          </a:xfrm>
          <a:prstGeom prst="rect">
            <a:avLst/>
          </a:prstGeom>
          <a:noFill/>
          <a:ln>
            <a:noFill/>
          </a:ln>
        </p:spPr>
      </p:pic>
      <p:pic>
        <p:nvPicPr>
          <p:cNvPr id="41" name="Google Shape;820;p60"/>
          <p:cNvPicPr preferRelativeResize="0"/>
          <p:nvPr/>
        </p:nvPicPr>
        <p:blipFill>
          <a:blip r:embed="rId6">
            <a:alphaModFix/>
          </a:blip>
          <a:stretch>
            <a:fillRect/>
          </a:stretch>
        </p:blipFill>
        <p:spPr>
          <a:xfrm>
            <a:off x="699522" y="4583926"/>
            <a:ext cx="368220" cy="368220"/>
          </a:xfrm>
          <a:prstGeom prst="rect">
            <a:avLst/>
          </a:prstGeom>
          <a:noFill/>
          <a:ln>
            <a:noFill/>
          </a:ln>
        </p:spPr>
      </p:pic>
      <p:pic>
        <p:nvPicPr>
          <p:cNvPr id="42" name="Google Shape;822;p60"/>
          <p:cNvPicPr preferRelativeResize="0"/>
          <p:nvPr/>
        </p:nvPicPr>
        <p:blipFill>
          <a:blip r:embed="rId7">
            <a:alphaModFix/>
          </a:blip>
          <a:stretch>
            <a:fillRect/>
          </a:stretch>
        </p:blipFill>
        <p:spPr>
          <a:xfrm>
            <a:off x="8250350" y="209790"/>
            <a:ext cx="679337" cy="768288"/>
          </a:xfrm>
          <a:prstGeom prst="rect">
            <a:avLst/>
          </a:prstGeom>
          <a:noFill/>
          <a:ln>
            <a:noFill/>
          </a:ln>
        </p:spPr>
      </p:pic>
      <p:sp>
        <p:nvSpPr>
          <p:cNvPr id="3" name="Oval 2"/>
          <p:cNvSpPr/>
          <p:nvPr/>
        </p:nvSpPr>
        <p:spPr>
          <a:xfrm>
            <a:off x="699522" y="3610769"/>
            <a:ext cx="405137" cy="40513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262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5: Thông tin nào sau đây là thông tin mang tính riêng tư?</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Thông tin về giao thông.</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Thông tin về giá sản phẩm trong siêu thị.</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Thông tin về địa chỉ </a:t>
            </a:r>
          </a:p>
          <a:p>
            <a:pPr algn="ctr">
              <a:lnSpc>
                <a:spcPct val="150000"/>
              </a:lnSpc>
            </a:pPr>
            <a:r>
              <a:rPr lang="en-US" sz="2000" noProof="1">
                <a:solidFill>
                  <a:srgbClr val="000000"/>
                </a:solidFill>
                <a:cs typeface="Arial" panose="020B0604020202020204" pitchFamily="34" charset="0"/>
              </a:rPr>
              <a:t>nhà riêng.</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Thông tin về lịch sử dân tộc.</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4752784" y="1761128"/>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B. Thông tin về địa chỉ </a:t>
            </a:r>
          </a:p>
          <a:p>
            <a:pPr algn="ctr">
              <a:lnSpc>
                <a:spcPct val="150000"/>
              </a:lnSpc>
            </a:pPr>
            <a:r>
              <a:rPr lang="en-US" sz="2000" noProof="1">
                <a:solidFill>
                  <a:srgbClr val="000000"/>
                </a:solidFill>
                <a:latin typeface="Arial" panose="020B0604020202020204" pitchFamily="34" charset="0"/>
                <a:cs typeface="Arial" panose="020B0604020202020204" pitchFamily="34" charset="0"/>
              </a:rPr>
              <a:t>nhà riêng.</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317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6: Em </a:t>
            </a:r>
            <a:r>
              <a:rPr lang="en-US" sz="2000" b="1" noProof="1">
                <a:solidFill>
                  <a:srgbClr val="000000"/>
                </a:solidFill>
                <a:cs typeface="Arial" panose="020B0604020202020204" pitchFamily="34" charset="0"/>
              </a:rPr>
              <a:t>KHÔNG</a:t>
            </a:r>
            <a:r>
              <a:rPr lang="vi-VN" sz="2000" b="1" noProof="1">
                <a:solidFill>
                  <a:srgbClr val="000000"/>
                </a:solidFill>
                <a:cs typeface="Arial" panose="020B0604020202020204" pitchFamily="34" charset="0"/>
              </a:rPr>
              <a:t> đồng tình với tình huống nào sau đây?</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Xin phép trước khi xem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vở của bạn.</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Bàn luận về chuyện riêng của người khác.</a:t>
            </a: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Không chia sẻ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với người lạ.</a:t>
            </a: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Sử dụng những thông tin đã qua kiểm chứng, có bản quyền.</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520039" y="329802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Bàn luận về chuyện riêng của người khác.</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1488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55"/>
          <p:cNvPicPr preferRelativeResize="0"/>
          <p:nvPr/>
        </p:nvPicPr>
        <p:blipFill>
          <a:blip r:embed="rId3">
            <a:alphaModFix/>
          </a:blip>
          <a:stretch>
            <a:fillRect/>
          </a:stretch>
        </p:blipFill>
        <p:spPr>
          <a:xfrm>
            <a:off x="6332178" y="334751"/>
            <a:ext cx="2030269" cy="2109199"/>
          </a:xfrm>
          <a:prstGeom prst="rect">
            <a:avLst/>
          </a:prstGeom>
          <a:noFill/>
          <a:ln>
            <a:noFill/>
          </a:ln>
        </p:spPr>
      </p:pic>
      <p:pic>
        <p:nvPicPr>
          <p:cNvPr id="775" name="Google Shape;775;p55"/>
          <p:cNvPicPr preferRelativeResize="0"/>
          <p:nvPr/>
        </p:nvPicPr>
        <p:blipFill rotWithShape="1">
          <a:blip r:embed="rId4">
            <a:alphaModFix/>
          </a:blip>
          <a:srcRect r="19471" b="27166"/>
          <a:stretch/>
        </p:blipFill>
        <p:spPr>
          <a:xfrm>
            <a:off x="5065486" y="2551034"/>
            <a:ext cx="4078514" cy="2592465"/>
          </a:xfrm>
          <a:prstGeom prst="rect">
            <a:avLst/>
          </a:prstGeom>
          <a:noFill/>
          <a:ln>
            <a:noFill/>
          </a:ln>
        </p:spPr>
      </p:pic>
      <p:pic>
        <p:nvPicPr>
          <p:cNvPr id="776" name="Google Shape;776;p55"/>
          <p:cNvPicPr preferRelativeResize="0"/>
          <p:nvPr/>
        </p:nvPicPr>
        <p:blipFill rotWithShape="1">
          <a:blip r:embed="rId5">
            <a:alphaModFix/>
          </a:blip>
          <a:srcRect b="5150"/>
          <a:stretch/>
        </p:blipFill>
        <p:spPr>
          <a:xfrm>
            <a:off x="5862489" y="1420479"/>
            <a:ext cx="3037143" cy="3723020"/>
          </a:xfrm>
          <a:prstGeom prst="rect">
            <a:avLst/>
          </a:prstGeom>
          <a:noFill/>
          <a:ln>
            <a:noFill/>
          </a:ln>
        </p:spPr>
      </p:pic>
      <p:grpSp>
        <p:nvGrpSpPr>
          <p:cNvPr id="11" name="Group 10"/>
          <p:cNvGrpSpPr/>
          <p:nvPr/>
        </p:nvGrpSpPr>
        <p:grpSpPr>
          <a:xfrm>
            <a:off x="987401" y="1262302"/>
            <a:ext cx="4460527" cy="2275204"/>
            <a:chOff x="401290" y="2228155"/>
            <a:chExt cx="4955364" cy="1952545"/>
          </a:xfrm>
        </p:grpSpPr>
        <p:sp>
          <p:nvSpPr>
            <p:cNvPr id="12" name="Google Shape;660;p30"/>
            <p:cNvSpPr/>
            <p:nvPr/>
          </p:nvSpPr>
          <p:spPr>
            <a:xfrm>
              <a:off x="401290" y="2228155"/>
              <a:ext cx="4925742" cy="1921417"/>
            </a:xfrm>
            <a:prstGeom prst="roundRect">
              <a:avLst/>
            </a:prstGeom>
            <a:solidFill>
              <a:srgbClr val="FFE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1;p30"/>
            <p:cNvSpPr/>
            <p:nvPr/>
          </p:nvSpPr>
          <p:spPr>
            <a:xfrm>
              <a:off x="430912" y="2259283"/>
              <a:ext cx="4925742" cy="1921417"/>
            </a:xfrm>
            <a:prstGeom prst="round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1276183" y="1506252"/>
            <a:ext cx="3909626" cy="1823576"/>
          </a:xfrm>
          <a:prstGeom prst="rect">
            <a:avLst/>
          </a:prstGeom>
          <a:noFill/>
        </p:spPr>
        <p:txBody>
          <a:bodyPr wrap="square" rtlCol="0">
            <a:spAutoFit/>
          </a:bodyPr>
          <a:lstStyle/>
          <a:p>
            <a:pPr algn="ctr">
              <a:lnSpc>
                <a:spcPct val="150000"/>
              </a:lnSpc>
            </a:pPr>
            <a:r>
              <a:rPr lang="en-US" sz="2500" b="1">
                <a:solidFill>
                  <a:srgbClr val="FF3B3B"/>
                </a:solidFill>
              </a:rPr>
              <a:t>Trò chơi kết thúc, mời cả lớp cùng chuyển sang nội dung tiếp theo!</a:t>
            </a:r>
          </a:p>
        </p:txBody>
      </p:sp>
    </p:spTree>
    <p:extLst>
      <p:ext uri="{BB962C8B-B14F-4D97-AF65-F5344CB8AC3E}">
        <p14:creationId xmlns:p14="http://schemas.microsoft.com/office/powerpoint/2010/main" val="202717959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19300" y="9270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2768600" y="1744702"/>
            <a:ext cx="2565400" cy="553998"/>
          </a:xfrm>
          <a:prstGeom prst="rect">
            <a:avLst/>
          </a:prstGeom>
          <a:noFill/>
        </p:spPr>
        <p:txBody>
          <a:bodyPr wrap="square" rtlCol="0">
            <a:spAutoFit/>
          </a:bodyPr>
          <a:lstStyle/>
          <a:p>
            <a:pPr algn="ctr"/>
            <a:r>
              <a:rPr lang="en-US" sz="3000" b="1">
                <a:solidFill>
                  <a:schemeClr val="accent6"/>
                </a:solidFill>
              </a:rPr>
              <a:t>VẬN DỤNG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84" y="1327000"/>
            <a:ext cx="2826116" cy="3059955"/>
          </a:xfrm>
          <a:prstGeom prst="rect">
            <a:avLst/>
          </a:prstGeom>
        </p:spPr>
      </p:pic>
    </p:spTree>
    <p:extLst>
      <p:ext uri="{BB962C8B-B14F-4D97-AF65-F5344CB8AC3E}">
        <p14:creationId xmlns:p14="http://schemas.microsoft.com/office/powerpoint/2010/main" val="4020411653"/>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content.fhan14-3.fna.fbcdn.net/v/t39.30808-6/407994439_743505207820568_7394727810704878825_n.jpg?_nc_cat=103&amp;ccb=1-7&amp;_nc_sid=6ee11a&amp;_nc_eui2=AeEzd3wCn8282FagBs3lYgkCCjBCmEnfinsKMEKYSd-KewtcOwTjpCWNR2CDvvw9Sj_aW7mjQIzoQks3U8n6yXln&amp;_nc_ohc=P4qrsw3xdfQQ7kNvgF0sPDA&amp;_nc_ht=scontent.fhan14-3.fna&amp;_nc_gid=AeD0IeppOsrfPkQifPuD139&amp;oh=00_AYDySVDOMZfLGJxfOAEXY16gc71ar2BUdmEVnHl9QzgMng&amp;oe=66EDA17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1948" y="2280869"/>
            <a:ext cx="2604341" cy="261840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72979" y="405484"/>
            <a:ext cx="8517524" cy="1699939"/>
            <a:chOff x="144452" y="3744509"/>
            <a:chExt cx="8517524" cy="1699939"/>
          </a:xfrm>
        </p:grpSpPr>
        <p:sp>
          <p:nvSpPr>
            <p:cNvPr id="7" name="Rounded Rectangle 6"/>
            <p:cNvSpPr/>
            <p:nvPr/>
          </p:nvSpPr>
          <p:spPr>
            <a:xfrm>
              <a:off x="144452" y="3744509"/>
              <a:ext cx="8173310" cy="1654634"/>
            </a:xfrm>
            <a:prstGeom prst="roundRect">
              <a:avLst>
                <a:gd name="adj" fmla="val 12433"/>
              </a:avLst>
            </a:prstGeom>
            <a:solidFill>
              <a:schemeClr val="accent6"/>
            </a:solidFill>
            <a:ln w="28575">
              <a:solidFill>
                <a:srgbClr val="C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a:solidFill>
                    <a:srgbClr val="000000"/>
                  </a:solidFill>
                  <a:latin typeface="Arial (Body)"/>
                </a:rPr>
                <a:t>Trong bài trình chiếu về </a:t>
              </a:r>
              <a:r>
                <a:rPr lang="vi-VN" sz="2000" i="1">
                  <a:solidFill>
                    <a:srgbClr val="000000"/>
                  </a:solidFill>
                  <a:latin typeface="Arial (Body)"/>
                </a:rPr>
                <a:t>Ngày hội Trạng Nguyên nhỏ tuổi</a:t>
              </a:r>
              <a:r>
                <a:rPr lang="vi-VN" sz="2000">
                  <a:solidFill>
                    <a:srgbClr val="000000"/>
                  </a:solidFill>
                  <a:latin typeface="Arial (Body)"/>
                </a:rPr>
                <a:t>, các bạn đã sử dụng một số thông tin từ website </a:t>
              </a:r>
              <a:r>
                <a:rPr lang="vi-VN" sz="2000">
                  <a:solidFill>
                    <a:srgbClr val="C00000"/>
                  </a:solidFill>
                  <a:latin typeface="Arial (Body)"/>
                </a:rPr>
                <a:t>thieunien.vn</a:t>
              </a:r>
              <a:r>
                <a:rPr lang="vi-VN" sz="2000">
                  <a:solidFill>
                    <a:srgbClr val="000000"/>
                  </a:solidFill>
                  <a:latin typeface="Arial (Body)"/>
                </a:rPr>
                <a:t>. Theo em, các bạn cần làm gì để thể hiện sự tôn trọng bản quyền nội dung thông tin?</a:t>
              </a:r>
            </a:p>
          </p:txBody>
        </p:sp>
        <p:pic>
          <p:nvPicPr>
            <p:cNvPr id="8" name="Picture 50"/>
            <p:cNvPicPr>
              <a:picLocks noChangeAspect="1"/>
            </p:cNvPicPr>
            <p:nvPr/>
          </p:nvPicPr>
          <p:blipFill>
            <a:blip r:embed="rId3"/>
            <a:srcRect/>
            <a:stretch>
              <a:fillRect/>
            </a:stretch>
          </p:blipFill>
          <p:spPr>
            <a:xfrm rot="1094709">
              <a:off x="8143640" y="4582352"/>
              <a:ext cx="518336" cy="862096"/>
            </a:xfrm>
            <a:prstGeom prst="rect">
              <a:avLst/>
            </a:prstGeom>
          </p:spPr>
        </p:pic>
      </p:grpSp>
      <p:grpSp>
        <p:nvGrpSpPr>
          <p:cNvPr id="9" name="Group 8"/>
          <p:cNvGrpSpPr/>
          <p:nvPr/>
        </p:nvGrpSpPr>
        <p:grpSpPr>
          <a:xfrm>
            <a:off x="762009" y="2414716"/>
            <a:ext cx="4543918" cy="1067071"/>
            <a:chOff x="4168777" y="1790432"/>
            <a:chExt cx="4543918" cy="1067071"/>
          </a:xfrm>
        </p:grpSpPr>
        <p:grpSp>
          <p:nvGrpSpPr>
            <p:cNvPr id="12" name="Group 11">
              <a:extLst>
                <a:ext uri="{FF2B5EF4-FFF2-40B4-BE49-F238E27FC236}">
                  <a16:creationId xmlns:a16="http://schemas.microsoft.com/office/drawing/2014/main" id="{85DC8F7E-0BEF-AC5F-2E28-6851D5DA3893}"/>
                </a:ext>
              </a:extLst>
            </p:cNvPr>
            <p:cNvGrpSpPr/>
            <p:nvPr/>
          </p:nvGrpSpPr>
          <p:grpSpPr>
            <a:xfrm>
              <a:off x="4626703" y="1790432"/>
              <a:ext cx="4085992" cy="1067071"/>
              <a:chOff x="2226952" y="1229932"/>
              <a:chExt cx="8574555" cy="2239276"/>
            </a:xfrm>
          </p:grpSpPr>
          <p:sp>
            <p:nvSpPr>
              <p:cNvPr id="14" name="Rectangle: Rounded Corners 21">
                <a:extLst>
                  <a:ext uri="{FF2B5EF4-FFF2-40B4-BE49-F238E27FC236}">
                    <a16:creationId xmlns:a16="http://schemas.microsoft.com/office/drawing/2014/main" id="{D8620CFA-4441-F1F7-0BC4-3EFF8C6564CE}"/>
                  </a:ext>
                </a:extLst>
              </p:cNvPr>
              <p:cNvSpPr/>
              <p:nvPr/>
            </p:nvSpPr>
            <p:spPr>
              <a:xfrm>
                <a:off x="2226952" y="1229932"/>
                <a:ext cx="8574555" cy="2239276"/>
              </a:xfrm>
              <a:prstGeom prst="roundRect">
                <a:avLst>
                  <a:gd name="adj" fmla="val 11684"/>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5952D2F-CEA0-DCA8-52D9-1F2A8DB29E9F}"/>
                  </a:ext>
                </a:extLst>
              </p:cNvPr>
              <p:cNvSpPr txBox="1"/>
              <p:nvPr/>
            </p:nvSpPr>
            <p:spPr>
              <a:xfrm>
                <a:off x="2504203" y="1240928"/>
                <a:ext cx="8120562" cy="2131395"/>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G</a:t>
                </a:r>
                <a:r>
                  <a:rPr lang="vi-VN" sz="2000">
                    <a:latin typeface="Arial" panose="020B0604020202020204" pitchFamily="34" charset="0"/>
                    <a:cs typeface="Arial" panose="020B0604020202020204" pitchFamily="34" charset="0"/>
                  </a:rPr>
                  <a:t>hi rõ tác giả của những bài viết </a:t>
                </a:r>
                <a:r>
                  <a:rPr lang="en-US" sz="2000">
                    <a:latin typeface="Arial" panose="020B0604020202020204" pitchFamily="34" charset="0"/>
                    <a:cs typeface="Arial" panose="020B0604020202020204" pitchFamily="34" charset="0"/>
                  </a:rPr>
                  <a:t>đã </a:t>
                </a:r>
                <a:r>
                  <a:rPr lang="vi-VN" sz="2000">
                    <a:latin typeface="Arial" panose="020B0604020202020204" pitchFamily="34" charset="0"/>
                    <a:cs typeface="Arial" panose="020B0604020202020204" pitchFamily="34" charset="0"/>
                  </a:rPr>
                  <a:t>lấy thông tin tham khảo.</a:t>
                </a:r>
                <a:endParaRPr lang="en-US" sz="2000">
                  <a:latin typeface="Arial" panose="020B0604020202020204" pitchFamily="34" charset="0"/>
                  <a:cs typeface="Arial" panose="020B0604020202020204" pitchFamily="34" charset="0"/>
                </a:endParaRPr>
              </a:p>
            </p:txBody>
          </p:sp>
        </p:grpSp>
        <p:pic>
          <p:nvPicPr>
            <p:cNvPr id="11"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94801" flipV="1">
              <a:off x="4168777" y="2006838"/>
              <a:ext cx="692865" cy="634259"/>
            </a:xfrm>
            <a:prstGeom prst="rect">
              <a:avLst/>
            </a:prstGeom>
          </p:spPr>
        </p:pic>
      </p:grpSp>
      <p:grpSp>
        <p:nvGrpSpPr>
          <p:cNvPr id="16" name="Group 15"/>
          <p:cNvGrpSpPr/>
          <p:nvPr/>
        </p:nvGrpSpPr>
        <p:grpSpPr>
          <a:xfrm>
            <a:off x="762009" y="3722148"/>
            <a:ext cx="4543918" cy="1067071"/>
            <a:chOff x="4168777" y="1790432"/>
            <a:chExt cx="4543918" cy="1067071"/>
          </a:xfrm>
        </p:grpSpPr>
        <p:grpSp>
          <p:nvGrpSpPr>
            <p:cNvPr id="17" name="Group 16">
              <a:extLst>
                <a:ext uri="{FF2B5EF4-FFF2-40B4-BE49-F238E27FC236}">
                  <a16:creationId xmlns:a16="http://schemas.microsoft.com/office/drawing/2014/main" id="{85DC8F7E-0BEF-AC5F-2E28-6851D5DA3893}"/>
                </a:ext>
              </a:extLst>
            </p:cNvPr>
            <p:cNvGrpSpPr/>
            <p:nvPr/>
          </p:nvGrpSpPr>
          <p:grpSpPr>
            <a:xfrm>
              <a:off x="4626703" y="1790432"/>
              <a:ext cx="4085992" cy="1067071"/>
              <a:chOff x="2226952" y="1229932"/>
              <a:chExt cx="8574555" cy="2239276"/>
            </a:xfrm>
          </p:grpSpPr>
          <p:sp>
            <p:nvSpPr>
              <p:cNvPr id="19" name="Rectangle: Rounded Corners 21">
                <a:extLst>
                  <a:ext uri="{FF2B5EF4-FFF2-40B4-BE49-F238E27FC236}">
                    <a16:creationId xmlns:a16="http://schemas.microsoft.com/office/drawing/2014/main" id="{D8620CFA-4441-F1F7-0BC4-3EFF8C6564CE}"/>
                  </a:ext>
                </a:extLst>
              </p:cNvPr>
              <p:cNvSpPr/>
              <p:nvPr/>
            </p:nvSpPr>
            <p:spPr>
              <a:xfrm>
                <a:off x="2226952" y="1229932"/>
                <a:ext cx="8574555" cy="2239276"/>
              </a:xfrm>
              <a:prstGeom prst="roundRect">
                <a:avLst>
                  <a:gd name="adj" fmla="val 11684"/>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5952D2F-CEA0-DCA8-52D9-1F2A8DB29E9F}"/>
                  </a:ext>
                </a:extLst>
              </p:cNvPr>
              <p:cNvSpPr txBox="1"/>
              <p:nvPr/>
            </p:nvSpPr>
            <p:spPr>
              <a:xfrm>
                <a:off x="2504203" y="1240928"/>
                <a:ext cx="8120562" cy="2131395"/>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Không rõ tác giả: ghi nguồn tin là website </a:t>
                </a:r>
                <a:r>
                  <a:rPr lang="en-US" sz="2000">
                    <a:solidFill>
                      <a:srgbClr val="C00000"/>
                    </a:solidFill>
                    <a:latin typeface="Arial" panose="020B0604020202020204" pitchFamily="34" charset="0"/>
                    <a:cs typeface="Arial" panose="020B0604020202020204" pitchFamily="34" charset="0"/>
                  </a:rPr>
                  <a:t>thieunien.vn</a:t>
                </a:r>
                <a:r>
                  <a:rPr lang="en-US" sz="2000">
                    <a:latin typeface="Arial" panose="020B0604020202020204" pitchFamily="34" charset="0"/>
                    <a:cs typeface="Arial" panose="020B0604020202020204" pitchFamily="34" charset="0"/>
                  </a:rPr>
                  <a:t>.</a:t>
                </a:r>
              </a:p>
            </p:txBody>
          </p:sp>
        </p:grpSp>
        <p:pic>
          <p:nvPicPr>
            <p:cNvPr id="18"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94801" flipV="1">
              <a:off x="4168777" y="2006838"/>
              <a:ext cx="692865" cy="634259"/>
            </a:xfrm>
            <a:prstGeom prst="rect">
              <a:avLst/>
            </a:prstGeom>
          </p:spPr>
        </p:pic>
      </p:grpSp>
    </p:spTree>
    <p:extLst>
      <p:ext uri="{BB962C8B-B14F-4D97-AF65-F5344CB8AC3E}">
        <p14:creationId xmlns:p14="http://schemas.microsoft.com/office/powerpoint/2010/main" val="416481738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800100" y="2286730"/>
            <a:ext cx="7389201" cy="1973926"/>
            <a:chOff x="1295654" y="2597063"/>
            <a:chExt cx="7389201" cy="1973926"/>
          </a:xfrm>
        </p:grpSpPr>
        <p:sp>
          <p:nvSpPr>
            <p:cNvPr id="914" name="Google Shape;914;p40"/>
            <p:cNvSpPr/>
            <p:nvPr/>
          </p:nvSpPr>
          <p:spPr>
            <a:xfrm>
              <a:off x="1295654" y="2624625"/>
              <a:ext cx="7175500"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1384748" y="2597063"/>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994342" y="4016096"/>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716516" y="715140"/>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766166" y="943890"/>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03</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127000" y="2452887"/>
            <a:ext cx="9144000" cy="1391728"/>
          </a:xfrm>
          <a:prstGeom prst="rect">
            <a:avLst/>
          </a:prstGeom>
          <a:noFill/>
        </p:spPr>
        <p:txBody>
          <a:bodyPr wrap="square" rtlCol="0">
            <a:spAutoFit/>
          </a:bodyPr>
          <a:lstStyle/>
          <a:p>
            <a:pPr algn="ctr">
              <a:lnSpc>
                <a:spcPct val="150000"/>
              </a:lnSpc>
            </a:pPr>
            <a:r>
              <a:rPr lang="vi-VN" sz="3000" b="1">
                <a:solidFill>
                  <a:schemeClr val="accent6"/>
                </a:solidFill>
              </a:rPr>
              <a:t>TÔN TRỌNG TÍNH RIÊNG TƯ VÀ </a:t>
            </a:r>
            <a:endParaRPr lang="en-US" sz="3000" b="1">
              <a:solidFill>
                <a:schemeClr val="accent6"/>
              </a:solidFill>
            </a:endParaRPr>
          </a:p>
          <a:p>
            <a:pPr algn="ctr">
              <a:lnSpc>
                <a:spcPct val="150000"/>
              </a:lnSpc>
            </a:pPr>
            <a:r>
              <a:rPr lang="vi-VN" sz="3000" b="1">
                <a:solidFill>
                  <a:schemeClr val="accent6"/>
                </a:solidFill>
              </a:rPr>
              <a:t>BẢN QUYỀN NỘI DUNG THÔNG TIN</a:t>
            </a:r>
          </a:p>
        </p:txBody>
      </p:sp>
    </p:spTree>
    <p:extLst>
      <p:ext uri="{BB962C8B-B14F-4D97-AF65-F5344CB8AC3E}">
        <p14:creationId xmlns:p14="http://schemas.microsoft.com/office/powerpoint/2010/main" val="127311763"/>
      </p:ext>
    </p:extLst>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338A61-E650-D252-D6E7-F65D7ED84A95}"/>
              </a:ext>
            </a:extLst>
          </p:cNvPr>
          <p:cNvGrpSpPr/>
          <p:nvPr/>
        </p:nvGrpSpPr>
        <p:grpSpPr>
          <a:xfrm>
            <a:off x="3078854" y="239135"/>
            <a:ext cx="3010999" cy="542968"/>
            <a:chOff x="-609601" y="391227"/>
            <a:chExt cx="4027714" cy="542968"/>
          </a:xfrm>
        </p:grpSpPr>
        <p:sp>
          <p:nvSpPr>
            <p:cNvPr id="7"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THẢO LUẬN NHÓM</a:t>
              </a:r>
            </a:p>
          </p:txBody>
        </p:sp>
      </p:grpSp>
      <p:sp>
        <p:nvSpPr>
          <p:cNvPr id="9" name="TextBox 8"/>
          <p:cNvSpPr txBox="1"/>
          <p:nvPr/>
        </p:nvSpPr>
        <p:spPr>
          <a:xfrm>
            <a:off x="0" y="782103"/>
            <a:ext cx="9143999" cy="1015663"/>
          </a:xfrm>
          <a:prstGeom prst="rect">
            <a:avLst/>
          </a:prstGeom>
          <a:noFill/>
        </p:spPr>
        <p:txBody>
          <a:bodyPr wrap="square" rtlCol="0">
            <a:spAutoFit/>
          </a:bodyPr>
          <a:lstStyle/>
          <a:p>
            <a:pPr algn="ctr">
              <a:lnSpc>
                <a:spcPct val="150000"/>
              </a:lnSpc>
            </a:pPr>
            <a:r>
              <a:rPr lang="en-US" sz="2000">
                <a:solidFill>
                  <a:srgbClr val="7030A0"/>
                </a:solidFill>
              </a:rPr>
              <a:t>Đ</a:t>
            </a:r>
            <a:r>
              <a:rPr lang="vi-VN" sz="2000">
                <a:solidFill>
                  <a:srgbClr val="7030A0"/>
                </a:solidFill>
              </a:rPr>
              <a:t>ọc phần Hoạt động 2 SGK tr.27</a:t>
            </a:r>
            <a:r>
              <a:rPr lang="en-US" sz="2000">
                <a:solidFill>
                  <a:srgbClr val="7030A0"/>
                </a:solidFill>
              </a:rPr>
              <a:t> </a:t>
            </a:r>
            <a:r>
              <a:rPr lang="vi-VN" sz="2000">
                <a:solidFill>
                  <a:srgbClr val="7030A0"/>
                </a:solidFill>
              </a:rPr>
              <a:t>và trả lời câu hỏi:</a:t>
            </a:r>
            <a:endParaRPr lang="en-US" sz="2000">
              <a:solidFill>
                <a:srgbClr val="7030A0"/>
              </a:solidFill>
            </a:endParaRPr>
          </a:p>
          <a:p>
            <a:pPr algn="ctr">
              <a:lnSpc>
                <a:spcPct val="150000"/>
              </a:lnSpc>
            </a:pPr>
            <a:r>
              <a:rPr lang="vi-VN" sz="2000">
                <a:solidFill>
                  <a:srgbClr val="C00000"/>
                </a:solidFill>
              </a:rPr>
              <a:t>Em cần làm gì khi chứng kiến những tình huống sau?</a:t>
            </a:r>
          </a:p>
        </p:txBody>
      </p:sp>
      <p:grpSp>
        <p:nvGrpSpPr>
          <p:cNvPr id="28" name="Group 27"/>
          <p:cNvGrpSpPr/>
          <p:nvPr/>
        </p:nvGrpSpPr>
        <p:grpSpPr>
          <a:xfrm>
            <a:off x="654688" y="1797766"/>
            <a:ext cx="3924837" cy="3215398"/>
            <a:chOff x="654688" y="1797766"/>
            <a:chExt cx="3924837" cy="3215398"/>
          </a:xfrm>
        </p:grpSpPr>
        <p:grpSp>
          <p:nvGrpSpPr>
            <p:cNvPr id="10" name="Google Shape;967;p42"/>
            <p:cNvGrpSpPr/>
            <p:nvPr/>
          </p:nvGrpSpPr>
          <p:grpSpPr>
            <a:xfrm>
              <a:off x="654688" y="1797766"/>
              <a:ext cx="3924837" cy="3215398"/>
              <a:chOff x="741186" y="1546053"/>
              <a:chExt cx="3924837" cy="3215398"/>
            </a:xfrm>
          </p:grpSpPr>
          <p:sp>
            <p:nvSpPr>
              <p:cNvPr id="11" name="Google Shape;968;p42"/>
              <p:cNvSpPr/>
              <p:nvPr/>
            </p:nvSpPr>
            <p:spPr>
              <a:xfrm>
                <a:off x="941200" y="1693725"/>
                <a:ext cx="3581373" cy="29359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9;p42"/>
              <p:cNvSpPr/>
              <p:nvPr/>
            </p:nvSpPr>
            <p:spPr>
              <a:xfrm>
                <a:off x="741186" y="1546053"/>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70;p42"/>
              <p:cNvSpPr/>
              <p:nvPr/>
            </p:nvSpPr>
            <p:spPr>
              <a:xfrm>
                <a:off x="4041050" y="4202548"/>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p:cNvSpPr txBox="1"/>
            <p:nvPr/>
          </p:nvSpPr>
          <p:spPr>
            <a:xfrm>
              <a:off x="1079646" y="1982271"/>
              <a:ext cx="3131484" cy="2862322"/>
            </a:xfrm>
            <a:prstGeom prst="rect">
              <a:avLst/>
            </a:prstGeom>
            <a:noFill/>
          </p:spPr>
          <p:txBody>
            <a:bodyPr wrap="square" rtlCol="0">
              <a:spAutoFit/>
            </a:bodyPr>
            <a:lstStyle/>
            <a:p>
              <a:pPr algn="just">
                <a:lnSpc>
                  <a:spcPct val="150000"/>
                </a:lnSpc>
              </a:pPr>
              <a:r>
                <a:rPr lang="vi-VN" sz="2000">
                  <a:solidFill>
                    <a:schemeClr val="accent6"/>
                  </a:solidFill>
                </a:rPr>
                <a:t>1. An vô tình để quên nhật kí trong ngăn bàn. Bình thấy được liền đọc lén, sau đó kể cho một số bạn về những điều đọc được từ nhật kí của An</a:t>
              </a:r>
              <a:r>
                <a:rPr lang="en-US" sz="2000">
                  <a:solidFill>
                    <a:schemeClr val="accent6"/>
                  </a:solidFill>
                </a:rPr>
                <a:t>.</a:t>
              </a:r>
              <a:endParaRPr lang="vi-VN" sz="2000">
                <a:solidFill>
                  <a:schemeClr val="accent6"/>
                </a:solidFill>
              </a:endParaRPr>
            </a:p>
          </p:txBody>
        </p:sp>
      </p:grpSp>
      <p:grpSp>
        <p:nvGrpSpPr>
          <p:cNvPr id="29" name="Group 28"/>
          <p:cNvGrpSpPr/>
          <p:nvPr/>
        </p:nvGrpSpPr>
        <p:grpSpPr>
          <a:xfrm>
            <a:off x="4732637" y="1797766"/>
            <a:ext cx="3613284" cy="3215398"/>
            <a:chOff x="4732637" y="1797766"/>
            <a:chExt cx="3613284" cy="3215398"/>
          </a:xfrm>
        </p:grpSpPr>
        <p:grpSp>
          <p:nvGrpSpPr>
            <p:cNvPr id="23" name="Google Shape;967;p42"/>
            <p:cNvGrpSpPr/>
            <p:nvPr/>
          </p:nvGrpSpPr>
          <p:grpSpPr>
            <a:xfrm>
              <a:off x="4732637" y="1797766"/>
              <a:ext cx="3613284" cy="3215398"/>
              <a:chOff x="1052739" y="1546053"/>
              <a:chExt cx="3613284" cy="3215398"/>
            </a:xfrm>
          </p:grpSpPr>
          <p:sp>
            <p:nvSpPr>
              <p:cNvPr id="24" name="Google Shape;968;p42"/>
              <p:cNvSpPr/>
              <p:nvPr/>
            </p:nvSpPr>
            <p:spPr>
              <a:xfrm>
                <a:off x="1196189" y="1693725"/>
                <a:ext cx="3326384" cy="29359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9;p42"/>
              <p:cNvSpPr/>
              <p:nvPr/>
            </p:nvSpPr>
            <p:spPr>
              <a:xfrm>
                <a:off x="1052739" y="1546053"/>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0;p42"/>
              <p:cNvSpPr/>
              <p:nvPr/>
            </p:nvSpPr>
            <p:spPr>
              <a:xfrm>
                <a:off x="4041050" y="4202548"/>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p:cNvSpPr txBox="1"/>
            <p:nvPr/>
          </p:nvSpPr>
          <p:spPr>
            <a:xfrm>
              <a:off x="5173551" y="1982271"/>
              <a:ext cx="2731455" cy="2862322"/>
            </a:xfrm>
            <a:prstGeom prst="rect">
              <a:avLst/>
            </a:prstGeom>
            <a:noFill/>
          </p:spPr>
          <p:txBody>
            <a:bodyPr wrap="square" rtlCol="0">
              <a:spAutoFit/>
            </a:bodyPr>
            <a:lstStyle/>
            <a:p>
              <a:pPr algn="just">
                <a:lnSpc>
                  <a:spcPct val="150000"/>
                </a:lnSpc>
              </a:pPr>
              <a:r>
                <a:rPr lang="vi-VN" sz="2000">
                  <a:solidFill>
                    <a:schemeClr val="accent6"/>
                  </a:solidFill>
                </a:rPr>
                <a:t>2. Minh vẽ một bức tranh phong cảnh rất đẹp trên máy tính. Hoa đã lấy bức tranh đó sử dụng mà không hỏi ý kiến Minh.</a:t>
              </a:r>
            </a:p>
          </p:txBody>
        </p:sp>
      </p:grpSp>
    </p:spTree>
    <p:extLst>
      <p:ext uri="{BB962C8B-B14F-4D97-AF65-F5344CB8AC3E}">
        <p14:creationId xmlns:p14="http://schemas.microsoft.com/office/powerpoint/2010/main" val="230243435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53681" y="561066"/>
            <a:ext cx="6281479" cy="1642701"/>
            <a:chOff x="1653681" y="561066"/>
            <a:chExt cx="6281479" cy="1642701"/>
          </a:xfrm>
        </p:grpSpPr>
        <p:sp>
          <p:nvSpPr>
            <p:cNvPr id="3" name="Rounded Rectangle 2"/>
            <p:cNvSpPr/>
            <p:nvPr/>
          </p:nvSpPr>
          <p:spPr>
            <a:xfrm>
              <a:off x="1653681" y="561066"/>
              <a:ext cx="6281479" cy="164270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000">
                <a:solidFill>
                  <a:srgbClr val="000000"/>
                </a:solidFill>
              </a:endParaRPr>
            </a:p>
          </p:txBody>
        </p:sp>
        <p:sp>
          <p:nvSpPr>
            <p:cNvPr id="4" name="Rectangle 3"/>
            <p:cNvSpPr/>
            <p:nvPr/>
          </p:nvSpPr>
          <p:spPr>
            <a:xfrm>
              <a:off x="1874969" y="643752"/>
              <a:ext cx="5838901"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1. An vô tình để quên nhật kí trong ngăn bàn. Bình thấy được liền đọc lén, sau đó kể cho một số bạn về những điều đọc được từ nhật kí của An.</a:t>
              </a:r>
            </a:p>
          </p:txBody>
        </p:sp>
      </p:grpSp>
      <p:sp>
        <p:nvSpPr>
          <p:cNvPr id="5" name="TextBox 4"/>
          <p:cNvSpPr txBox="1"/>
          <p:nvPr/>
        </p:nvSpPr>
        <p:spPr>
          <a:xfrm>
            <a:off x="3672074" y="2461240"/>
            <a:ext cx="4866445" cy="1938992"/>
          </a:xfrm>
          <a:prstGeom prst="rect">
            <a:avLst/>
          </a:prstGeom>
          <a:noFill/>
        </p:spPr>
        <p:txBody>
          <a:bodyPr wrap="square" rtlCol="0">
            <a:spAutoFit/>
          </a:bodyPr>
          <a:lstStyle/>
          <a:p>
            <a:pPr algn="ctr">
              <a:lnSpc>
                <a:spcPct val="150000"/>
              </a:lnSpc>
            </a:pPr>
            <a:r>
              <a:rPr lang="vi-VN" sz="2000"/>
              <a:t>Đọc lén nhật kí của người khác là</a:t>
            </a:r>
            <a:r>
              <a:rPr lang="en-US" sz="2000"/>
              <a:t> </a:t>
            </a:r>
            <a:r>
              <a:rPr lang="vi-VN" sz="2000"/>
              <a:t>hành vi vi phạm tính riêng tư</a:t>
            </a:r>
            <a:r>
              <a:rPr lang="en-US" sz="2000"/>
              <a:t> </a:t>
            </a:r>
            <a:r>
              <a:rPr lang="vi-VN" sz="2000"/>
              <a:t>→</a:t>
            </a:r>
            <a:r>
              <a:rPr lang="en-US" sz="2000"/>
              <a:t> </a:t>
            </a:r>
            <a:r>
              <a:rPr lang="vi-VN" sz="2000"/>
              <a:t>cần tôn trọng tính riêng tư và không nên hành động giống như Bình.</a:t>
            </a:r>
          </a:p>
        </p:txBody>
      </p:sp>
      <p:pic>
        <p:nvPicPr>
          <p:cNvPr id="6" name="Picture 12">
            <a:extLst>
              <a:ext uri="{FF2B5EF4-FFF2-40B4-BE49-F238E27FC236}">
                <a16:creationId xmlns:a16="http://schemas.microsoft.com/office/drawing/2014/main" id="{E204B257-CA69-63D6-9E33-2695CAA6E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24984" y="2461240"/>
            <a:ext cx="847090" cy="93554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129"/>
          <a:stretch/>
        </p:blipFill>
        <p:spPr>
          <a:xfrm>
            <a:off x="733094" y="3172597"/>
            <a:ext cx="2627944" cy="1970903"/>
          </a:xfrm>
          <a:prstGeom prst="rect">
            <a:avLst/>
          </a:prstGeom>
        </p:spPr>
      </p:pic>
    </p:spTree>
    <p:extLst>
      <p:ext uri="{BB962C8B-B14F-4D97-AF65-F5344CB8AC3E}">
        <p14:creationId xmlns:p14="http://schemas.microsoft.com/office/powerpoint/2010/main" val="24949228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27822" y="538218"/>
            <a:ext cx="5908654" cy="1642701"/>
            <a:chOff x="1727822" y="538218"/>
            <a:chExt cx="5908654" cy="1642701"/>
          </a:xfrm>
        </p:grpSpPr>
        <p:sp>
          <p:nvSpPr>
            <p:cNvPr id="3" name="Rounded Rectangle 2"/>
            <p:cNvSpPr/>
            <p:nvPr/>
          </p:nvSpPr>
          <p:spPr>
            <a:xfrm>
              <a:off x="1727822" y="538218"/>
              <a:ext cx="5908654" cy="164270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000">
                <a:solidFill>
                  <a:srgbClr val="000000"/>
                </a:solidFill>
              </a:endParaRPr>
            </a:p>
          </p:txBody>
        </p:sp>
        <p:sp>
          <p:nvSpPr>
            <p:cNvPr id="4" name="Rectangle 3"/>
            <p:cNvSpPr/>
            <p:nvPr/>
          </p:nvSpPr>
          <p:spPr>
            <a:xfrm>
              <a:off x="1906428" y="620904"/>
              <a:ext cx="5551442"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2. Minh vẽ một bức tranh phong cảnh rất đẹp trên máy tính. Hoa đã lấy bức tranh đó sử dụng mà không hỏi ý kiến Minh.</a:t>
              </a:r>
            </a:p>
          </p:txBody>
        </p:sp>
      </p:grpSp>
      <p:sp>
        <p:nvSpPr>
          <p:cNvPr id="5" name="TextBox 4"/>
          <p:cNvSpPr txBox="1"/>
          <p:nvPr/>
        </p:nvSpPr>
        <p:spPr>
          <a:xfrm>
            <a:off x="397534" y="2331225"/>
            <a:ext cx="5410142" cy="2400657"/>
          </a:xfrm>
          <a:prstGeom prst="rect">
            <a:avLst/>
          </a:prstGeom>
          <a:noFill/>
        </p:spPr>
        <p:txBody>
          <a:bodyPr wrap="square" rtlCol="0">
            <a:spAutoFit/>
          </a:bodyPr>
          <a:lstStyle/>
          <a:p>
            <a:pPr algn="ctr">
              <a:lnSpc>
                <a:spcPct val="150000"/>
              </a:lnSpc>
            </a:pPr>
            <a:r>
              <a:rPr lang="vi-VN" sz="2000"/>
              <a:t>Hoa </a:t>
            </a:r>
            <a:r>
              <a:rPr lang="en-US" sz="2000"/>
              <a:t>có </a:t>
            </a:r>
            <a:r>
              <a:rPr lang="vi-VN" sz="2000"/>
              <a:t>hành động không tôn trọng bản quyền nội dung thông tin</a:t>
            </a:r>
            <a:r>
              <a:rPr lang="en-US" sz="2000"/>
              <a:t> </a:t>
            </a:r>
            <a:r>
              <a:rPr lang="vi-VN" sz="2000"/>
              <a:t>→ Hoa cần được Minh cho phép sử dụng bức tranh đó. Khi </a:t>
            </a:r>
            <a:r>
              <a:rPr lang="en-US" sz="2000"/>
              <a:t>được </a:t>
            </a:r>
            <a:r>
              <a:rPr lang="vi-VN" sz="2000"/>
              <a:t>cho phép sử dụng</a:t>
            </a:r>
            <a:r>
              <a:rPr lang="en-US" sz="2000"/>
              <a:t>,</a:t>
            </a:r>
            <a:r>
              <a:rPr lang="vi-VN" sz="2000"/>
              <a:t> Hoa cần ghi rõ Minh là tác giả của bức tranh. </a:t>
            </a:r>
          </a:p>
        </p:txBody>
      </p:sp>
      <p:pic>
        <p:nvPicPr>
          <p:cNvPr id="6" name="Picture 12">
            <a:extLst>
              <a:ext uri="{FF2B5EF4-FFF2-40B4-BE49-F238E27FC236}">
                <a16:creationId xmlns:a16="http://schemas.microsoft.com/office/drawing/2014/main" id="{E204B257-CA69-63D6-9E33-2695CAA6E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95952" flipH="1">
            <a:off x="5708955" y="2519651"/>
            <a:ext cx="847090" cy="935541"/>
          </a:xfrm>
          <a:prstGeom prst="rect">
            <a:avLst/>
          </a:prstGeom>
        </p:spPr>
      </p:pic>
      <p:pic>
        <p:nvPicPr>
          <p:cNvPr id="8194" name="Picture 2" descr="https://static.vecteezy.com/system/resources/previews/014/227/039/non_2x/safari-photos-cards-icon-cartoon-style-vector.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7921">
            <a:off x="6503457" y="2638236"/>
            <a:ext cx="2100794" cy="210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4342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randombar(horizontal)">
                                      <p:cBhvr>
                                        <p:cTn id="1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147332" y="3326809"/>
            <a:ext cx="2808340" cy="1246430"/>
            <a:chOff x="3147332" y="3326809"/>
            <a:chExt cx="2808340" cy="1246430"/>
          </a:xfrm>
        </p:grpSpPr>
        <p:sp>
          <p:nvSpPr>
            <p:cNvPr id="10" name="Rounded Rectangle 9"/>
            <p:cNvSpPr/>
            <p:nvPr/>
          </p:nvSpPr>
          <p:spPr>
            <a:xfrm>
              <a:off x="3147332" y="3326809"/>
              <a:ext cx="2808340" cy="1246430"/>
            </a:xfrm>
            <a:prstGeom prst="roundRect">
              <a:avLst/>
            </a:prstGeom>
            <a:solidFill>
              <a:srgbClr val="F5E6F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66967" y="3442192"/>
              <a:ext cx="2569069" cy="1015663"/>
            </a:xfrm>
            <a:prstGeom prst="rect">
              <a:avLst/>
            </a:prstGeom>
            <a:noFill/>
          </p:spPr>
          <p:txBody>
            <a:bodyPr wrap="square" rtlCol="0">
              <a:spAutoFit/>
            </a:bodyPr>
            <a:lstStyle/>
            <a:p>
              <a:pPr algn="ctr">
                <a:lnSpc>
                  <a:spcPct val="150000"/>
                </a:lnSpc>
              </a:pPr>
              <a:r>
                <a:rPr lang="en-US" sz="2000"/>
                <a:t>Tôn trọng bản quyền nội dung thông tin.</a:t>
              </a:r>
              <a:endParaRPr lang="vi-VN" sz="2000"/>
            </a:p>
          </p:txBody>
        </p:sp>
      </p:grpSp>
      <p:grpSp>
        <p:nvGrpSpPr>
          <p:cNvPr id="25" name="Group 24"/>
          <p:cNvGrpSpPr/>
          <p:nvPr/>
        </p:nvGrpSpPr>
        <p:grpSpPr>
          <a:xfrm>
            <a:off x="965159" y="1046997"/>
            <a:ext cx="2182172" cy="2903027"/>
            <a:chOff x="965159" y="1046997"/>
            <a:chExt cx="2182172" cy="2903027"/>
          </a:xfrm>
        </p:grpSpPr>
        <p:sp>
          <p:nvSpPr>
            <p:cNvPr id="7" name="Rounded Rectangle 6"/>
            <p:cNvSpPr/>
            <p:nvPr/>
          </p:nvSpPr>
          <p:spPr>
            <a:xfrm>
              <a:off x="965159" y="1046997"/>
              <a:ext cx="2082840" cy="1246430"/>
            </a:xfrm>
            <a:prstGeom prst="roundRect">
              <a:avLst/>
            </a:prstGeom>
            <a:solidFill>
              <a:srgbClr val="EBF6DE"/>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58922" y="1162380"/>
              <a:ext cx="1894154" cy="1015663"/>
            </a:xfrm>
            <a:prstGeom prst="rect">
              <a:avLst/>
            </a:prstGeom>
            <a:noFill/>
          </p:spPr>
          <p:txBody>
            <a:bodyPr wrap="square" rtlCol="0">
              <a:spAutoFit/>
            </a:bodyPr>
            <a:lstStyle/>
            <a:p>
              <a:pPr algn="ctr">
                <a:lnSpc>
                  <a:spcPct val="150000"/>
                </a:lnSpc>
              </a:pPr>
              <a:r>
                <a:rPr lang="en-US" sz="2000"/>
                <a:t>Chỉ sử dụng khi được phép.</a:t>
              </a:r>
              <a:endParaRPr lang="vi-VN" sz="2000"/>
            </a:p>
          </p:txBody>
        </p:sp>
        <p:sp>
          <p:nvSpPr>
            <p:cNvPr id="11" name="Rounded Rectangle 10"/>
            <p:cNvSpPr/>
            <p:nvPr/>
          </p:nvSpPr>
          <p:spPr>
            <a:xfrm>
              <a:off x="1737485" y="2226129"/>
              <a:ext cx="537028" cy="21227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Elbow Connector 14"/>
            <p:cNvCxnSpPr>
              <a:stCxn id="11" idx="2"/>
              <a:endCxn id="10" idx="1"/>
            </p:cNvCxnSpPr>
            <p:nvPr/>
          </p:nvCxnSpPr>
          <p:spPr>
            <a:xfrm rot="16200000" flipH="1">
              <a:off x="1820853" y="2623545"/>
              <a:ext cx="1511624" cy="1141333"/>
            </a:xfrm>
            <a:prstGeom prst="bentConnector2">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955672" y="1046996"/>
            <a:ext cx="2370860" cy="2903029"/>
            <a:chOff x="5955672" y="1046996"/>
            <a:chExt cx="2370860" cy="2903029"/>
          </a:xfrm>
        </p:grpSpPr>
        <p:sp>
          <p:nvSpPr>
            <p:cNvPr id="8" name="Rounded Rectangle 7"/>
            <p:cNvSpPr/>
            <p:nvPr/>
          </p:nvSpPr>
          <p:spPr>
            <a:xfrm>
              <a:off x="6055006" y="1046996"/>
              <a:ext cx="2271526" cy="1246430"/>
            </a:xfrm>
            <a:prstGeom prst="roundRect">
              <a:avLst/>
            </a:prstGeom>
            <a:solidFill>
              <a:srgbClr val="FEF5E8"/>
            </a:solidFill>
            <a:ln>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31247" y="1162380"/>
              <a:ext cx="2119044" cy="1015663"/>
            </a:xfrm>
            <a:prstGeom prst="rect">
              <a:avLst/>
            </a:prstGeom>
            <a:noFill/>
          </p:spPr>
          <p:txBody>
            <a:bodyPr wrap="square" rtlCol="0">
              <a:spAutoFit/>
            </a:bodyPr>
            <a:lstStyle/>
            <a:p>
              <a:pPr algn="ctr">
                <a:lnSpc>
                  <a:spcPct val="150000"/>
                </a:lnSpc>
              </a:pPr>
              <a:r>
                <a:rPr lang="en-US" sz="2000"/>
                <a:t>Diễn đạt lại và ghi “phỏng theo”.</a:t>
              </a:r>
              <a:endParaRPr lang="vi-VN" sz="2000"/>
            </a:p>
          </p:txBody>
        </p:sp>
        <p:sp>
          <p:nvSpPr>
            <p:cNvPr id="13" name="Rounded Rectangle 12"/>
            <p:cNvSpPr/>
            <p:nvPr/>
          </p:nvSpPr>
          <p:spPr>
            <a:xfrm>
              <a:off x="6922255" y="2226129"/>
              <a:ext cx="537028" cy="212271"/>
            </a:xfrm>
            <a:prstGeom prst="roundRect">
              <a:avLst/>
            </a:prstGeom>
            <a:solidFill>
              <a:srgbClr val="DE5A00"/>
            </a:solidFill>
            <a:ln>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lbow Connector 15"/>
            <p:cNvCxnSpPr>
              <a:stCxn id="13" idx="2"/>
              <a:endCxn id="10" idx="3"/>
            </p:cNvCxnSpPr>
            <p:nvPr/>
          </p:nvCxnSpPr>
          <p:spPr>
            <a:xfrm rot="5400000">
              <a:off x="5817409" y="2576664"/>
              <a:ext cx="1511624" cy="1235097"/>
            </a:xfrm>
            <a:prstGeom prst="bentConnector2">
              <a:avLst/>
            </a:prstGeom>
            <a:ln w="28575">
              <a:solidFill>
                <a:srgbClr val="DE5A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573062" y="1046996"/>
            <a:ext cx="1956881" cy="2279813"/>
            <a:chOff x="3573062" y="1046996"/>
            <a:chExt cx="1956881" cy="2279813"/>
          </a:xfrm>
        </p:grpSpPr>
        <p:sp>
          <p:nvSpPr>
            <p:cNvPr id="9" name="Rounded Rectangle 8"/>
            <p:cNvSpPr/>
            <p:nvPr/>
          </p:nvSpPr>
          <p:spPr>
            <a:xfrm>
              <a:off x="3573062" y="1046996"/>
              <a:ext cx="1956881" cy="1246430"/>
            </a:xfrm>
            <a:prstGeom prst="roundRect">
              <a:avLst/>
            </a:prstGeom>
            <a:solidFill>
              <a:srgbClr val="E5F4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19499" y="1162380"/>
              <a:ext cx="1664006" cy="1015663"/>
            </a:xfrm>
            <a:prstGeom prst="rect">
              <a:avLst/>
            </a:prstGeom>
            <a:noFill/>
          </p:spPr>
          <p:txBody>
            <a:bodyPr wrap="square" rtlCol="0">
              <a:spAutoFit/>
            </a:bodyPr>
            <a:lstStyle/>
            <a:p>
              <a:pPr algn="ctr">
                <a:lnSpc>
                  <a:spcPct val="150000"/>
                </a:lnSpc>
              </a:pPr>
              <a:r>
                <a:rPr lang="en-US" sz="2000"/>
                <a:t>Ghi rõ nguồn thông tin.</a:t>
              </a:r>
              <a:endParaRPr lang="vi-VN" sz="2000"/>
            </a:p>
          </p:txBody>
        </p:sp>
        <p:sp>
          <p:nvSpPr>
            <p:cNvPr id="12" name="Rounded Rectangle 11"/>
            <p:cNvSpPr/>
            <p:nvPr/>
          </p:nvSpPr>
          <p:spPr>
            <a:xfrm>
              <a:off x="4282988" y="2226129"/>
              <a:ext cx="537028" cy="21227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2" idx="2"/>
              <a:endCxn id="10" idx="0"/>
            </p:cNvCxnSpPr>
            <p:nvPr/>
          </p:nvCxnSpPr>
          <p:spPr>
            <a:xfrm>
              <a:off x="4551502" y="2438400"/>
              <a:ext cx="0" cy="88840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354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9847" y="2145436"/>
            <a:ext cx="2043201" cy="2998064"/>
          </a:xfrm>
          <a:prstGeom prst="rect">
            <a:avLst/>
          </a:prstGeom>
        </p:spPr>
      </p:pic>
      <p:grpSp>
        <p:nvGrpSpPr>
          <p:cNvPr id="8" name="Group 7"/>
          <p:cNvGrpSpPr/>
          <p:nvPr/>
        </p:nvGrpSpPr>
        <p:grpSpPr>
          <a:xfrm>
            <a:off x="3211685" y="457972"/>
            <a:ext cx="5500237" cy="3098028"/>
            <a:chOff x="3211685" y="457972"/>
            <a:chExt cx="5500237" cy="3098028"/>
          </a:xfrm>
        </p:grpSpPr>
        <p:sp>
          <p:nvSpPr>
            <p:cNvPr id="4" name="Rounded Rectangular Callout 3"/>
            <p:cNvSpPr/>
            <p:nvPr/>
          </p:nvSpPr>
          <p:spPr>
            <a:xfrm>
              <a:off x="3211685" y="457972"/>
              <a:ext cx="5075972" cy="2691627"/>
            </a:xfrm>
            <a:prstGeom prst="wedgeRoundRectCallout">
              <a:avLst>
                <a:gd name="adj1" fmla="val -63169"/>
                <a:gd name="adj2" fmla="val 35474"/>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5" name="TextBox 4"/>
            <p:cNvSpPr txBox="1"/>
            <p:nvPr/>
          </p:nvSpPr>
          <p:spPr>
            <a:xfrm>
              <a:off x="3354793" y="605182"/>
              <a:ext cx="4789755" cy="2400657"/>
            </a:xfrm>
            <a:prstGeom prst="rect">
              <a:avLst/>
            </a:prstGeom>
            <a:noFill/>
          </p:spPr>
          <p:txBody>
            <a:bodyPr wrap="square" rtlCol="0">
              <a:spAutoFit/>
            </a:bodyPr>
            <a:lstStyle/>
            <a:p>
              <a:pPr algn="ctr">
                <a:lnSpc>
                  <a:spcPct val="150000"/>
                </a:lnSpc>
              </a:pPr>
              <a:r>
                <a:rPr lang="en-US" sz="2000"/>
                <a:t>N</a:t>
              </a:r>
              <a:r>
                <a:rPr lang="vi-VN" sz="2000"/>
                <a:t>êu thêm một số ví dụ về những hành vi vi phạm tính riêng tư và bản quyền nội dung thông tin trong hoạt động trên lớp, trong trường học,… </a:t>
              </a:r>
              <a:r>
                <a:rPr lang="en-US" sz="2000"/>
                <a:t>T</a:t>
              </a:r>
              <a:r>
                <a:rPr lang="vi-VN" sz="2000"/>
                <a:t>hái độ </a:t>
              </a:r>
              <a:r>
                <a:rPr lang="en-US" sz="2000"/>
                <a:t>của em </a:t>
              </a:r>
              <a:r>
                <a:rPr lang="vi-VN" sz="2000"/>
                <a:t>khi gặp những tình huống đó</a:t>
              </a:r>
              <a:r>
                <a:rPr lang="en-US" sz="2000"/>
                <a:t>?</a:t>
              </a:r>
              <a:endParaRPr lang="vi-VN" sz="2000"/>
            </a:p>
          </p:txBody>
        </p:sp>
        <p:pic>
          <p:nvPicPr>
            <p:cNvPr id="7" name="Picture 32"/>
            <p:cNvPicPr>
              <a:picLocks noChangeAspect="1"/>
            </p:cNvPicPr>
            <p:nvPr/>
          </p:nvPicPr>
          <p:blipFill>
            <a:blip r:embed="rId3"/>
            <a:srcRect/>
            <a:stretch>
              <a:fillRect/>
            </a:stretch>
          </p:blipFill>
          <p:spPr>
            <a:xfrm>
              <a:off x="7420321" y="2543708"/>
              <a:ext cx="1291601" cy="1012292"/>
            </a:xfrm>
            <a:prstGeom prst="rect">
              <a:avLst/>
            </a:prstGeom>
          </p:spPr>
        </p:pic>
      </p:grpSp>
    </p:spTree>
    <p:extLst>
      <p:ext uri="{BB962C8B-B14F-4D97-AF65-F5344CB8AC3E}">
        <p14:creationId xmlns:p14="http://schemas.microsoft.com/office/powerpoint/2010/main" val="127715266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7497" y="595749"/>
            <a:ext cx="2426567" cy="1452826"/>
            <a:chOff x="1059872" y="1315044"/>
            <a:chExt cx="5065048" cy="2860509"/>
          </a:xfrm>
        </p:grpSpPr>
        <p:sp>
          <p:nvSpPr>
            <p:cNvPr id="4" name="Cloud 3"/>
            <p:cNvSpPr/>
            <p:nvPr/>
          </p:nvSpPr>
          <p:spPr>
            <a:xfrm rot="350284">
              <a:off x="1059872" y="1315044"/>
              <a:ext cx="5065048" cy="2860509"/>
            </a:xfrm>
            <a:prstGeom prst="cloud">
              <a:avLst/>
            </a:prstGeom>
            <a:solidFill>
              <a:srgbClr val="DDF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94249" y="1745414"/>
              <a:ext cx="3796289" cy="1999767"/>
            </a:xfrm>
            <a:prstGeom prst="rect">
              <a:avLst/>
            </a:prstGeom>
          </p:spPr>
          <p:txBody>
            <a:bodyPr wrap="square">
              <a:spAutoFit/>
            </a:bodyPr>
            <a:lstStyle/>
            <a:p>
              <a:pPr algn="ctr">
                <a:lnSpc>
                  <a:spcPct val="150000"/>
                </a:lnSpc>
              </a:pPr>
              <a:r>
                <a:rPr lang="vi-VN" sz="2000">
                  <a:ea typeface="Calibri" panose="020F0502020204030204" pitchFamily="34" charset="0"/>
                  <a:cs typeface="Times New Roman" panose="02020603050405020304" pitchFamily="18" charset="0"/>
                </a:rPr>
                <a:t>Xem thư riêng của bạn</a:t>
              </a:r>
              <a:r>
                <a:rPr lang="en-US" sz="2000">
                  <a:ea typeface="Calibri" panose="020F0502020204030204" pitchFamily="34" charset="0"/>
                  <a:cs typeface="Times New Roman" panose="02020603050405020304" pitchFamily="18" charset="0"/>
                </a:rPr>
                <a:t>.</a:t>
              </a:r>
              <a:endParaRPr lang="vi-VN" sz="2000">
                <a:ea typeface="Calibri" panose="020F0502020204030204" pitchFamily="34" charset="0"/>
                <a:cs typeface="Times New Roman" panose="02020603050405020304" pitchFamily="18" charset="0"/>
              </a:endParaRPr>
            </a:p>
          </p:txBody>
        </p:sp>
      </p:grpSp>
      <p:grpSp>
        <p:nvGrpSpPr>
          <p:cNvPr id="6" name="Group 5"/>
          <p:cNvGrpSpPr/>
          <p:nvPr/>
        </p:nvGrpSpPr>
        <p:grpSpPr>
          <a:xfrm>
            <a:off x="3419313" y="1659521"/>
            <a:ext cx="2738394" cy="1452826"/>
            <a:chOff x="1058185" y="1346269"/>
            <a:chExt cx="5715934" cy="2860509"/>
          </a:xfrm>
        </p:grpSpPr>
        <p:sp>
          <p:nvSpPr>
            <p:cNvPr id="7" name="Cloud 6"/>
            <p:cNvSpPr/>
            <p:nvPr/>
          </p:nvSpPr>
          <p:spPr>
            <a:xfrm rot="350284">
              <a:off x="1058185" y="1346269"/>
              <a:ext cx="5715934" cy="2860509"/>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37634" y="1759041"/>
              <a:ext cx="4157036" cy="1999767"/>
            </a:xfrm>
            <a:prstGeom prst="rect">
              <a:avLst/>
            </a:prstGeom>
          </p:spPr>
          <p:txBody>
            <a:bodyPr wrap="square">
              <a:spAutoFit/>
            </a:bodyPr>
            <a:lstStyle/>
            <a:p>
              <a:pPr algn="ctr">
                <a:lnSpc>
                  <a:spcPct val="150000"/>
                </a:lnSpc>
              </a:pPr>
              <a:r>
                <a:rPr lang="en-US" sz="2000">
                  <a:ea typeface="Calibri" panose="020F0502020204030204" pitchFamily="34" charset="0"/>
                  <a:cs typeface="Times New Roman" panose="02020603050405020304" pitchFamily="18" charset="0"/>
                </a:rPr>
                <a:t>X</a:t>
              </a:r>
              <a:r>
                <a:rPr lang="vi-VN" sz="2000">
                  <a:ea typeface="Calibri" panose="020F0502020204030204" pitchFamily="34" charset="0"/>
                  <a:cs typeface="Times New Roman" panose="02020603050405020304" pitchFamily="18" charset="0"/>
                </a:rPr>
                <a:t>em vở, sổ ghi chép của bạn</a:t>
              </a:r>
              <a:r>
                <a:rPr lang="en-US" sz="2000">
                  <a:ea typeface="Calibri" panose="020F0502020204030204" pitchFamily="34" charset="0"/>
                  <a:cs typeface="Times New Roman" panose="02020603050405020304" pitchFamily="18" charset="0"/>
                </a:rPr>
                <a:t>.</a:t>
              </a:r>
              <a:endParaRPr lang="vi-VN" sz="2000">
                <a:ea typeface="Calibri" panose="020F0502020204030204" pitchFamily="34" charset="0"/>
                <a:cs typeface="Times New Roman" panose="02020603050405020304" pitchFamily="18" charset="0"/>
              </a:endParaRPr>
            </a:p>
          </p:txBody>
        </p:sp>
      </p:grpSp>
      <p:grpSp>
        <p:nvGrpSpPr>
          <p:cNvPr id="9" name="Group 8"/>
          <p:cNvGrpSpPr/>
          <p:nvPr/>
        </p:nvGrpSpPr>
        <p:grpSpPr>
          <a:xfrm>
            <a:off x="6174250" y="595748"/>
            <a:ext cx="1927568" cy="1452826"/>
            <a:chOff x="1062575" y="1265076"/>
            <a:chExt cx="4023472" cy="2860509"/>
          </a:xfrm>
        </p:grpSpPr>
        <p:sp>
          <p:nvSpPr>
            <p:cNvPr id="10" name="Cloud 9"/>
            <p:cNvSpPr/>
            <p:nvPr/>
          </p:nvSpPr>
          <p:spPr>
            <a:xfrm rot="350284">
              <a:off x="1062575" y="1265076"/>
              <a:ext cx="4023472" cy="2860509"/>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51206" y="1695446"/>
              <a:ext cx="2846207" cy="1999767"/>
            </a:xfrm>
            <a:prstGeom prst="rect">
              <a:avLst/>
            </a:prstGeom>
          </p:spPr>
          <p:txBody>
            <a:bodyPr wrap="square">
              <a:spAutoFit/>
            </a:bodyPr>
            <a:lstStyle/>
            <a:p>
              <a:pPr algn="ctr">
                <a:lnSpc>
                  <a:spcPct val="150000"/>
                </a:lnSpc>
              </a:pPr>
              <a:r>
                <a:rPr lang="en-US" sz="2000">
                  <a:ea typeface="Calibri" panose="020F0502020204030204" pitchFamily="34" charset="0"/>
                  <a:cs typeface="Times New Roman" panose="02020603050405020304" pitchFamily="18" charset="0"/>
                </a:rPr>
                <a:t>C</a:t>
              </a:r>
              <a:r>
                <a:rPr lang="vi-VN" sz="2000">
                  <a:ea typeface="Calibri" panose="020F0502020204030204" pitchFamily="34" charset="0"/>
                  <a:cs typeface="Times New Roman" panose="02020603050405020304" pitchFamily="18" charset="0"/>
                </a:rPr>
                <a:t>hép bài</a:t>
              </a:r>
              <a:r>
                <a:rPr lang="en-US" sz="2000">
                  <a:ea typeface="Calibri" panose="020F0502020204030204" pitchFamily="34" charset="0"/>
                  <a:cs typeface="Times New Roman" panose="02020603050405020304" pitchFamily="18" charset="0"/>
                </a:rPr>
                <a:t> của</a:t>
              </a:r>
              <a:r>
                <a:rPr lang="vi-VN" sz="2000">
                  <a:ea typeface="Calibri" panose="020F0502020204030204" pitchFamily="34" charset="0"/>
                  <a:cs typeface="Times New Roman" panose="02020603050405020304" pitchFamily="18" charset="0"/>
                </a:rPr>
                <a:t> bạ</a:t>
              </a:r>
              <a:r>
                <a:rPr lang="en-US" sz="2000">
                  <a:ea typeface="Calibri" panose="020F0502020204030204" pitchFamily="34" charset="0"/>
                  <a:cs typeface="Times New Roman" panose="02020603050405020304" pitchFamily="18" charset="0"/>
                </a:rPr>
                <a:t>n.</a:t>
              </a:r>
              <a:endParaRPr lang="vi-VN" sz="2000">
                <a:ea typeface="Calibri" panose="020F0502020204030204" pitchFamily="34" charset="0"/>
                <a:cs typeface="Times New Roman" panose="02020603050405020304" pitchFamily="18" charset="0"/>
              </a:endParaRPr>
            </a:p>
          </p:txBody>
        </p:sp>
      </p:grpSp>
      <p:grpSp>
        <p:nvGrpSpPr>
          <p:cNvPr id="12" name="Group 11"/>
          <p:cNvGrpSpPr/>
          <p:nvPr/>
        </p:nvGrpSpPr>
        <p:grpSpPr>
          <a:xfrm>
            <a:off x="1266901" y="3468915"/>
            <a:ext cx="6538400" cy="1117600"/>
            <a:chOff x="5477496" y="1450911"/>
            <a:chExt cx="6538400" cy="1117600"/>
          </a:xfrm>
        </p:grpSpPr>
        <p:sp>
          <p:nvSpPr>
            <p:cNvPr id="13" name="Rounded Rectangle 12"/>
            <p:cNvSpPr/>
            <p:nvPr/>
          </p:nvSpPr>
          <p:spPr>
            <a:xfrm>
              <a:off x="6239665" y="1450911"/>
              <a:ext cx="5776231" cy="1117600"/>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Cần </a:t>
              </a:r>
              <a:r>
                <a:rPr lang="vi-VN" sz="2000">
                  <a:solidFill>
                    <a:srgbClr val="000000"/>
                  </a:solidFill>
                </a:rPr>
                <a:t>thể hiện rõ thái độ không đồng tình, góp ý, nhắc nhở để các hiện tượng đó không tiếp diễn.</a:t>
              </a:r>
              <a:endParaRPr lang="en-US" sz="2000">
                <a:solidFill>
                  <a:srgbClr val="000000"/>
                </a:solidFill>
              </a:endParaRPr>
            </a:p>
          </p:txBody>
        </p:sp>
        <p:sp>
          <p:nvSpPr>
            <p:cNvPr id="14" name="Right Arrow 13"/>
            <p:cNvSpPr/>
            <p:nvPr/>
          </p:nvSpPr>
          <p:spPr>
            <a:xfrm>
              <a:off x="5477496" y="1817031"/>
              <a:ext cx="617721" cy="385360"/>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3206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lendar &amp; Weather Subject for Pre-K: Months of The Year By Slidesgo">
  <a:themeElements>
    <a:clrScheme name="Simple Light">
      <a:dk1>
        <a:srgbClr val="3D878F"/>
      </a:dk1>
      <a:lt1>
        <a:srgbClr val="F4F2E1"/>
      </a:lt1>
      <a:dk2>
        <a:srgbClr val="2F2D26"/>
      </a:dk2>
      <a:lt2>
        <a:srgbClr val="BBB9B6"/>
      </a:lt2>
      <a:accent1>
        <a:srgbClr val="85C7BA"/>
      </a:accent1>
      <a:accent2>
        <a:srgbClr val="E19F96"/>
      </a:accent2>
      <a:accent3>
        <a:srgbClr val="E99158"/>
      </a:accent3>
      <a:accent4>
        <a:srgbClr val="F5D153"/>
      </a:accent4>
      <a:accent5>
        <a:srgbClr val="FFFFFF"/>
      </a:accent5>
      <a:accent6>
        <a:srgbClr val="FFFFFF"/>
      </a:accent6>
      <a:hlink>
        <a:srgbClr val="2F2D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TotalTime>
  <Words>1431</Words>
  <Application>Microsoft Office PowerPoint</Application>
  <PresentationFormat>On-screen Show (16:9)</PresentationFormat>
  <Paragraphs>118</Paragraphs>
  <Slides>25</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Bebas Neue</vt:lpstr>
      <vt:lpstr>Nunito Black</vt:lpstr>
      <vt:lpstr>Arial</vt:lpstr>
      <vt:lpstr>Arial (Body)</vt:lpstr>
      <vt:lpstr>Roboto Condensed Light</vt:lpstr>
      <vt:lpstr>Manjari</vt:lpstr>
      <vt:lpstr>Calendar &amp; Weather Subject for Pre-K: Months of The Year By Slidesgo</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Calendar &amp; Weather Subject for Pre-K:</dc:title>
  <dc:creator>Acer</dc:creator>
  <cp:lastModifiedBy>Administrator</cp:lastModifiedBy>
  <cp:revision>38</cp:revision>
  <dcterms:modified xsi:type="dcterms:W3CDTF">2025-11-13T15:46:31Z</dcterms:modified>
</cp:coreProperties>
</file>