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5" r:id="rId3"/>
    <p:sldId id="286" r:id="rId5"/>
    <p:sldId id="256" r:id="rId6"/>
    <p:sldId id="296" r:id="rId7"/>
    <p:sldId id="287" r:id="rId8"/>
    <p:sldId id="288" r:id="rId9"/>
    <p:sldId id="271" r:id="rId10"/>
    <p:sldId id="289" r:id="rId11"/>
    <p:sldId id="291" r:id="rId12"/>
    <p:sldId id="295" r:id="rId13"/>
    <p:sldId id="292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6C6E3"/>
    <a:srgbClr val="0000FF"/>
    <a:srgbClr val="AFDC7E"/>
    <a:srgbClr val="C4E59F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8"/>
    <p:restoredTop sz="77444"/>
  </p:normalViewPr>
  <p:slideViewPr>
    <p:cSldViewPr showGuides="1">
      <p:cViewPr varScale="1">
        <p:scale>
          <a:sx n="55" d="100"/>
          <a:sy n="55" d="100"/>
        </p:scale>
        <p:origin x="10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5" d="100"/>
          <a:sy n="95" d="100"/>
        </p:scale>
        <p:origin x="1920" y="-9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Well done.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point for your group. Good.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Now, look at your Student’s Book page 20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you complete Tracing Part 1? – Yes?- Good.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let finish Part 1 &amp; 2. Do you remember? – Very good.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end of Lesson 3.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- Let’s </a:t>
            </a:r>
            <a:r>
              <a:rPr lang="en-US" dirty="0" smtClean="0"/>
              <a:t>count your points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So the winner is group …. Group …, you also good, too.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Goodbye class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 Are you good? I hope so.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 today?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lesson today, Unit 4 – Lesson 3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Today, we will have 2 groups – group 1 and group 2. You are group 1, you are Group 2.</a:t>
            </a:r>
            <a:endParaRPr lang="en-US" dirty="0" smtClean="0"/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Letter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and its sound? Let’s chant about Letter D.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chant very well!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lesson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do you remember these words?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“D”, “duck”, “donkey” – Well done.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-Today, We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learn how to trace Letter D. Unit 4 – Lesson 3, part 1- Trace the letters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-Now, let’s look.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-With big D: We have two strokes, like this One and Two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-With small d: How do we start? Let’s see. One – Two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-Now, let’s rise your fingers and follow ( back to tracing D and d)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-Ask SS to trace in their books D, d, duck, donkey.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Now, you look at your book Page 20, let’s trace the letters and the words.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very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easy to trace Letter D. Right?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Now we move to Part 2 – Look, tick and say.  You look at the picture. Read the sentences to tick in the correct box then say aloud. There is one example. (a)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Click (a) “ What is it?” – We have two boxes. “It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cat.” and “ 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butterfly”. Can you see the tick? Now, let’s do it together.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Click (b) “What is it?”;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a duck.; It is a bird. Which one do you tick on? – Click- You’re right. It is a duck.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Click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“What is it?”;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cow.; It is a donkey. – Click. It is a donkey. Well done.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Well done.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 “ What’s missing?”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four cards will missing. You must answer “ What is it?”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have? – “cat”, “donkey”, “duck”, and “ Letter D”. Now, let’s start.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Well, what is it?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Well done.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Good.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2.wav"/><Relationship Id="rId5" Type="http://schemas.openxmlformats.org/officeDocument/2006/relationships/image" Target="../media/image23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2.wav"/><Relationship Id="rId5" Type="http://schemas.openxmlformats.org/officeDocument/2006/relationships/image" Target="../media/image24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7.png"/><Relationship Id="rId3" Type="http://schemas.microsoft.com/office/2007/relationships/media" Target="../media/media2.mp3"/><Relationship Id="rId2" Type="http://schemas.openxmlformats.org/officeDocument/2006/relationships/audio" Target="NULL" TargetMode="Externa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4.xml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2.wav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12" y="4096152"/>
            <a:ext cx="2945423" cy="207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75244"/>
            <a:ext cx="2941320" cy="2073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>
            <a:fillRect/>
          </a:stretch>
        </p:blipFill>
        <p:spPr>
          <a:xfrm>
            <a:off x="6465493" y="1790192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3023598" y="2300331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solidFill>
                  <a:schemeClr val="accent3"/>
                </a:solidFill>
                <a:effectLst/>
              </a:rPr>
              <a:t>What is it?</a:t>
            </a:r>
            <a:endParaRPr lang="en-US" sz="54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977312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826552"/>
            <a:ext cx="3200612" cy="2252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9860" y="887381"/>
            <a:ext cx="44599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What’s missing?</a:t>
            </a:r>
            <a:endParaRPr lang="en-US" sz="4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26469"/>
            <a:ext cx="2945423" cy="20760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86046" y="2496422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solidFill>
                  <a:schemeClr val="accent3"/>
                </a:solidFill>
                <a:effectLst/>
              </a:rPr>
              <a:t>What is it?</a:t>
            </a:r>
            <a:endParaRPr lang="en-US" sz="54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275908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1792134"/>
            <a:ext cx="2934112" cy="2068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>
            <a:fillRect/>
          </a:stretch>
        </p:blipFill>
        <p:spPr>
          <a:xfrm>
            <a:off x="6251623" y="1968059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82" y="3875205"/>
            <a:ext cx="3321517" cy="23440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9066" y="892314"/>
            <a:ext cx="43075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smtClean="0"/>
              <a:t>What’s missing?</a:t>
            </a:r>
            <a:endParaRPr lang="en-US" sz="4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3499"/>
            <a:ext cx="5791200" cy="6794501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81600" y="157163"/>
            <a:ext cx="3429000" cy="60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ent Arrow 5"/>
          <p:cNvSpPr/>
          <p:nvPr/>
        </p:nvSpPr>
        <p:spPr>
          <a:xfrm flipV="1">
            <a:off x="752475" y="3728978"/>
            <a:ext cx="1905000" cy="1752600"/>
          </a:xfrm>
          <a:prstGeom prst="ben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</a:t>
            </a:r>
            <a:r>
              <a:rPr lang="en-US" sz="3200" smtClean="0"/>
              <a:t>your book  page 20, please</a:t>
            </a:r>
            <a:endParaRPr lang="en-US" sz="32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4494" b="67495" l="0" r="100000">
                        <a14:foregroundMark x1="88326" y1="32626" x2="88326" y2="32626"/>
                        <a14:foregroundMark x1="23262" y1="55791" x2="23262" y2="55791"/>
                        <a14:foregroundMark x1="17167" y1="54760" x2="19571" y2="58460"/>
                        <a14:foregroundMark x1="51159" y1="57004" x2="67382" y2="57429"/>
                        <a14:foregroundMark x1="19828" y1="54579" x2="29700" y2="54579"/>
                        <a14:foregroundMark x1="53219" y1="58278" x2="62489" y2="58278"/>
                        <a14:foregroundMark x1="49442" y1="39600" x2="49442" y2="39600"/>
                        <a14:foregroundMark x1="18970" y1="55791" x2="18970" y2="55791"/>
                        <a14:backgroundMark x1="24206" y1="20922" x2="50043" y2="21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33333"/>
          <a:stretch>
            <a:fillRect/>
          </a:stretch>
        </p:blipFill>
        <p:spPr>
          <a:xfrm>
            <a:off x="0" y="28135"/>
            <a:ext cx="9120554" cy="6873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5837" y="755808"/>
            <a:ext cx="23615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752600"/>
            <a:ext cx="38600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4" y="843529"/>
            <a:ext cx="356381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40000" r="7560" b="38889"/>
          <a:stretch>
            <a:fillRect/>
          </a:stretch>
        </p:blipFill>
        <p:spPr>
          <a:xfrm>
            <a:off x="1698381" y="4951422"/>
            <a:ext cx="5747238" cy="1906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0" b="4444"/>
          <a:stretch>
            <a:fillRect/>
          </a:stretch>
        </p:blipFill>
        <p:spPr>
          <a:xfrm>
            <a:off x="11723" y="1834129"/>
            <a:ext cx="9144000" cy="3146597"/>
          </a:xfrm>
          <a:prstGeom prst="rect">
            <a:avLst/>
          </a:prstGeom>
        </p:spPr>
      </p:pic>
      <p:pic>
        <p:nvPicPr>
          <p:cNvPr id="5" name="Track 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0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300" y="2148836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" y="1142414"/>
            <a:ext cx="569741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05" y="2122859"/>
            <a:ext cx="3352800" cy="2363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05" y="4486042"/>
            <a:ext cx="3365249" cy="2371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>
            <a:fillRect/>
          </a:stretch>
        </p:blipFill>
        <p:spPr>
          <a:xfrm>
            <a:off x="1557409" y="3304450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65860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1.Trace the letters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b="46118"/>
          <a:stretch>
            <a:fillRect/>
          </a:stretch>
        </p:blipFill>
        <p:spPr>
          <a:xfrm>
            <a:off x="0" y="2156460"/>
            <a:ext cx="9144000" cy="470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>
            <a:fillRect/>
          </a:stretch>
        </p:blipFill>
        <p:spPr>
          <a:xfrm rot="4021969">
            <a:off x="1061807" y="2313255"/>
            <a:ext cx="2162783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>
            <a:fillRect/>
          </a:stretch>
        </p:blipFill>
        <p:spPr>
          <a:xfrm rot="4021969">
            <a:off x="1214207" y="2362419"/>
            <a:ext cx="2162783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>
            <a:fillRect/>
          </a:stretch>
        </p:blipFill>
        <p:spPr>
          <a:xfrm rot="4021969">
            <a:off x="3117596" y="2848704"/>
            <a:ext cx="2162783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00" b="90600" l="47800" r="94200">
                        <a14:backgroundMark x1="68125" y1="87750" x2="68125" y2="87750"/>
                        <a14:backgroundMark x1="64375" y1="87500" x2="64375" y2="87500"/>
                        <a14:backgroundMark x1="64250" y1="33000" x2="64250" y2="33000"/>
                        <a14:backgroundMark x1="86000" y1="43750" x2="86000" y2="43750"/>
                        <a14:backgroundMark x1="52750" y1="86000" x2="52750" y2="86000"/>
                        <a14:backgroundMark x1="52625" y1="56750" x2="52625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000"/>
          <a:stretch>
            <a:fillRect/>
          </a:stretch>
        </p:blipFill>
        <p:spPr>
          <a:xfrm rot="4021969">
            <a:off x="3176210" y="2247680"/>
            <a:ext cx="2162783" cy="175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1066801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smtClean="0"/>
              <a:t>Page 20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L -4.44444E-6 -5.18519E-6 C 0.00052 0.00601 0.00156 0.01226 0.00156 0.01828 C 0.00156 0.08379 0.00243 0.07221 -0.00138 0.10856 C -4.44444E-6 0.11342 0.00174 0.11805 0.00313 0.12291 C 0.00382 0.12499 0.00382 0.12731 0.00469 0.12916 C 0.00538 0.13078 0.00781 0.13332 0.00781 0.13332 L 0.00937 0.13332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2.77778E-6 -2.59259E-6 L 0.06303 0.00186 C 0.06511 0.00232 0.06372 0.00764 0.06459 0.01019 C 0.06615 0.01459 0.07066 0.02246 0.07066 0.02246 L 0.07379 0.03473 L 0.07535 0.04098 C 0.07587 0.04584 0.07605 0.0507 0.07691 0.05533 C 0.07761 0.0595 0.08004 0.0676 0.08004 0.0676 C 0.07952 0.07639 0.07917 0.08542 0.07848 0.09422 C 0.07813 0.09653 0.07726 0.09838 0.07691 0.10047 C 0.07622 0.1044 0.07691 0.10903 0.07535 0.11274 C 0.07362 0.1169 0.07066 0.12038 0.06771 0.12292 C 0.05452 0.13473 0.07119 0.12061 0.05851 0.12917 C 0.05678 0.13033 0.05556 0.13218 0.05382 0.13334 C 0.05087 0.13496 0.04462 0.1375 0.04462 0.1375 L 0.01841 0.13542 C 0.01337 0.13473 0.00834 0.13334 0.00313 0.13334 C 0.00105 0.13334 -0.00295 0.13542 -0.00295 0.13542 L -0.00295 0.13542 " pathEditMode="relative" ptsTypes="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51852E-6 L 5.55556E-7 -8.51852E-6 C -0.00364 -0.00348 -0.00642 -0.00927 -0.01076 -0.01042 C -0.02569 -0.01436 -0.02726 -0.01158 -0.03542 -0.00417 C -0.03941 0.01203 -0.03802 0.00393 -0.03993 0.02036 C -0.03958 0.028 -0.03924 0.03541 -0.03854 0.04305 C -0.03819 0.04513 -0.03819 0.04768 -0.03698 0.04907 C -0.03524 0.05092 -0.03281 0.05046 -0.03073 0.05115 C -0.02934 0.05254 -0.0276 0.0537 -0.02621 0.05532 C -0.02292 0.05879 -0.02222 0.06296 -0.01701 0.06342 C -0.00781 0.06458 0.00139 0.06342 0.01076 0.06342 L 0.01076 0.06342 " pathEditMode="relative" ptsTypes="AAAA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4.16667E-6 -7.40741E-7 C 0.00051 0.00601 0.0007 0.01226 0.00156 0.01828 C 0.00174 0.02037 0.00295 0.02222 0.00295 0.02453 C 0.00295 0.04676 0.00313 0.04421 4.16667E-6 0.0574 C -0.00209 0.07592 -0.00053 0.06713 -0.0047 0.08402 C -0.00522 0.08611 -0.00539 0.08819 -0.00626 0.09004 C -0.0073 0.09213 -0.00921 0.09375 -0.00938 0.09629 C -0.01025 0.11134 -0.00938 0.12639 -0.00938 0.14143 L 4.16667E-6 0.14351 " pathEditMode="relative" ptsTypes="AAAAAAAA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 b="4444"/>
          <a:stretch>
            <a:fillRect/>
          </a:stretch>
        </p:blipFill>
        <p:spPr>
          <a:xfrm>
            <a:off x="565030" y="2538049"/>
            <a:ext cx="8083075" cy="4319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674" y="981515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1.Trace the letters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674" y="1840524"/>
            <a:ext cx="5862711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2.Look, tick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57150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73917"/>
            <a:ext cx="1981200" cy="52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Example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3416" y="5679831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613110"/>
            <a:ext cx="457200" cy="52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902304"/>
            <a:ext cx="457200" cy="52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6324600"/>
            <a:ext cx="30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829.000000" end="8652.5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030" y="3569148"/>
            <a:ext cx="609600" cy="609600"/>
          </a:xfrm>
          <a:prstGeom prst="rect">
            <a:avLst/>
          </a:prstGeom>
        </p:spPr>
      </p:pic>
      <p:pic>
        <p:nvPicPr>
          <p:cNvPr id="20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829.000000" end="8652.5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2756" y="4908774"/>
            <a:ext cx="609600" cy="609600"/>
          </a:xfrm>
          <a:prstGeom prst="rect">
            <a:avLst/>
          </a:prstGeom>
        </p:spPr>
      </p:pic>
      <p:pic>
        <p:nvPicPr>
          <p:cNvPr id="3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396.000000" end="4657.5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030" y="4266673"/>
            <a:ext cx="609600" cy="609600"/>
          </a:xfrm>
          <a:prstGeom prst="rect">
            <a:avLst/>
          </a:prstGeom>
        </p:spPr>
      </p:pic>
      <p:pic>
        <p:nvPicPr>
          <p:cNvPr id="9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511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091" y="55183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" y="1741924"/>
            <a:ext cx="2934112" cy="2068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86970"/>
            <a:ext cx="2806531" cy="1978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91098"/>
            <a:ext cx="2941320" cy="2073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>
            <a:fillRect/>
          </a:stretch>
        </p:blipFill>
        <p:spPr>
          <a:xfrm>
            <a:off x="6458828" y="1790192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779066" y="2281161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solidFill>
                  <a:schemeClr val="accent3"/>
                </a:solidFill>
                <a:effectLst/>
              </a:rPr>
              <a:t>What is it?</a:t>
            </a:r>
            <a:endParaRPr lang="en-US" sz="54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111" y="911067"/>
            <a:ext cx="43075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What’s missing?</a:t>
            </a:r>
            <a:endParaRPr lang="en-US" sz="4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" y="1665724"/>
            <a:ext cx="2934112" cy="2068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99044"/>
            <a:ext cx="2941320" cy="2073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18" b="38084" l="17511" r="48069">
                        <a14:foregroundMark x1="43605" y1="34688" x2="43605" y2="34688"/>
                        <a14:backgroundMark x1="32275" y1="33657" x2="32275" y2="33657"/>
                        <a14:backgroundMark x1="24721" y1="31170" x2="24721" y2="31170"/>
                        <a14:backgroundMark x1="40429" y1="31777" x2="40429" y2="31777"/>
                        <a14:backgroundMark x1="33734" y1="28320" x2="33734" y2="2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444" r="50000" b="61112"/>
          <a:stretch>
            <a:fillRect/>
          </a:stretch>
        </p:blipFill>
        <p:spPr>
          <a:xfrm>
            <a:off x="6458828" y="1713992"/>
            <a:ext cx="2584940" cy="1943608"/>
          </a:xfrm>
          <a:prstGeom prst="rect">
            <a:avLst/>
          </a:prstGeom>
          <a:ln w="12700">
            <a:solidFill>
              <a:srgbClr val="FF3399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754447" y="2375882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solidFill>
                  <a:schemeClr val="accent3"/>
                </a:solidFill>
                <a:effectLst/>
              </a:rPr>
              <a:t>What is it?</a:t>
            </a:r>
            <a:endParaRPr lang="en-US" sz="54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4139091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50" y="3778200"/>
            <a:ext cx="3505200" cy="247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9066" y="892314"/>
            <a:ext cx="42313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smtClean="0"/>
              <a:t>What’s missing?</a:t>
            </a:r>
            <a:endParaRPr lang="en-US" sz="4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12" y="3991098"/>
            <a:ext cx="2945423" cy="207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99044"/>
            <a:ext cx="2941320" cy="2073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00003" y="2304864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solidFill>
                  <a:schemeClr val="accent3"/>
                </a:solidFill>
                <a:effectLst/>
              </a:rPr>
              <a:t>What is it?</a:t>
            </a:r>
            <a:endParaRPr lang="en-US" sz="54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2929" y="2135664"/>
            <a:ext cx="2642598" cy="17771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5092"/>
            <a:ext cx="2932430" cy="2066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057400"/>
            <a:ext cx="2566856" cy="1933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9066" y="1044714"/>
            <a:ext cx="423133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b="1" smtClean="0"/>
              <a:t>What’s missing?</a:t>
            </a:r>
            <a:endParaRPr lang="en-US" sz="4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Presentation</Application>
  <PresentationFormat>On-screen Show (4:3)</PresentationFormat>
  <Paragraphs>78</Paragraphs>
  <Slides>12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Wingdings 2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68</cp:revision>
  <dcterms:created xsi:type="dcterms:W3CDTF">2006-08-16T00:00:00Z</dcterms:created>
  <dcterms:modified xsi:type="dcterms:W3CDTF">2025-11-12T11:26:27Z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82D034BEB77840108CFC00F8827210BE_12</vt:lpwstr>
  </property>
  <property fmtid="{D5CDD505-2E9C-101B-9397-08002B2CF9AE}" pid="3" name="KSOProductBuildVer">
    <vt:lpwstr>1033-12.2.0.23155</vt:lpwstr>
  </property>
</Properties>
</file>