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7" r:id="rId3"/>
    <p:sldId id="297" r:id="rId4"/>
    <p:sldId id="268" r:id="rId5"/>
    <p:sldId id="273" r:id="rId6"/>
    <p:sldId id="256" r:id="rId7"/>
    <p:sldId id="261" r:id="rId8"/>
    <p:sldId id="274" r:id="rId9"/>
    <p:sldId id="275" r:id="rId10"/>
    <p:sldId id="258" r:id="rId11"/>
    <p:sldId id="277" r:id="rId12"/>
    <p:sldId id="278" r:id="rId13"/>
    <p:sldId id="280" r:id="rId14"/>
    <p:sldId id="279" r:id="rId15"/>
    <p:sldId id="281" r:id="rId16"/>
    <p:sldId id="282" r:id="rId17"/>
    <p:sldId id="283" r:id="rId18"/>
    <p:sldId id="298" r:id="rId19"/>
    <p:sldId id="285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86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6BE258-D2BB-44F0-B2EC-679290EF0D43}">
          <p14:sldIdLst>
            <p14:sldId id="257"/>
            <p14:sldId id="297"/>
            <p14:sldId id="268"/>
            <p14:sldId id="273"/>
            <p14:sldId id="256"/>
            <p14:sldId id="261"/>
            <p14:sldId id="274"/>
            <p14:sldId id="275"/>
            <p14:sldId id="258"/>
            <p14:sldId id="277"/>
            <p14:sldId id="278"/>
            <p14:sldId id="280"/>
            <p14:sldId id="279"/>
            <p14:sldId id="281"/>
            <p14:sldId id="282"/>
            <p14:sldId id="283"/>
            <p14:sldId id="298"/>
            <p14:sldId id="285"/>
            <p14:sldId id="287"/>
            <p14:sldId id="288"/>
            <p14:sldId id="289"/>
            <p14:sldId id="290"/>
            <p14:sldId id="291"/>
            <p14:sldId id="292"/>
            <p14:sldId id="293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6286-9D67-AA46-10E3-EC2FECBD5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B3BAF-927D-44DB-29C5-1DB753567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20E4D-1F52-DF91-621A-DB7A20726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2D468EB-1359-4290-94E7-46E11D005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B195E-1883-01D7-0C2C-4419FABF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AD987-9F75-93D7-77C6-722ACBBF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BBFD33-D819-4736-AA9A-D3CBF8396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628A94-CE7F-27F3-70E8-D0A2133F0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D8E94-B4CF-7A6C-CAF4-C64877F54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C1885-A1E8-134D-0DB0-F82E1DE7AD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468EB-1359-4290-94E7-46E11D00530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AFABD-AAB6-2C2A-5F99-A3714011F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0FF1A-D3A0-D8DC-1580-6A3C09A8F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BFD33-D819-4736-AA9A-D3CBF839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5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7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8.png"/><Relationship Id="rId18" Type="http://schemas.openxmlformats.org/officeDocument/2006/relationships/image" Target="../media/image4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44.png"/><Relationship Id="rId2" Type="http://schemas.openxmlformats.org/officeDocument/2006/relationships/image" Target="../media/image1.png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42.png"/><Relationship Id="rId10" Type="http://schemas.openxmlformats.org/officeDocument/2006/relationships/image" Target="../media/image9.svg"/><Relationship Id="rId19" Type="http://schemas.openxmlformats.org/officeDocument/2006/relationships/image" Target="../media/image46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9.svg"/><Relationship Id="rId22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60.jpeg"/><Relationship Id="rId5" Type="http://schemas.openxmlformats.org/officeDocument/2006/relationships/image" Target="../media/image2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1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6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63.png"/><Relationship Id="rId5" Type="http://schemas.openxmlformats.org/officeDocument/2006/relationships/image" Target="../media/image2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sv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9" Type="http://schemas.openxmlformats.org/officeDocument/2006/relationships/image" Target="../media/image101.gif"/><Relationship Id="rId21" Type="http://schemas.openxmlformats.org/officeDocument/2006/relationships/image" Target="../media/image84.svg"/><Relationship Id="rId34" Type="http://schemas.openxmlformats.org/officeDocument/2006/relationships/image" Target="../media/image96.pn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25" Type="http://schemas.openxmlformats.org/officeDocument/2006/relationships/image" Target="../media/image88.svg"/><Relationship Id="rId33" Type="http://schemas.openxmlformats.org/officeDocument/2006/relationships/image" Target="../media/image95.svg"/><Relationship Id="rId38" Type="http://schemas.openxmlformats.org/officeDocument/2006/relationships/image" Target="../media/image100.gif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24" Type="http://schemas.openxmlformats.org/officeDocument/2006/relationships/image" Target="../media/image87.png"/><Relationship Id="rId32" Type="http://schemas.openxmlformats.org/officeDocument/2006/relationships/image" Target="../media/image94.png"/><Relationship Id="rId37" Type="http://schemas.openxmlformats.org/officeDocument/2006/relationships/image" Target="../media/image99.svg"/><Relationship Id="rId5" Type="http://schemas.openxmlformats.org/officeDocument/2006/relationships/image" Target="../media/image68.svg"/><Relationship Id="rId15" Type="http://schemas.openxmlformats.org/officeDocument/2006/relationships/image" Target="../media/image78.svg"/><Relationship Id="rId23" Type="http://schemas.openxmlformats.org/officeDocument/2006/relationships/image" Target="../media/image86.svg"/><Relationship Id="rId28" Type="http://schemas.openxmlformats.org/officeDocument/2006/relationships/slide" Target="slide1.xml"/><Relationship Id="rId36" Type="http://schemas.openxmlformats.org/officeDocument/2006/relationships/image" Target="../media/image98.png"/><Relationship Id="rId10" Type="http://schemas.openxmlformats.org/officeDocument/2006/relationships/image" Target="../media/image73.png"/><Relationship Id="rId19" Type="http://schemas.openxmlformats.org/officeDocument/2006/relationships/image" Target="../media/image82.svg"/><Relationship Id="rId31" Type="http://schemas.openxmlformats.org/officeDocument/2006/relationships/image" Target="../media/image93.sv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0.svg"/><Relationship Id="rId30" Type="http://schemas.openxmlformats.org/officeDocument/2006/relationships/image" Target="../media/image92.png"/><Relationship Id="rId35" Type="http://schemas.openxmlformats.org/officeDocument/2006/relationships/image" Target="../media/image97.svg"/><Relationship Id="rId8" Type="http://schemas.openxmlformats.org/officeDocument/2006/relationships/image" Target="../media/image71.png"/><Relationship Id="rId3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07.png"/><Relationship Id="rId18" Type="http://schemas.openxmlformats.org/officeDocument/2006/relationships/slide" Target="slide21.xml"/><Relationship Id="rId3" Type="http://schemas.openxmlformats.org/officeDocument/2006/relationships/image" Target="../media/image103.svg"/><Relationship Id="rId21" Type="http://schemas.openxmlformats.org/officeDocument/2006/relationships/slide" Target="slide24.xml"/><Relationship Id="rId7" Type="http://schemas.openxmlformats.org/officeDocument/2006/relationships/image" Target="../media/image66.sv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image" Target="../media/image102.png"/><Relationship Id="rId16" Type="http://schemas.openxmlformats.org/officeDocument/2006/relationships/image" Target="../media/image110.png"/><Relationship Id="rId20" Type="http://schemas.openxmlformats.org/officeDocument/2006/relationships/slide" Target="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image" Target="../media/image68.svg"/><Relationship Id="rId5" Type="http://schemas.openxmlformats.org/officeDocument/2006/relationships/image" Target="../media/image105.png"/><Relationship Id="rId15" Type="http://schemas.openxmlformats.org/officeDocument/2006/relationships/image" Target="../media/image109.png"/><Relationship Id="rId10" Type="http://schemas.openxmlformats.org/officeDocument/2006/relationships/image" Target="../media/image67.png"/><Relationship Id="rId19" Type="http://schemas.openxmlformats.org/officeDocument/2006/relationships/slide" Target="slide22.xml"/><Relationship Id="rId4" Type="http://schemas.openxmlformats.org/officeDocument/2006/relationships/image" Target="../media/image104.png"/><Relationship Id="rId9" Type="http://schemas.openxmlformats.org/officeDocument/2006/relationships/image" Target="../media/image70.svg"/><Relationship Id="rId14" Type="http://schemas.openxmlformats.org/officeDocument/2006/relationships/image" Target="../media/image108.png"/><Relationship Id="rId22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66.svg"/><Relationship Id="rId7" Type="http://schemas.openxmlformats.org/officeDocument/2006/relationships/image" Target="../media/image114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114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114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114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114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5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58.png"/><Relationship Id="rId5" Type="http://schemas.openxmlformats.org/officeDocument/2006/relationships/image" Target="../media/image2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27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32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0.png"/><Relationship Id="rId18" Type="http://schemas.openxmlformats.org/officeDocument/2006/relationships/image" Target="../media/image39.sv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12" Type="http://schemas.openxmlformats.org/officeDocument/2006/relationships/image" Target="../media/image9.sv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36.png"/><Relationship Id="rId10" Type="http://schemas.openxmlformats.org/officeDocument/2006/relationships/image" Target="../media/image7.svg"/><Relationship Id="rId19" Type="http://schemas.openxmlformats.org/officeDocument/2006/relationships/image" Target="../media/image40.pn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8.png"/><Relationship Id="rId18" Type="http://schemas.openxmlformats.org/officeDocument/2006/relationships/image" Target="../media/image4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44.png"/><Relationship Id="rId2" Type="http://schemas.openxmlformats.org/officeDocument/2006/relationships/image" Target="../media/image1.png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42.png"/><Relationship Id="rId10" Type="http://schemas.openxmlformats.org/officeDocument/2006/relationships/image" Target="../media/image9.svg"/><Relationship Id="rId19" Type="http://schemas.openxmlformats.org/officeDocument/2006/relationships/image" Target="../media/image46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9.svg"/><Relationship Id="rId22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4.svg"/><Relationship Id="rId3" Type="http://schemas.openxmlformats.org/officeDocument/2006/relationships/image" Target="../media/image48.png"/><Relationship Id="rId7" Type="http://schemas.openxmlformats.org/officeDocument/2006/relationships/image" Target="../media/image5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9.png"/><Relationship Id="rId5" Type="http://schemas.openxmlformats.org/officeDocument/2006/relationships/image" Target="../media/image4.png"/><Relationship Id="rId15" Type="http://schemas.openxmlformats.org/officeDocument/2006/relationships/image" Target="../media/image53.jpe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21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9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10" Type="http://schemas.openxmlformats.org/officeDocument/2006/relationships/image" Target="../media/image9.svg"/><Relationship Id="rId19" Type="http://schemas.openxmlformats.org/officeDocument/2006/relationships/image" Target="../media/image55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99529" y="2083090"/>
            <a:ext cx="15620999" cy="63563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67970">
            <a:off x="-2603041" y="7416559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481338">
            <a:off x="-165012" y="8755711"/>
            <a:ext cx="5240428" cy="35132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808476">
            <a:off x="13159964" y="-3904890"/>
            <a:ext cx="5874395" cy="69622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849280" y="8658535"/>
            <a:ext cx="1918563" cy="18538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25409">
            <a:off x="13294078" y="-1649456"/>
            <a:ext cx="4842440" cy="32989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428080" y="1833694"/>
            <a:ext cx="1300972" cy="128471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45921">
            <a:off x="249237" y="6714881"/>
            <a:ext cx="3193673" cy="23633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88001" y="1455059"/>
            <a:ext cx="1637020" cy="19373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371589">
            <a:off x="-17788" y="-402395"/>
            <a:ext cx="2092976" cy="286218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63DF612-0B3A-FC90-8835-3ADA7FF8E77D}"/>
              </a:ext>
            </a:extLst>
          </p:cNvPr>
          <p:cNvGrpSpPr/>
          <p:nvPr/>
        </p:nvGrpSpPr>
        <p:grpSpPr>
          <a:xfrm>
            <a:off x="2476458" y="3172107"/>
            <a:ext cx="13335084" cy="4488340"/>
            <a:chOff x="2476458" y="3172107"/>
            <a:chExt cx="13335084" cy="4488340"/>
          </a:xfrm>
        </p:grpSpPr>
        <p:sp>
          <p:nvSpPr>
            <p:cNvPr id="8" name="TextBox 8"/>
            <p:cNvSpPr txBox="1"/>
            <p:nvPr/>
          </p:nvSpPr>
          <p:spPr>
            <a:xfrm>
              <a:off x="2476458" y="3172107"/>
              <a:ext cx="13335084" cy="31186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>
                  <a:solidFill>
                    <a:srgbClr val="A842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 ĐÓN CÁC EM ĐẾN VỚI BÀI HỌC MỚI!</a:t>
              </a: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8980302">
              <a:off x="11574312" y="6398494"/>
              <a:ext cx="2635931" cy="126195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500" y="311830"/>
            <a:ext cx="17145000" cy="103677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69302">
            <a:off x="-4189319" y="7661206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833221">
            <a:off x="-2048714" y="8322769"/>
            <a:ext cx="5240428" cy="35132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004055">
            <a:off x="14262574" y="-4179164"/>
            <a:ext cx="5874395" cy="69622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9123">
            <a:off x="15109973" y="-1649457"/>
            <a:ext cx="4842440" cy="3298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F0FE3D-6143-DFB7-BB5C-5C2B075E2918}"/>
              </a:ext>
            </a:extLst>
          </p:cNvPr>
          <p:cNvSpPr txBox="1"/>
          <p:nvPr/>
        </p:nvSpPr>
        <p:spPr>
          <a:xfrm>
            <a:off x="5406969" y="1124181"/>
            <a:ext cx="74740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VUI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6BE959-ECB5-A7AD-31E9-DA951EB152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03" y="4563799"/>
            <a:ext cx="14983394" cy="38997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1A1D40-6097-631A-B005-69AF1E2080D6}"/>
              </a:ext>
            </a:extLst>
          </p:cNvPr>
          <p:cNvSpPr txBox="1"/>
          <p:nvPr/>
        </p:nvSpPr>
        <p:spPr>
          <a:xfrm>
            <a:off x="1295399" y="2073164"/>
            <a:ext cx="15697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hình ảnh và trả lời câu hỏi sau: </a:t>
            </a:r>
            <a:r>
              <a:rPr lang="vi-VN" sz="4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phần mềm nào sau đây là miễn phí?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803F14-48E5-145F-1849-F96AAF664665}"/>
              </a:ext>
            </a:extLst>
          </p:cNvPr>
          <p:cNvSpPr/>
          <p:nvPr/>
        </p:nvSpPr>
        <p:spPr>
          <a:xfrm>
            <a:off x="1652303" y="4411102"/>
            <a:ext cx="6815692" cy="19312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D353EA3-7133-910F-3903-6D8DECB21CEC}"/>
              </a:ext>
            </a:extLst>
          </p:cNvPr>
          <p:cNvSpPr/>
          <p:nvPr/>
        </p:nvSpPr>
        <p:spPr>
          <a:xfrm>
            <a:off x="9769149" y="6532373"/>
            <a:ext cx="6815692" cy="19312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308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500" y="311830"/>
            <a:ext cx="17145000" cy="103677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69302">
            <a:off x="-4189319" y="7661206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833221">
            <a:off x="-2048714" y="8322769"/>
            <a:ext cx="5240428" cy="35132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004055">
            <a:off x="14262574" y="-4179164"/>
            <a:ext cx="5874395" cy="69622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9123">
            <a:off x="15109973" y="-1649457"/>
            <a:ext cx="4842440" cy="3298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AACBA4-696C-4DF0-E851-30915D2239CE}"/>
              </a:ext>
            </a:extLst>
          </p:cNvPr>
          <p:cNvSpPr txBox="1"/>
          <p:nvPr/>
        </p:nvSpPr>
        <p:spPr>
          <a:xfrm>
            <a:off x="1409606" y="1854457"/>
            <a:ext cx="10515600" cy="3040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2437AB-01EE-0DDF-4C40-CA963C3D3B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43380" y="5324475"/>
            <a:ext cx="8044620" cy="4962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07E2E9-3951-C5E9-81F6-950A12F23C3A}"/>
              </a:ext>
            </a:extLst>
          </p:cNvPr>
          <p:cNvSpPr txBox="1"/>
          <p:nvPr/>
        </p:nvSpPr>
        <p:spPr>
          <a:xfrm>
            <a:off x="1412691" y="6671881"/>
            <a:ext cx="83820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Unikey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7995319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9" y="1715022"/>
            <a:ext cx="13906322" cy="71617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678131">
            <a:off x="-3214713" y="6300466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12840">
            <a:off x="-2620214" y="8530365"/>
            <a:ext cx="5240428" cy="35132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785138">
            <a:off x="13485355" y="-3976227"/>
            <a:ext cx="7215869" cy="85521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195659">
            <a:off x="16645072" y="2816450"/>
            <a:ext cx="1918563" cy="18538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50581">
            <a:off x="15119515" y="-128638"/>
            <a:ext cx="6040073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4714611">
            <a:off x="2906758" y="8904706"/>
            <a:ext cx="2092976" cy="28621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920560" y="2557695"/>
            <a:ext cx="8446880" cy="18055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4470">
            <a:off x="430283" y="2028020"/>
            <a:ext cx="3799509" cy="21324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834090" y="8039261"/>
            <a:ext cx="5425210" cy="167503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525832" y="2977598"/>
            <a:ext cx="7510301" cy="110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7200" b="1">
                <a:solidFill>
                  <a:srgbClr val="A8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35822" y="4684040"/>
            <a:ext cx="12121155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500">
                <a:latin typeface="Arial" panose="020B0604020202020204" pitchFamily="34" charset="0"/>
                <a:cs typeface="Arial" panose="020B0604020202020204" pitchFamily="34" charset="0"/>
              </a:rPr>
              <a:t>SỬ DỤNG PHẦN MỀM CÓ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500">
                <a:latin typeface="Arial" panose="020B0604020202020204" pitchFamily="34" charset="0"/>
                <a:cs typeface="Arial" panose="020B0604020202020204" pitchFamily="34" charset="0"/>
              </a:rPr>
              <a:t>BẢN QUYỀN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5585187">
            <a:off x="12560770" y="2195649"/>
            <a:ext cx="1705112" cy="81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04125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500" y="311830"/>
            <a:ext cx="17145000" cy="10367765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3E609476-A640-1051-7402-1335AE802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004055">
            <a:off x="14262574" y="-4179164"/>
            <a:ext cx="5874395" cy="69622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69302">
            <a:off x="-4189319" y="7661206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33221">
            <a:off x="-2048714" y="8322769"/>
            <a:ext cx="5240428" cy="35132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9123">
            <a:off x="15109973" y="-1649457"/>
            <a:ext cx="4842440" cy="329891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9E30825-5282-4F96-B9D6-223EEC35C146}"/>
              </a:ext>
            </a:extLst>
          </p:cNvPr>
          <p:cNvGrpSpPr/>
          <p:nvPr/>
        </p:nvGrpSpPr>
        <p:grpSpPr>
          <a:xfrm>
            <a:off x="343813" y="472451"/>
            <a:ext cx="16534217" cy="2289646"/>
            <a:chOff x="343813" y="472451"/>
            <a:chExt cx="16534217" cy="22896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953C3C-D338-C7B4-FAEA-551F2F64CF23}"/>
                </a:ext>
              </a:extLst>
            </p:cNvPr>
            <p:cNvGrpSpPr/>
            <p:nvPr/>
          </p:nvGrpSpPr>
          <p:grpSpPr>
            <a:xfrm>
              <a:off x="343813" y="472451"/>
              <a:ext cx="5789748" cy="1518872"/>
              <a:chOff x="-152400" y="288823"/>
              <a:chExt cx="5789748" cy="151887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280A09-D52D-BC9B-3CC2-B926AF15B2B5}"/>
                  </a:ext>
                </a:extLst>
              </p:cNvPr>
              <p:cNvSpPr/>
              <p:nvPr/>
            </p:nvSpPr>
            <p:spPr>
              <a:xfrm>
                <a:off x="-152400" y="495299"/>
                <a:ext cx="4914900" cy="109186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40881302-4C6F-E252-7B46-29AE8C344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37006" y="288823"/>
                <a:ext cx="1600342" cy="1518872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CFA1F9-25A9-D05C-EC4D-A26AF75ADF14}"/>
                  </a:ext>
                </a:extLst>
              </p:cNvPr>
              <p:cNvSpPr txBox="1"/>
              <p:nvPr/>
            </p:nvSpPr>
            <p:spPr>
              <a:xfrm>
                <a:off x="249987" y="707302"/>
                <a:ext cx="387973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HOẠT ĐỘNG 2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1BC492-830C-CDAB-40F4-459411773AB3}"/>
                </a:ext>
              </a:extLst>
            </p:cNvPr>
            <p:cNvSpPr txBox="1"/>
            <p:nvPr/>
          </p:nvSpPr>
          <p:spPr>
            <a:xfrm>
              <a:off x="2514330" y="1977267"/>
              <a:ext cx="143637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 sử dụng trái phép phần mềm có bản quyền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56EAD4-DC96-D202-078A-463A17CFC6B7}"/>
              </a:ext>
            </a:extLst>
          </p:cNvPr>
          <p:cNvSpPr/>
          <p:nvPr/>
        </p:nvSpPr>
        <p:spPr>
          <a:xfrm>
            <a:off x="1376362" y="3668927"/>
            <a:ext cx="15544800" cy="31408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kể những ví dụ cụ thể, làm rõ tại sao không nên sử dụng trái phép phần mềm có bản quyền.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452A4-83E9-453F-90D8-1227F67B1790}"/>
              </a:ext>
            </a:extLst>
          </p:cNvPr>
          <p:cNvSpPr txBox="1"/>
          <p:nvPr/>
        </p:nvSpPr>
        <p:spPr>
          <a:xfrm>
            <a:off x="16154400" y="1143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TN</a:t>
            </a:r>
          </a:p>
        </p:txBody>
      </p:sp>
    </p:spTree>
    <p:extLst>
      <p:ext uri="{BB962C8B-B14F-4D97-AF65-F5344CB8AC3E}">
        <p14:creationId xmlns:p14="http://schemas.microsoft.com/office/powerpoint/2010/main" val="31961123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500" y="311830"/>
            <a:ext cx="17145000" cy="10367765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3E609476-A640-1051-7402-1335AE802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004055">
            <a:off x="14262574" y="-4179164"/>
            <a:ext cx="5874395" cy="69622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69302">
            <a:off x="-4189319" y="7661206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33221">
            <a:off x="-2048714" y="8322769"/>
            <a:ext cx="5240428" cy="35132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9123">
            <a:off x="15109973" y="-1649457"/>
            <a:ext cx="4842440" cy="3298912"/>
          </a:xfrm>
          <a:prstGeom prst="rect">
            <a:avLst/>
          </a:prstGeom>
        </p:spPr>
      </p:pic>
      <p:pic>
        <p:nvPicPr>
          <p:cNvPr id="5124" name="Picture 4" descr="Mối nguy hiểm từ phần mềm crack">
            <a:extLst>
              <a:ext uri="{FF2B5EF4-FFF2-40B4-BE49-F238E27FC236}">
                <a16:creationId xmlns:a16="http://schemas.microsoft.com/office/drawing/2014/main" id="{10E4AA5B-2E46-3F80-44CC-E50AA3C4C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01417"/>
            <a:ext cx="7429501" cy="588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9FA596-BE1E-F1F0-D4AD-AF7FE1FB3011}"/>
              </a:ext>
            </a:extLst>
          </p:cNvPr>
          <p:cNvSpPr txBox="1"/>
          <p:nvPr/>
        </p:nvSpPr>
        <p:spPr>
          <a:xfrm>
            <a:off x="8466535" y="1638300"/>
            <a:ext cx="878443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Không nên sử dụng các phần mềm bản quyền trái phép vì: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45F7B06-7FD6-EA14-054B-A5DE1DEFBD77}"/>
              </a:ext>
            </a:extLst>
          </p:cNvPr>
          <p:cNvSpPr/>
          <p:nvPr/>
        </p:nvSpPr>
        <p:spPr>
          <a:xfrm>
            <a:off x="8686800" y="3834143"/>
            <a:ext cx="7954565" cy="1248043"/>
          </a:xfrm>
          <a:prstGeom prst="wedgeRoundRectCallout">
            <a:avLst>
              <a:gd name="adj1" fmla="val -55944"/>
              <a:gd name="adj2" fmla="val 404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 sử dụng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2101A2C-D470-0F4A-6E2E-9311BFF5858D}"/>
              </a:ext>
            </a:extLst>
          </p:cNvPr>
          <p:cNvSpPr/>
          <p:nvPr/>
        </p:nvSpPr>
        <p:spPr>
          <a:xfrm>
            <a:off x="8686799" y="5419768"/>
            <a:ext cx="7954565" cy="1248043"/>
          </a:xfrm>
          <a:prstGeom prst="wedgeRoundRectCallout">
            <a:avLst>
              <a:gd name="adj1" fmla="val -54866"/>
              <a:gd name="adj2" fmla="val -373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phạm pháp luật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3A9CD1A-E8AD-84A1-4811-77CB92BA7987}"/>
              </a:ext>
            </a:extLst>
          </p:cNvPr>
          <p:cNvSpPr/>
          <p:nvPr/>
        </p:nvSpPr>
        <p:spPr>
          <a:xfrm>
            <a:off x="8686798" y="7038731"/>
            <a:ext cx="7954565" cy="1248043"/>
          </a:xfrm>
          <a:prstGeom prst="wedgeRoundRectCallout">
            <a:avLst>
              <a:gd name="adj1" fmla="val -54148"/>
              <a:gd name="adj2" fmla="val -1564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 an toàn đối với máy tính</a:t>
            </a:r>
          </a:p>
        </p:txBody>
      </p:sp>
    </p:spTree>
    <p:extLst>
      <p:ext uri="{BB962C8B-B14F-4D97-AF65-F5344CB8AC3E}">
        <p14:creationId xmlns:p14="http://schemas.microsoft.com/office/powerpoint/2010/main" val="34623660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500" y="311830"/>
            <a:ext cx="17145000" cy="10367765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3E609476-A640-1051-7402-1335AE802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004055">
            <a:off x="14262574" y="-4179164"/>
            <a:ext cx="5874395" cy="69622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69302">
            <a:off x="-4189319" y="7661206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33221">
            <a:off x="-2048714" y="8322769"/>
            <a:ext cx="5240428" cy="35132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9123">
            <a:off x="15109973" y="-1649457"/>
            <a:ext cx="4842440" cy="32989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0CEE89C-9FB9-7F7A-D630-601E62B9283E}"/>
              </a:ext>
            </a:extLst>
          </p:cNvPr>
          <p:cNvGrpSpPr/>
          <p:nvPr/>
        </p:nvGrpSpPr>
        <p:grpSpPr>
          <a:xfrm>
            <a:off x="571500" y="816068"/>
            <a:ext cx="6629471" cy="1518872"/>
            <a:chOff x="-152400" y="288823"/>
            <a:chExt cx="6629471" cy="15188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0629F0-6A34-0B5B-62F2-6ED36EE3D801}"/>
                </a:ext>
              </a:extLst>
            </p:cNvPr>
            <p:cNvSpPr/>
            <p:nvPr/>
          </p:nvSpPr>
          <p:spPr>
            <a:xfrm>
              <a:off x="-152400" y="495299"/>
              <a:ext cx="5829300" cy="109186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A7BB8693-87F9-9DCD-EC50-512A6D584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876729" y="288823"/>
              <a:ext cx="1600342" cy="151887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F6F31A-9696-181C-CE94-8E2A94F990CD}"/>
                </a:ext>
              </a:extLst>
            </p:cNvPr>
            <p:cNvSpPr txBox="1"/>
            <p:nvPr/>
          </p:nvSpPr>
          <p:spPr>
            <a:xfrm>
              <a:off x="190500" y="707302"/>
              <a:ext cx="48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HOẠT ĐỘNG ĐỌC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675CA87-F853-4F61-F4A3-1DA7F308F193}"/>
              </a:ext>
            </a:extLst>
          </p:cNvPr>
          <p:cNvSpPr txBox="1"/>
          <p:nvPr/>
        </p:nvSpPr>
        <p:spPr>
          <a:xfrm>
            <a:off x="1219200" y="2405561"/>
            <a:ext cx="158496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Em hãy đọc thông tin trong sách giáo khoa trang 28, 29 và thực hiện yêu cầu: 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C7448E-52E8-AA96-A60F-975E24493FDA}"/>
              </a:ext>
            </a:extLst>
          </p:cNvPr>
          <p:cNvSpPr/>
          <p:nvPr/>
        </p:nvSpPr>
        <p:spPr>
          <a:xfrm>
            <a:off x="1219200" y="5011925"/>
            <a:ext cx="8458200" cy="32257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nêu lí do nên sử dụng phần mềm có bản quyền.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45A9F9FF-1A3F-B514-58EC-CB58EFB253A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563129" y="4012555"/>
            <a:ext cx="7140545" cy="564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059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500" y="311830"/>
            <a:ext cx="17145000" cy="10367765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3E609476-A640-1051-7402-1335AE802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004055">
            <a:off x="14262574" y="-4179164"/>
            <a:ext cx="5874395" cy="69622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69302">
            <a:off x="-4189319" y="7661206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33221">
            <a:off x="-2048714" y="8322769"/>
            <a:ext cx="5240428" cy="35132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9123">
            <a:off x="15109973" y="-1649457"/>
            <a:ext cx="4842440" cy="32989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DBCC3B-5DCD-9030-B5E3-2D1901B22938}"/>
              </a:ext>
            </a:extLst>
          </p:cNvPr>
          <p:cNvSpPr txBox="1"/>
          <p:nvPr/>
        </p:nvSpPr>
        <p:spPr>
          <a:xfrm>
            <a:off x="1758987" y="1655737"/>
            <a:ext cx="14770025" cy="45855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0EFCEF-D16F-F2D8-9BDF-195F9A548814}"/>
              </a:ext>
            </a:extLst>
          </p:cNvPr>
          <p:cNvGrpSpPr/>
          <p:nvPr/>
        </p:nvGrpSpPr>
        <p:grpSpPr>
          <a:xfrm>
            <a:off x="1758987" y="7308121"/>
            <a:ext cx="13176213" cy="994607"/>
            <a:chOff x="1956098" y="6991350"/>
            <a:chExt cx="13176213" cy="994607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B29FAC02-F177-DC7E-DF8C-E50DEBDB8CC1}"/>
                </a:ext>
              </a:extLst>
            </p:cNvPr>
            <p:cNvSpPr/>
            <p:nvPr/>
          </p:nvSpPr>
          <p:spPr>
            <a:xfrm>
              <a:off x="1956098" y="6991350"/>
              <a:ext cx="908013" cy="99460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3DC32C-C69B-50F6-FAB1-01BCFC3C481F}"/>
                </a:ext>
              </a:extLst>
            </p:cNvPr>
            <p:cNvSpPr txBox="1"/>
            <p:nvPr/>
          </p:nvSpPr>
          <p:spPr>
            <a:xfrm>
              <a:off x="3556299" y="7134710"/>
              <a:ext cx="115760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Chỉ được sử dụng phần mềm có bản quyền</a:t>
              </a:r>
              <a:r>
                <a:rPr lang="en-US" sz="400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.</a:t>
              </a:r>
              <a:endParaRPr lang="en-US" sz="4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11198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0B230-6842-40D0-8285-E3B173592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79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500" y="311830"/>
            <a:ext cx="17145000" cy="10367765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3E609476-A640-1051-7402-1335AE802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004055">
            <a:off x="14262574" y="-4179164"/>
            <a:ext cx="5874395" cy="69622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69302">
            <a:off x="-4189319" y="7661206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33221">
            <a:off x="-2048714" y="8322769"/>
            <a:ext cx="5240428" cy="35132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9123">
            <a:off x="15109973" y="-1649457"/>
            <a:ext cx="4842440" cy="32989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BD78B3-9299-6645-06A7-737E18C8FEB4}"/>
              </a:ext>
            </a:extLst>
          </p:cNvPr>
          <p:cNvSpPr txBox="1"/>
          <p:nvPr/>
        </p:nvSpPr>
        <p:spPr>
          <a:xfrm>
            <a:off x="5638800" y="849350"/>
            <a:ext cx="7162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CỦNG CỐ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E789C-A7FA-AD21-BE5B-AE285D7EEB91}"/>
              </a:ext>
            </a:extLst>
          </p:cNvPr>
          <p:cNvSpPr txBox="1"/>
          <p:nvPr/>
        </p:nvSpPr>
        <p:spPr>
          <a:xfrm>
            <a:off x="647700" y="1900716"/>
            <a:ext cx="17144999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i="1">
                <a:effectLst/>
                <a:ea typeface="Calibri" panose="020F0502020204030204" pitchFamily="34" charset="0"/>
              </a:rPr>
              <a:t>Dùng phần mềm có bản quyền tránh được những rủi ro nào sau đây?</a:t>
            </a:r>
            <a:endParaRPr lang="en-US" sz="4000" b="1" i="1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D692AD-F163-4EC9-305C-05C84FE30AB4}"/>
              </a:ext>
            </a:extLst>
          </p:cNvPr>
          <p:cNvSpPr/>
          <p:nvPr/>
        </p:nvSpPr>
        <p:spPr>
          <a:xfrm>
            <a:off x="1981200" y="3289743"/>
            <a:ext cx="7848600" cy="11161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Máy tính bị nhiễm virus.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DFE4C3-E029-AB1F-1387-A70FC21A9A73}"/>
              </a:ext>
            </a:extLst>
          </p:cNvPr>
          <p:cNvSpPr/>
          <p:nvPr/>
        </p:nvSpPr>
        <p:spPr>
          <a:xfrm>
            <a:off x="1981200" y="4699439"/>
            <a:ext cx="7848600" cy="11161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Bị đánh cắp thông tin.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33C796C-102B-4601-9B19-42B6B808BF9C}"/>
              </a:ext>
            </a:extLst>
          </p:cNvPr>
          <p:cNvSpPr/>
          <p:nvPr/>
        </p:nvSpPr>
        <p:spPr>
          <a:xfrm>
            <a:off x="1981200" y="6199059"/>
            <a:ext cx="7848600" cy="11161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Vi phạm pháp luật.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33F3BB4-289B-1A1A-DF40-F3AB4FC32B31}"/>
              </a:ext>
            </a:extLst>
          </p:cNvPr>
          <p:cNvSpPr/>
          <p:nvPr/>
        </p:nvSpPr>
        <p:spPr>
          <a:xfrm>
            <a:off x="1981200" y="7698679"/>
            <a:ext cx="7848600" cy="11161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Bị mất điện.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DCE55D16-05D4-4270-0BF9-F96131D846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96600" y="3864836"/>
            <a:ext cx="6404628" cy="60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584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51517" y="414092"/>
            <a:ext cx="9305217" cy="987290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67291F7-1CE9-F8D8-E7BF-69634CC2FC59}"/>
              </a:ext>
            </a:extLst>
          </p:cNvPr>
          <p:cNvSpPr txBox="1">
            <a:spLocks/>
          </p:cNvSpPr>
          <p:nvPr/>
        </p:nvSpPr>
        <p:spPr>
          <a:xfrm>
            <a:off x="135698" y="3167080"/>
            <a:ext cx="8425544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10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 HOA DÂN CHỦ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57466" y="6657978"/>
            <a:ext cx="18403946" cy="2387802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32" name="Picture 6">
            <a:extLst>
              <a:ext uri="{FF2B5EF4-FFF2-40B4-BE49-F238E27FC236}">
                <a16:creationId xmlns:a16="http://schemas.microsoft.com/office/drawing/2014/main" id="{8B0DD93A-9CCE-7953-B7F6-FC31609A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51517" y="414092"/>
            <a:ext cx="9305217" cy="9872909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81A96C74-752B-7A34-4A63-D1C14368E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34517" y="317048"/>
            <a:ext cx="1242189" cy="1194761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CB0DA85E-15EC-33AD-C9CB-E91EDD95A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79812" y="4467491"/>
            <a:ext cx="1569615" cy="1452608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3F2E017F-D1DA-B8AF-7754-F21A859758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66918" y="4467491"/>
            <a:ext cx="1250501" cy="1300143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EE0F18A4-6704-DD9D-F11E-983C4B395E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909283" y="2374825"/>
            <a:ext cx="1195184" cy="1177799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7F0DCD62-E54A-9555-291B-8C1F25DB15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964559" y="1956554"/>
            <a:ext cx="1285872" cy="1274183"/>
          </a:xfrm>
          <a:prstGeom prst="rect">
            <a:avLst/>
          </a:prstGeom>
        </p:spPr>
      </p:pic>
      <p:pic>
        <p:nvPicPr>
          <p:cNvPr id="38" name="Picture 18">
            <a:extLst>
              <a:ext uri="{FF2B5EF4-FFF2-40B4-BE49-F238E27FC236}">
                <a16:creationId xmlns:a16="http://schemas.microsoft.com/office/drawing/2014/main" id="{320B7D2E-655F-20CB-18E4-D8FF152179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251280" y="3831049"/>
            <a:ext cx="1006472" cy="1006472"/>
          </a:xfrm>
          <a:prstGeom prst="rect">
            <a:avLst/>
          </a:prstGeom>
        </p:spPr>
      </p:pic>
      <p:pic>
        <p:nvPicPr>
          <p:cNvPr id="39" name="Picture 22">
            <a:extLst>
              <a:ext uri="{FF2B5EF4-FFF2-40B4-BE49-F238E27FC236}">
                <a16:creationId xmlns:a16="http://schemas.microsoft.com/office/drawing/2014/main" id="{3F9CFA12-C527-4115-0995-8CB6A70817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965566" y="2564523"/>
            <a:ext cx="1266525" cy="1266525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3891DFB6-553D-5BA7-9064-1927C1D894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250431" y="1008470"/>
            <a:ext cx="1535571" cy="1518819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2C8EA7C9-F3A0-78DC-B4FC-7C65252D6E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0783399" y="371693"/>
            <a:ext cx="1379123" cy="13716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9CAE4A15-BBEB-69B4-654E-9B38B6F756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434672" y="617607"/>
            <a:ext cx="1737696" cy="1783080"/>
          </a:xfrm>
          <a:prstGeom prst="rect">
            <a:avLst/>
          </a:prstGeom>
        </p:spPr>
      </p:pic>
      <p:pic>
        <p:nvPicPr>
          <p:cNvPr id="43" name="Picture 42">
            <a:hlinkClick r:id="rId28" action="ppaction://hlinksldjump"/>
            <a:extLst>
              <a:ext uri="{FF2B5EF4-FFF2-40B4-BE49-F238E27FC236}">
                <a16:creationId xmlns:a16="http://schemas.microsoft.com/office/drawing/2014/main" id="{3F9DFB7D-4CC9-FE7F-8610-BA0D2585021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033752" y="4712216"/>
            <a:ext cx="3026927" cy="2075868"/>
          </a:xfrm>
          <a:prstGeom prst="rect">
            <a:avLst/>
          </a:prstGeom>
        </p:spPr>
      </p:pic>
      <p:pic>
        <p:nvPicPr>
          <p:cNvPr id="44" name="Picture 11">
            <a:extLst>
              <a:ext uri="{FF2B5EF4-FFF2-40B4-BE49-F238E27FC236}">
                <a16:creationId xmlns:a16="http://schemas.microsoft.com/office/drawing/2014/main" id="{AD31EBF9-1195-1655-E0A1-FF9C7F7AA0F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3722693" y="2118585"/>
            <a:ext cx="1292733" cy="1309398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059A749-93E1-B955-FD75-F8A10006D1B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5723653" y="3783689"/>
            <a:ext cx="840338" cy="840338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989A80AF-E20D-CA64-B229-696C24A3AD7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4159174" y="617607"/>
            <a:ext cx="1127766" cy="1067148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706219D1-1074-E1E1-9B80-54E0A4F92BA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5440722" y="5347359"/>
            <a:ext cx="946196" cy="9375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355" y="4233778"/>
            <a:ext cx="1023597" cy="9949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719" y="1318916"/>
            <a:ext cx="1023597" cy="9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8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0.11134 C -0.03073 0.13171 0.00312 0.12477 0.01641 0.17245 C 0.05091 0.21342 0.08398 0.21991 0.12487 0.16088 C 0.15286 0.13079 0.16406 0.0625 0.20951 0.07037 C 0.25273 0.08287 0.22161 0.17338 0.26654 0.20903 C 0.28281 0.25717 0.25742 0.31944 0.29023 0.375 C 0.32331 0.36296 0.33685 0.29074 0.34036 0.21111 C 0.35273 0.15717 0.38411 0.17338 0.38815 0.11967 C 0.39102 0.05995 0.42773 0.05486 0.42487 -0.01111 C 0.47331 -0.04908 0.49505 -0.00648 0.51432 0.03403 C 0.52292 0.08264 0.54714 0.04028 0.55833 0.06134 C 0.56745 0.07592 0.54909 0.13449 0.56654 0.14074 C 0.59336 0.11898 0.59648 0.08009 0.60234 0.03704 C 0.61497 0.01875 0.62148 -0.00787 0.64023 -0.01783 C 0.6681 -0.02917 0.69219 -0.01736 0.70938 0.01157 C 0.74141 0.0412 0.71276 0.09629 0.73802 0.13819 C 0.75938 0.17014 0.7724 0.15555 0.78438 0.12917 C 0.79414 0.10046 0.7862 0.06273 0.79974 0.03426 C 0.80547 0.02546 0.84557 0.06111 0.8513 0.05231 " pathEditMode="relative" rAng="0" ptsTypes="AAAAAAAAAAAAAAAAAAA">
                                      <p:cBhvr>
                                        <p:cTn id="9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463 C 0.0013 0.04769 -0.00586 0.05139 0.02109 0.11111 C 0.03034 0.14468 0.04583 0.19468 0.06198 0.19676 C 0.078 0.19861 0.11016 0.18241 0.1168 0.12246 C 0.11914 0.10162 0.09401 0.08195 0.12409 0.06019 C 0.14844 0.05903 0.14479 0.10741 0.18893 0.10695 C 0.20313 0.09213 0.22826 0.11598 0.23151 0.0625 C 0.19792 0.01528 0.22122 -0.00509 0.20846 -0.03541 C 0.20625 -0.06851 0.15664 -0.07222 0.18529 -0.12801 C 0.20573 -0.17731 0.24792 -0.06365 0.29297 -0.10069 C 0.30313 -0.13981 0.23945 -0.17037 0.25313 -0.23472 C 0.26003 -0.25856 0.27669 -0.25046 0.28711 -0.24791 " pathEditMode="relative" rAng="0" ptsTypes="AAAAAAAAAAAA">
                                      <p:cBhvr>
                                        <p:cTn id="1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660BC-EA28-4E5A-ACE7-F7E47F1D3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18211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60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2">
            <a:extLst>
              <a:ext uri="{FF2B5EF4-FFF2-40B4-BE49-F238E27FC236}">
                <a16:creationId xmlns:a16="http://schemas.microsoft.com/office/drawing/2014/main" id="{CB1263D8-73B8-080A-89AA-32FA0FA2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3365" y="346763"/>
            <a:ext cx="2581380" cy="275714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11A3176-B5A1-6CFA-8098-929F7A1E638A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B9C6D28A-9704-02A7-353C-42EA09BC0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3" name="Picture 23">
              <a:extLst>
                <a:ext uri="{FF2B5EF4-FFF2-40B4-BE49-F238E27FC236}">
                  <a16:creationId xmlns:a16="http://schemas.microsoft.com/office/drawing/2014/main" id="{2A1188D5-579D-1ACB-447F-FC77D9DD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8C2E669C-DB23-0638-164E-04B28E1F1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C55878C1-2DDD-45AF-937C-0EEA8DAF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645645-CCF4-1C07-CDC3-FDD66505168A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4C8BA7E-B877-F6AB-7431-DF1D83F5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657847A2-2C87-779E-818C-5B711513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DD239C67-470F-B40E-3BD9-7E138BF9E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5FE649C3-DCE5-4301-F325-5A7512D4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57466" y="6688389"/>
            <a:ext cx="18403946" cy="2357391"/>
            <a:chOff x="-3822" y="4600319"/>
            <a:chExt cx="12269297" cy="1571594"/>
          </a:xfrm>
        </p:grpSpPr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6034977" y="4615801"/>
              <a:ext cx="3139754" cy="135913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60455"/>
            <a:stretch/>
          </p:blipFill>
          <p:spPr>
            <a:xfrm rot="21095236">
              <a:off x="4824437" y="4819608"/>
              <a:ext cx="1095223" cy="1198887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55518" y="511136"/>
            <a:ext cx="9305217" cy="9872909"/>
          </a:xfrm>
          <a:prstGeom prst="rect">
            <a:avLst/>
          </a:prstGeom>
        </p:spPr>
      </p:pic>
      <p:pic>
        <p:nvPicPr>
          <p:cNvPr id="68" name="Picture 67">
            <a:hlinkClick r:id="" action="ppaction://noaction"/>
            <a:extLst>
              <a:ext uri="{FF2B5EF4-FFF2-40B4-BE49-F238E27FC236}">
                <a16:creationId xmlns:a16="http://schemas.microsoft.com/office/drawing/2014/main" id="{1E457CC4-7B44-5608-750F-717E0C74CF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5110" y="6535764"/>
            <a:ext cx="3017781" cy="231363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42CA6F6-564C-AB07-6304-31587E9E73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5519" y="3974903"/>
            <a:ext cx="2067197" cy="20574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D67DA84-66F9-FAB2-E4F6-92E51B8BEE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61173" y="1185558"/>
            <a:ext cx="2036618" cy="20574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CCACDCD-70D7-50B0-4FFE-3C884D9DC3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18640" y="414228"/>
            <a:ext cx="1995053" cy="20574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F170195-1CDB-1009-5808-FC2F94D856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90175" y="1063470"/>
            <a:ext cx="2142308" cy="219456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24C76B6-42AB-EED0-CA00-BD017640F9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15987" y="3618728"/>
            <a:ext cx="2194560" cy="2194560"/>
          </a:xfrm>
          <a:prstGeom prst="rect">
            <a:avLst/>
          </a:prstGeom>
        </p:spPr>
      </p:pic>
      <p:pic>
        <p:nvPicPr>
          <p:cNvPr id="10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03323B50-D446-3647-D894-29CE2FEFF9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2108" y="3955728"/>
            <a:ext cx="2067197" cy="2057400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  <a:extLst>
              <a:ext uri="{FF2B5EF4-FFF2-40B4-BE49-F238E27FC236}">
                <a16:creationId xmlns:a16="http://schemas.microsoft.com/office/drawing/2014/main" id="{416AB07F-E0F0-8DFD-F81E-D156E50F3E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8237" y="1204733"/>
            <a:ext cx="2036618" cy="2057400"/>
          </a:xfrm>
          <a:prstGeom prst="rect">
            <a:avLst/>
          </a:prstGeom>
        </p:spPr>
      </p:pic>
      <p:pic>
        <p:nvPicPr>
          <p:cNvPr id="12" name="Picture 11">
            <a:hlinkClick r:id="rId20" action="ppaction://hlinksldjump"/>
            <a:extLst>
              <a:ext uri="{FF2B5EF4-FFF2-40B4-BE49-F238E27FC236}">
                <a16:creationId xmlns:a16="http://schemas.microsoft.com/office/drawing/2014/main" id="{5036AD05-7AA4-6F79-94CB-2BE30D5C3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18640" y="406346"/>
            <a:ext cx="1995053" cy="2057400"/>
          </a:xfrm>
          <a:prstGeom prst="rect">
            <a:avLst/>
          </a:prstGeom>
        </p:spPr>
      </p:pic>
      <p:pic>
        <p:nvPicPr>
          <p:cNvPr id="13" name="Picture 12">
            <a:hlinkClick r:id="rId21" action="ppaction://hlinksldjump"/>
            <a:extLst>
              <a:ext uri="{FF2B5EF4-FFF2-40B4-BE49-F238E27FC236}">
                <a16:creationId xmlns:a16="http://schemas.microsoft.com/office/drawing/2014/main" id="{523E136A-FDB5-9271-4360-CC3EEEBA31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78261" y="1076253"/>
            <a:ext cx="2142308" cy="2194560"/>
          </a:xfrm>
          <a:prstGeom prst="rect">
            <a:avLst/>
          </a:prstGeom>
        </p:spPr>
      </p:pic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52827EA9-F442-DAC5-53E5-E16B06EB61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15987" y="3636966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7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vi-VN" sz="375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1. </a:t>
            </a:r>
            <a:r>
              <a:rPr lang="vi-VN" sz="37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máy tính của An có các phần mềm: Word, Unikey, Kiran's Typing Tutor và Kids Games Learnings Science. Theo em, trong số phần mềm đó, phần mềm nào là không miễn phí?</a:t>
            </a: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Word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Unikey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Kiran's Typing Tutor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Kids Games Learnings Science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21871" y="407833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Word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66BD82E-4B73-4E2E-4BDB-281447ADC3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0A2DA966-E93D-46B0-90D0-FEF06E2C4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7017" y="8183948"/>
            <a:ext cx="2460983" cy="22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vi-VN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 </a:t>
            </a:r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ta nên sử dụng phần mềm có bản quyền vì những lí do nào sau đây?</a:t>
            </a: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lang="en-US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hỗ trợ nếu phần mềm bị trục trặc</a:t>
            </a: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lang="en-US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 người sản xuất phần mềm</a:t>
            </a: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lang="en-US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Giữ an toàn thông tin trong máy tính</a:t>
            </a:r>
            <a:endParaRPr lang="vi-VN" sz="405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Tất cả đáp án trên</a:t>
            </a:r>
            <a:endParaRPr lang="vi-VN" sz="405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61259" y="6530173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Tất cả đáp án trên</a:t>
            </a:r>
            <a:endParaRPr lang="vi-VN" sz="405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7E8193B-6EC3-7923-9265-FEBD84E806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3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vi-VN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3. </a:t>
            </a:r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mềm tạo bài trình chiếu Powerpoint là của tác giả nào?</a:t>
            </a: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Công ty Apple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Công ty Samsung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Công ty Microsoft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61261" y="407833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Công ty Microsoft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753DAE1-E1D7-1E27-C147-6C01A5676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8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4. </a:t>
            </a:r>
            <a:r>
              <a:rPr lang="vi-VN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nào là phần mềm có bản quyền?</a:t>
            </a: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Là phần mềm miễn phí</a:t>
            </a:r>
            <a:endParaRPr lang="vi-VN" sz="405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lang="en-US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Là phần mềm trả phí để sử dụng</a:t>
            </a:r>
            <a:endParaRPr lang="vi-VN" sz="405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lang="en-US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Là phần mềm tác giả cho phép sử dụng</a:t>
            </a:r>
            <a:endParaRPr lang="vi-VN" sz="405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B và C</a:t>
            </a:r>
            <a:endParaRPr lang="vi-VN" sz="405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61259" y="653058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B và C</a:t>
            </a:r>
            <a:endParaRPr lang="vi-VN" sz="405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7E8193B-6EC3-7923-9265-FEBD84E806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7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05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5. </a:t>
            </a:r>
            <a:r>
              <a:rPr lang="vi-VN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động nào dưới đây là vi phạm bản quyền?</a:t>
            </a: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lang="en-US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 phần mềm trả phí để được sử dụng</a:t>
            </a: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Sử dụng phần mềm lậu</a:t>
            </a:r>
            <a:endParaRPr lang="vi-VN" sz="405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lnSpc>
                <a:spcPct val="150000"/>
              </a:lnSpc>
              <a:defRPr/>
            </a:pPr>
            <a:r>
              <a:rPr lang="en-US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Sử dụng phần mềm khi tác giả cho phép</a:t>
            </a:r>
            <a:endParaRPr lang="vi-VN" sz="405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Tất cả đáp án trên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19588" y="6530173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5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Sử dụng phần mềm lậu</a:t>
            </a:r>
            <a:endParaRPr lang="vi-VN" sz="405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A814687-118A-96EF-C802-DF3F4CCF0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0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500" y="311830"/>
            <a:ext cx="17145000" cy="10367765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3E609476-A640-1051-7402-1335AE802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004055">
            <a:off x="14262574" y="-4179164"/>
            <a:ext cx="5874395" cy="69622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369302">
            <a:off x="-4189319" y="7661206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33221">
            <a:off x="-2048714" y="8322769"/>
            <a:ext cx="5240428" cy="35132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9123">
            <a:off x="15109973" y="-1649457"/>
            <a:ext cx="4842440" cy="3298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F003FB-4401-A36C-3C4F-06207D6C2594}"/>
              </a:ext>
            </a:extLst>
          </p:cNvPr>
          <p:cNvSpPr txBox="1"/>
          <p:nvPr/>
        </p:nvSpPr>
        <p:spPr>
          <a:xfrm>
            <a:off x="3543300" y="723900"/>
            <a:ext cx="1120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DD602B-4188-5B8E-1C40-02DC9D8AC12C}"/>
              </a:ext>
            </a:extLst>
          </p:cNvPr>
          <p:cNvSpPr/>
          <p:nvPr/>
        </p:nvSpPr>
        <p:spPr>
          <a:xfrm>
            <a:off x="1181100" y="2144532"/>
            <a:ext cx="15925800" cy="24749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biết anh Bình sử dụng phần mềm không có bản quyền thì em sẽ nói gì với anh Bình?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9615E2-1D55-EABB-6E92-091D3D3E59D0}"/>
              </a:ext>
            </a:extLst>
          </p:cNvPr>
          <p:cNvSpPr txBox="1"/>
          <p:nvPr/>
        </p:nvSpPr>
        <p:spPr>
          <a:xfrm>
            <a:off x="1181287" y="4845200"/>
            <a:ext cx="157734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Gợi ý: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Sẽ đưa ra lời khuyên cho anh Bình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Nói về các tác hại khi sử dụng phần mềm trái phép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Nói về các lợi ích khi dung phần mềm có bản quyền  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C726E805-6841-1069-8BAB-1A20F1E0F4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067833" y="7279123"/>
            <a:ext cx="5029574" cy="310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945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500" y="311830"/>
            <a:ext cx="17145000" cy="103677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69302">
            <a:off x="-4189319" y="7661206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833221">
            <a:off x="-2048714" y="8322769"/>
            <a:ext cx="5240428" cy="35132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004055">
            <a:off x="14262574" y="-4179164"/>
            <a:ext cx="5874395" cy="69622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9123">
            <a:off x="15109973" y="-1649457"/>
            <a:ext cx="4842440" cy="32989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AF89C4-2FA0-01A5-EDD7-B06E7A71201D}"/>
              </a:ext>
            </a:extLst>
          </p:cNvPr>
          <p:cNvSpPr txBox="1"/>
          <p:nvPr/>
        </p:nvSpPr>
        <p:spPr>
          <a:xfrm>
            <a:off x="5941222" y="647700"/>
            <a:ext cx="6405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B7365E-0A79-E85A-539D-01CC6394C438}"/>
              </a:ext>
            </a:extLst>
          </p:cNvPr>
          <p:cNvGrpSpPr/>
          <p:nvPr/>
        </p:nvGrpSpPr>
        <p:grpSpPr>
          <a:xfrm>
            <a:off x="571500" y="1589792"/>
            <a:ext cx="11915917" cy="1518872"/>
            <a:chOff x="571500" y="1589792"/>
            <a:chExt cx="11915917" cy="151887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7924FE7-9C1D-C84E-348F-7BFAB6EA5C86}"/>
                </a:ext>
              </a:extLst>
            </p:cNvPr>
            <p:cNvGrpSpPr/>
            <p:nvPr/>
          </p:nvGrpSpPr>
          <p:grpSpPr>
            <a:xfrm>
              <a:off x="571500" y="1589792"/>
              <a:ext cx="5822981" cy="1518872"/>
              <a:chOff x="-152400" y="288823"/>
              <a:chExt cx="5822981" cy="151887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FB9258F-4075-D8C4-E956-9BAC78F646A8}"/>
                  </a:ext>
                </a:extLst>
              </p:cNvPr>
              <p:cNvSpPr/>
              <p:nvPr/>
            </p:nvSpPr>
            <p:spPr>
              <a:xfrm>
                <a:off x="-152400" y="495299"/>
                <a:ext cx="5257800" cy="109186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">
                <a:extLst>
                  <a:ext uri="{FF2B5EF4-FFF2-40B4-BE49-F238E27FC236}">
                    <a16:creationId xmlns:a16="http://schemas.microsoft.com/office/drawing/2014/main" id="{F6168600-79E5-C44D-C6F7-9C5AE57A39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70239" y="288823"/>
                <a:ext cx="1600342" cy="151887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27A3B4-6928-0F5D-087C-C5122BD42D2F}"/>
                  </a:ext>
                </a:extLst>
              </p:cNvPr>
              <p:cNvSpPr txBox="1"/>
              <p:nvPr/>
            </p:nvSpPr>
            <p:spPr>
              <a:xfrm>
                <a:off x="190500" y="707302"/>
                <a:ext cx="42527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HOẠT ĐỘNG 1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329477E-29D7-637C-A4CB-BCD3BF0D8CE1}"/>
                </a:ext>
              </a:extLst>
            </p:cNvPr>
            <p:cNvSpPr txBox="1"/>
            <p:nvPr/>
          </p:nvSpPr>
          <p:spPr>
            <a:xfrm>
              <a:off x="6404006" y="1969799"/>
              <a:ext cx="608341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mềm miễn phí </a:t>
              </a:r>
            </a:p>
          </p:txBody>
        </p:sp>
      </p:grpSp>
      <p:pic>
        <p:nvPicPr>
          <p:cNvPr id="1026" name="Picture 2" descr="Typing Tutor: Link to Us">
            <a:extLst>
              <a:ext uri="{FF2B5EF4-FFF2-40B4-BE49-F238E27FC236}">
                <a16:creationId xmlns:a16="http://schemas.microsoft.com/office/drawing/2014/main" id="{2C903CED-4226-90AE-05A0-EB5371918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6196604"/>
            <a:ext cx="2715679" cy="271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sic Mouse Skills 1.8 - Phần mềm luyện sử dụng chuột phổ biến nhất">
            <a:extLst>
              <a:ext uri="{FF2B5EF4-FFF2-40B4-BE49-F238E27FC236}">
                <a16:creationId xmlns:a16="http://schemas.microsoft.com/office/drawing/2014/main" id="{A9B5F30D-3F01-B4EA-98C3-85E63CE9B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812" y="5945627"/>
            <a:ext cx="3036708" cy="303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rosoft Word — Wikipédia">
            <a:extLst>
              <a:ext uri="{FF2B5EF4-FFF2-40B4-BE49-F238E27FC236}">
                <a16:creationId xmlns:a16="http://schemas.microsoft.com/office/drawing/2014/main" id="{E2A0DB50-A72E-5BFA-FD3D-E0002F674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288" y="6179137"/>
            <a:ext cx="2763104" cy="25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crosoft PowerPoint – Wikipedia tiếng Việt">
            <a:extLst>
              <a:ext uri="{FF2B5EF4-FFF2-40B4-BE49-F238E27FC236}">
                <a16:creationId xmlns:a16="http://schemas.microsoft.com/office/drawing/2014/main" id="{D85F219B-FA24-288B-E3C8-A042BC6AA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512" y="6179137"/>
            <a:ext cx="3040317" cy="282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CFA4C7-2688-014F-C852-1E8F745D1672}"/>
              </a:ext>
            </a:extLst>
          </p:cNvPr>
          <p:cNvSpPr/>
          <p:nvPr/>
        </p:nvSpPr>
        <p:spPr>
          <a:xfrm>
            <a:off x="1295400" y="3418531"/>
            <a:ext cx="15697200" cy="21081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được tìm hiểu về một số phần mềm ở các lớp dưới, theo em phần mềm nào là miễn phí, phần mềm nào không miễn phí? </a:t>
            </a:r>
          </a:p>
        </p:txBody>
      </p:sp>
    </p:spTree>
    <p:extLst>
      <p:ext uri="{BB962C8B-B14F-4D97-AF65-F5344CB8AC3E}">
        <p14:creationId xmlns:p14="http://schemas.microsoft.com/office/powerpoint/2010/main" val="26392751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500" y="311830"/>
            <a:ext cx="17145000" cy="103677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69302">
            <a:off x="-4189319" y="7661206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833221">
            <a:off x="-2048714" y="8322769"/>
            <a:ext cx="5240428" cy="35132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004055">
            <a:off x="14262574" y="-4179164"/>
            <a:ext cx="5874395" cy="69622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9123">
            <a:off x="15109973" y="-1649457"/>
            <a:ext cx="4842440" cy="32989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AF89C4-2FA0-01A5-EDD7-B06E7A71201D}"/>
              </a:ext>
            </a:extLst>
          </p:cNvPr>
          <p:cNvSpPr txBox="1"/>
          <p:nvPr/>
        </p:nvSpPr>
        <p:spPr>
          <a:xfrm>
            <a:off x="3161111" y="876300"/>
            <a:ext cx="119657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phần mềm miễn phí và trả phí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3377E3-8FBE-6791-05F0-3482BDEA5D65}"/>
              </a:ext>
            </a:extLst>
          </p:cNvPr>
          <p:cNvSpPr txBox="1"/>
          <p:nvPr/>
        </p:nvSpPr>
        <p:spPr>
          <a:xfrm>
            <a:off x="1057181" y="232907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Phần mềm miễn phí: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A98EB-123E-7465-F1F4-517858E5E16C}"/>
              </a:ext>
            </a:extLst>
          </p:cNvPr>
          <p:cNvSpPr txBox="1"/>
          <p:nvPr/>
        </p:nvSpPr>
        <p:spPr>
          <a:xfrm>
            <a:off x="1057181" y="6157662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Phần mềm trả phí: </a:t>
            </a:r>
          </a:p>
        </p:txBody>
      </p:sp>
      <p:pic>
        <p:nvPicPr>
          <p:cNvPr id="11" name="Picture 6" descr="Microsoft Word — Wikipédia">
            <a:extLst>
              <a:ext uri="{FF2B5EF4-FFF2-40B4-BE49-F238E27FC236}">
                <a16:creationId xmlns:a16="http://schemas.microsoft.com/office/drawing/2014/main" id="{A2BDDF9A-A6FC-7BBA-EFD6-1BDA32474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255" y="7547333"/>
            <a:ext cx="1791712" cy="166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Microsoft PowerPoint – Wikipedia tiếng Việt">
            <a:extLst>
              <a:ext uri="{FF2B5EF4-FFF2-40B4-BE49-F238E27FC236}">
                <a16:creationId xmlns:a16="http://schemas.microsoft.com/office/drawing/2014/main" id="{DE3871A0-43FA-2621-6863-F07E276D6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867" y="7497961"/>
            <a:ext cx="2057400" cy="191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crosoft Excel — Wikipédia">
            <a:extLst>
              <a:ext uri="{FF2B5EF4-FFF2-40B4-BE49-F238E27FC236}">
                <a16:creationId xmlns:a16="http://schemas.microsoft.com/office/drawing/2014/main" id="{D8E96D7F-4EEE-189F-2CFE-E4226D912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995" y="7603512"/>
            <a:ext cx="1943285" cy="180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45C850-F916-4FF2-880D-6207D180DB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66896" y="3930620"/>
            <a:ext cx="1648875" cy="17191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4916CD-E73F-48B9-9F0E-FED4AF8497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39000" y="3798186"/>
            <a:ext cx="2327594" cy="21073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79CBA7-A807-4A46-96FD-0C5B8B1BAA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89823" y="3635566"/>
            <a:ext cx="1943284" cy="205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356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0178" y="1017193"/>
            <a:ext cx="16266179" cy="84739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765355">
            <a:off x="-2520484" y="6150691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801016">
            <a:off x="-1591514" y="7822231"/>
            <a:ext cx="5240428" cy="35132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3796" y="5662331"/>
            <a:ext cx="2062410" cy="33197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534068">
            <a:off x="13651365" y="-4513560"/>
            <a:ext cx="7215869" cy="85521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794448" y="2257458"/>
            <a:ext cx="1918563" cy="18538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239263" y="-1361457"/>
            <a:ext cx="6040073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106805" y="7322218"/>
            <a:ext cx="1114394" cy="204008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185747" y="1438135"/>
            <a:ext cx="11494156" cy="2184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 b="1">
                <a:solidFill>
                  <a:srgbClr val="A84200"/>
                </a:solidFill>
              </a:rPr>
              <a:t>CHỦ ĐỀ 4: ĐẠO ĐỨC, PHÁP LUẬT VÀ VĂN HÓA</a:t>
            </a:r>
            <a:r>
              <a:rPr lang="en-US" sz="5000" b="1">
                <a:solidFill>
                  <a:srgbClr val="A84200"/>
                </a:solidFill>
              </a:rPr>
              <a:t> </a:t>
            </a:r>
            <a:r>
              <a:rPr lang="vi-VN" sz="5000" b="1">
                <a:solidFill>
                  <a:srgbClr val="A84200"/>
                </a:solidFill>
              </a:rPr>
              <a:t>TRONG MÔI TRƯỜNG SỐ</a:t>
            </a:r>
            <a:endParaRPr lang="en-US" sz="5000" b="1">
              <a:solidFill>
                <a:srgbClr val="A84200"/>
              </a:solidFill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191516" y="-344275"/>
            <a:ext cx="3342753" cy="30976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985073">
            <a:off x="15430500" y="8818450"/>
            <a:ext cx="3657600" cy="15529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08069D-BE9B-74B4-42C9-5C19E8D2B57A}"/>
              </a:ext>
            </a:extLst>
          </p:cNvPr>
          <p:cNvSpPr txBox="1"/>
          <p:nvPr/>
        </p:nvSpPr>
        <p:spPr>
          <a:xfrm>
            <a:off x="2518022" y="4326217"/>
            <a:ext cx="12829606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BÀI 6: SỬ DỤNG PHẦN MỀM KHI ĐƯỢC PHÉP 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3239" y="1715022"/>
            <a:ext cx="13906322" cy="71617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678131">
            <a:off x="-3214713" y="6300466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12840">
            <a:off x="-2620214" y="8530365"/>
            <a:ext cx="5240428" cy="35132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785138">
            <a:off x="13485355" y="-3976227"/>
            <a:ext cx="7215869" cy="85521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195659">
            <a:off x="16645072" y="2816450"/>
            <a:ext cx="1918563" cy="18538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50581">
            <a:off x="15119515" y="-128638"/>
            <a:ext cx="6040073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4714611">
            <a:off x="2906758" y="8904706"/>
            <a:ext cx="2092976" cy="28621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920560" y="2557695"/>
            <a:ext cx="8446880" cy="18055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134470">
            <a:off x="430283" y="2028020"/>
            <a:ext cx="3799509" cy="21324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834090" y="8039261"/>
            <a:ext cx="5425210" cy="167503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525832" y="2977598"/>
            <a:ext cx="7510301" cy="110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8"/>
              </a:lnSpc>
            </a:pPr>
            <a:r>
              <a:rPr lang="en-US" sz="7200" b="1">
                <a:solidFill>
                  <a:srgbClr val="A84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35822" y="4684040"/>
            <a:ext cx="12121155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500">
                <a:latin typeface="Arial" panose="020B0604020202020204" pitchFamily="34" charset="0"/>
                <a:cs typeface="Arial" panose="020B0604020202020204" pitchFamily="34" charset="0"/>
              </a:rPr>
              <a:t>PHẦN MỀM MIỄN PHÍ VÀ PHẦN MỀM KHÔNG MIỄN PHÍ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5585187">
            <a:off x="12560770" y="2195649"/>
            <a:ext cx="1705112" cy="81632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6117" y="198732"/>
            <a:ext cx="17145000" cy="103677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B20D32-9124-44A9-7AAF-62B2BAC2A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16" y="3813254"/>
            <a:ext cx="15055175" cy="42808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369302">
            <a:off x="-4189319" y="7661206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33221">
            <a:off x="-2048714" y="8322769"/>
            <a:ext cx="5240428" cy="35132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004055">
            <a:off x="14262574" y="-4179164"/>
            <a:ext cx="5874395" cy="69622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99123">
            <a:off x="15109973" y="-1649457"/>
            <a:ext cx="4842440" cy="32989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64E4567-AA6C-61BE-AAAD-810156AC9BA6}"/>
              </a:ext>
            </a:extLst>
          </p:cNvPr>
          <p:cNvGrpSpPr/>
          <p:nvPr/>
        </p:nvGrpSpPr>
        <p:grpSpPr>
          <a:xfrm>
            <a:off x="571500" y="409477"/>
            <a:ext cx="6629471" cy="1518872"/>
            <a:chOff x="-152400" y="288823"/>
            <a:chExt cx="6629471" cy="151887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0B6681-11E1-7CDF-D9ED-2BFD02776BF9}"/>
                </a:ext>
              </a:extLst>
            </p:cNvPr>
            <p:cNvSpPr/>
            <p:nvPr/>
          </p:nvSpPr>
          <p:spPr>
            <a:xfrm>
              <a:off x="-152400" y="495299"/>
              <a:ext cx="5829300" cy="109186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8341048-C781-6159-E38D-FC4016900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876729" y="288823"/>
              <a:ext cx="1600342" cy="151887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7EB4C0A-FD30-249E-C276-C44215B17475}"/>
              </a:ext>
            </a:extLst>
          </p:cNvPr>
          <p:cNvSpPr txBox="1"/>
          <p:nvPr/>
        </p:nvSpPr>
        <p:spPr>
          <a:xfrm>
            <a:off x="843817" y="1739724"/>
            <a:ext cx="164973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miễn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646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500" y="311830"/>
            <a:ext cx="17145000" cy="103677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69302">
            <a:off x="-4189319" y="7661206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833221">
            <a:off x="-2048714" y="8322769"/>
            <a:ext cx="5240428" cy="35132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004055">
            <a:off x="14262574" y="-4179164"/>
            <a:ext cx="5874395" cy="69622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9123">
            <a:off x="15109973" y="-1649457"/>
            <a:ext cx="4842440" cy="32989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ACA1E4-3594-030F-3A46-F42C21CF87A4}"/>
              </a:ext>
            </a:extLst>
          </p:cNvPr>
          <p:cNvSpPr txBox="1"/>
          <p:nvPr/>
        </p:nvSpPr>
        <p:spPr>
          <a:xfrm>
            <a:off x="1600200" y="1564881"/>
            <a:ext cx="6014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mềm miễn phí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3B8E09-4B31-E083-0454-30F9DB889518}"/>
              </a:ext>
            </a:extLst>
          </p:cNvPr>
          <p:cNvSpPr txBox="1"/>
          <p:nvPr/>
        </p:nvSpPr>
        <p:spPr>
          <a:xfrm>
            <a:off x="9677399" y="1564881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mềm không miễn phí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1CDCA7D-FC73-4BD2-F5E7-6CCDC88E5AAB}"/>
              </a:ext>
            </a:extLst>
          </p:cNvPr>
          <p:cNvGrpSpPr/>
          <p:nvPr/>
        </p:nvGrpSpPr>
        <p:grpSpPr>
          <a:xfrm>
            <a:off x="1473880" y="2811924"/>
            <a:ext cx="5150327" cy="1585841"/>
            <a:chOff x="1473880" y="3235673"/>
            <a:chExt cx="5150327" cy="15858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CF61FD-367A-7EFC-00BC-F64565BD6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73880" y="3235673"/>
              <a:ext cx="1599056" cy="1585841"/>
            </a:xfrm>
            <a:prstGeom prst="roundRect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B0E21F-7CB2-78A3-D784-188D0C114228}"/>
                </a:ext>
              </a:extLst>
            </p:cNvPr>
            <p:cNvSpPr txBox="1"/>
            <p:nvPr/>
          </p:nvSpPr>
          <p:spPr>
            <a:xfrm>
              <a:off x="3429000" y="3711177"/>
              <a:ext cx="3195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Bé tô màu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DF1C3B5-3CBD-EB2B-0CDF-484D7EA1169D}"/>
              </a:ext>
            </a:extLst>
          </p:cNvPr>
          <p:cNvGrpSpPr/>
          <p:nvPr/>
        </p:nvGrpSpPr>
        <p:grpSpPr>
          <a:xfrm>
            <a:off x="1397699" y="5014321"/>
            <a:ext cx="5558888" cy="1749829"/>
            <a:chOff x="7171702" y="3131548"/>
            <a:chExt cx="5558888" cy="174982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40FD61-E3F6-917E-A67C-3D06BD86DB1A}"/>
                </a:ext>
              </a:extLst>
            </p:cNvPr>
            <p:cNvSpPr txBox="1"/>
            <p:nvPr/>
          </p:nvSpPr>
          <p:spPr>
            <a:xfrm>
              <a:off x="9146595" y="3751972"/>
              <a:ext cx="35839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Microsoft Edge</a:t>
              </a:r>
            </a:p>
          </p:txBody>
        </p:sp>
        <p:pic>
          <p:nvPicPr>
            <p:cNvPr id="30" name="Picture 4" descr="Trình duyệt Microsoft Edge - Ứng dụng trên Google Play">
              <a:extLst>
                <a:ext uri="{FF2B5EF4-FFF2-40B4-BE49-F238E27FC236}">
                  <a16:creationId xmlns:a16="http://schemas.microsoft.com/office/drawing/2014/main" id="{461E07B9-5FF5-1750-C36C-C9DEF3F04F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8" t="12766" r="10840" b="11486"/>
            <a:stretch/>
          </p:blipFill>
          <p:spPr bwMode="auto">
            <a:xfrm>
              <a:off x="7171702" y="3131548"/>
              <a:ext cx="1768634" cy="174982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4BB9A8-8AB7-8535-2907-FB70E8440F36}"/>
              </a:ext>
            </a:extLst>
          </p:cNvPr>
          <p:cNvGrpSpPr/>
          <p:nvPr/>
        </p:nvGrpSpPr>
        <p:grpSpPr>
          <a:xfrm>
            <a:off x="571500" y="7208586"/>
            <a:ext cx="6570635" cy="1853505"/>
            <a:chOff x="6854567" y="2823859"/>
            <a:chExt cx="6570635" cy="185350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E24B8B-D323-4CFC-A0B0-B50FDE054CDB}"/>
                </a:ext>
              </a:extLst>
            </p:cNvPr>
            <p:cNvSpPr txBox="1"/>
            <p:nvPr/>
          </p:nvSpPr>
          <p:spPr>
            <a:xfrm>
              <a:off x="9841207" y="3352886"/>
              <a:ext cx="35839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Scratch 3 </a:t>
              </a:r>
            </a:p>
          </p:txBody>
        </p:sp>
        <p:pic>
          <p:nvPicPr>
            <p:cNvPr id="31" name="Picture 2" descr="Microsoft Apps">
              <a:extLst>
                <a:ext uri="{FF2B5EF4-FFF2-40B4-BE49-F238E27FC236}">
                  <a16:creationId xmlns:a16="http://schemas.microsoft.com/office/drawing/2014/main" id="{C4C2BAB1-514A-3F1B-E3CC-1518278BE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4567" y="2823859"/>
              <a:ext cx="3830577" cy="1853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5D764A-28C3-E8F9-A4B8-EA55E37B38B1}"/>
              </a:ext>
            </a:extLst>
          </p:cNvPr>
          <p:cNvGrpSpPr/>
          <p:nvPr/>
        </p:nvGrpSpPr>
        <p:grpSpPr>
          <a:xfrm>
            <a:off x="9172575" y="2735627"/>
            <a:ext cx="7195269" cy="1743339"/>
            <a:chOff x="9172575" y="2735627"/>
            <a:chExt cx="7195269" cy="1743339"/>
          </a:xfrm>
        </p:grpSpPr>
        <p:pic>
          <p:nvPicPr>
            <p:cNvPr id="3082" name="Picture 10" descr="Adobe Photoshop CC Logo PNG vector in SVG, PDF, AI, CDR format">
              <a:extLst>
                <a:ext uri="{FF2B5EF4-FFF2-40B4-BE49-F238E27FC236}">
                  <a16:creationId xmlns:a16="http://schemas.microsoft.com/office/drawing/2014/main" id="{B68EFF2B-15A4-16D1-EE31-9A6B65A56C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70" t="7849" r="13919" b="6182"/>
            <a:stretch/>
          </p:blipFill>
          <p:spPr bwMode="auto">
            <a:xfrm>
              <a:off x="9172575" y="2735627"/>
              <a:ext cx="1905000" cy="1743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7EF2C8-D3A4-F4E0-A58B-81CE2EAE10A4}"/>
                </a:ext>
              </a:extLst>
            </p:cNvPr>
            <p:cNvSpPr txBox="1"/>
            <p:nvPr/>
          </p:nvSpPr>
          <p:spPr>
            <a:xfrm>
              <a:off x="11489308" y="3281678"/>
              <a:ext cx="4878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Adobe Photoshop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B5814B-22D3-2DED-CD55-76120EB7A40A}"/>
              </a:ext>
            </a:extLst>
          </p:cNvPr>
          <p:cNvGrpSpPr/>
          <p:nvPr/>
        </p:nvGrpSpPr>
        <p:grpSpPr>
          <a:xfrm>
            <a:off x="9345911" y="4941114"/>
            <a:ext cx="7021933" cy="1550690"/>
            <a:chOff x="9345911" y="4941114"/>
            <a:chExt cx="7021933" cy="155069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A423AF9-8E06-E723-3B8F-C5F4B05E79A7}"/>
                </a:ext>
              </a:extLst>
            </p:cNvPr>
            <p:cNvSpPr txBox="1"/>
            <p:nvPr/>
          </p:nvSpPr>
          <p:spPr>
            <a:xfrm>
              <a:off x="11489308" y="5259167"/>
              <a:ext cx="4878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123 Numbers: Animal</a:t>
              </a:r>
            </a:p>
          </p:txBody>
        </p:sp>
        <p:pic>
          <p:nvPicPr>
            <p:cNvPr id="3084" name="Picture 12" descr="123 Numbers: Animals For Kids | App Price Intelligence by Qonversion">
              <a:extLst>
                <a:ext uri="{FF2B5EF4-FFF2-40B4-BE49-F238E27FC236}">
                  <a16:creationId xmlns:a16="http://schemas.microsoft.com/office/drawing/2014/main" id="{02D83876-4650-AAFD-744B-D8FC17993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5911" y="4941114"/>
              <a:ext cx="1550690" cy="155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29D1CD-A084-9EED-F70C-C58148E356E8}"/>
              </a:ext>
            </a:extLst>
          </p:cNvPr>
          <p:cNvGrpSpPr/>
          <p:nvPr/>
        </p:nvGrpSpPr>
        <p:grpSpPr>
          <a:xfrm>
            <a:off x="9285301" y="7059735"/>
            <a:ext cx="7122050" cy="1671909"/>
            <a:chOff x="9285301" y="7059735"/>
            <a:chExt cx="7122050" cy="1671909"/>
          </a:xfrm>
        </p:grpSpPr>
        <p:pic>
          <p:nvPicPr>
            <p:cNvPr id="3086" name="Picture 14" descr="Math Logo png images | PNGWing">
              <a:extLst>
                <a:ext uri="{FF2B5EF4-FFF2-40B4-BE49-F238E27FC236}">
                  <a16:creationId xmlns:a16="http://schemas.microsoft.com/office/drawing/2014/main" id="{DB006026-3A65-F1CF-9DAE-E11330E19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5301" y="7059735"/>
              <a:ext cx="1671909" cy="167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37DBD43-7D73-1BA6-E240-53D026CA58E8}"/>
                </a:ext>
              </a:extLst>
            </p:cNvPr>
            <p:cNvSpPr txBox="1"/>
            <p:nvPr/>
          </p:nvSpPr>
          <p:spPr>
            <a:xfrm>
              <a:off x="11528815" y="7489008"/>
              <a:ext cx="4878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Basic Math For Kids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70067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90839" y="1562622"/>
            <a:ext cx="13906322" cy="71617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69302">
            <a:off x="-3384780" y="6858826"/>
            <a:ext cx="7914977" cy="6856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833221">
            <a:off x="-1424800" y="8015413"/>
            <a:ext cx="5240428" cy="35132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004055">
            <a:off x="13596841" y="-3481123"/>
            <a:ext cx="5874395" cy="69622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849280" y="2573600"/>
            <a:ext cx="1918563" cy="18538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99123">
            <a:off x="14428060" y="-1235930"/>
            <a:ext cx="4842440" cy="32989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002240" y="2573600"/>
            <a:ext cx="1300972" cy="128471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371589">
            <a:off x="-818722" y="5002276"/>
            <a:ext cx="2092976" cy="2862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980302">
            <a:off x="14742027" y="7751016"/>
            <a:ext cx="1702710" cy="81517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AAA3DBF-20F3-6803-30A7-C01E1C8DCB26}"/>
              </a:ext>
            </a:extLst>
          </p:cNvPr>
          <p:cNvGrpSpPr/>
          <p:nvPr/>
        </p:nvGrpSpPr>
        <p:grpSpPr>
          <a:xfrm>
            <a:off x="4570932" y="1936881"/>
            <a:ext cx="8637359" cy="1563624"/>
            <a:chOff x="4616786" y="2554951"/>
            <a:chExt cx="8637359" cy="156362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5277866" y="2554951"/>
              <a:ext cx="7315200" cy="1563624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4616786" y="2801556"/>
              <a:ext cx="8637359" cy="886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93"/>
                </a:lnSpc>
              </a:pPr>
              <a:r>
                <a:rPr lang="en-US" sz="5000" b="1">
                  <a:solidFill>
                    <a:srgbClr val="A842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 KIẾN THỨC 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2041990">
            <a:off x="2077601" y="2371068"/>
            <a:ext cx="1702710" cy="81517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826937" y="7973590"/>
            <a:ext cx="1300972" cy="12847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ED03847-574D-B9B0-F2F2-CB57DB1DD999}"/>
              </a:ext>
            </a:extLst>
          </p:cNvPr>
          <p:cNvSpPr txBox="1"/>
          <p:nvPr/>
        </p:nvSpPr>
        <p:spPr>
          <a:xfrm>
            <a:off x="2958647" y="4128635"/>
            <a:ext cx="11861927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những phần mềm được miễn phí sử dụng. Có những phần mềm không được miễn phí sử dụng.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813</Words>
  <Application>Microsoft Office PowerPoint</Application>
  <PresentationFormat>Custom</PresentationFormat>
  <Paragraphs>89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Calibri</vt:lpstr>
      <vt:lpstr>Calibri Light</vt:lpstr>
      <vt:lpstr>Wingdings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Brown Playful Kawaii Hand Drawn Group Presentation</dc:title>
  <cp:lastModifiedBy>Administrator</cp:lastModifiedBy>
  <cp:revision>10</cp:revision>
  <dcterms:created xsi:type="dcterms:W3CDTF">2006-08-16T00:00:00Z</dcterms:created>
  <dcterms:modified xsi:type="dcterms:W3CDTF">2025-11-20T09:58:27Z</dcterms:modified>
  <dc:identifier>DAFdWHLRCRc</dc:identifier>
</cp:coreProperties>
</file>