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8" r:id="rId2"/>
    <p:sldId id="259" r:id="rId3"/>
    <p:sldId id="280" r:id="rId4"/>
    <p:sldId id="283" r:id="rId5"/>
    <p:sldId id="284" r:id="rId6"/>
    <p:sldId id="285" r:id="rId7"/>
    <p:sldId id="286" r:id="rId8"/>
    <p:sldId id="274" r:id="rId9"/>
    <p:sldId id="275" r:id="rId10"/>
    <p:sldId id="276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CC"/>
    <a:srgbClr val="FFCCFF"/>
    <a:srgbClr val="89E0FF"/>
    <a:srgbClr val="3399FF"/>
    <a:srgbClr val="FF00FF"/>
    <a:srgbClr val="0000CC"/>
    <a:srgbClr val="FF6600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5D30E-2DBA-4455-988F-F311E089CF2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E1045-AFDD-4F28-B7E3-FBCA39ED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94D1-0CA3-437F-ABA1-E33AACE16EC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2818393"/>
            <a:ext cx="6624736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 TẠO TỪ NHỮNG</a:t>
            </a:r>
          </a:p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BẢN (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5" y="1697329"/>
            <a:ext cx="3703579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1268761"/>
            <a:ext cx="1549633" cy="15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8519" y="2052415"/>
            <a:ext cx="8498378" cy="4384172"/>
            <a:chOff x="348519" y="2052415"/>
            <a:chExt cx="8498378" cy="4384172"/>
          </a:xfrm>
        </p:grpSpPr>
        <p:sp>
          <p:nvSpPr>
            <p:cNvPr id="3" name="Rounded Rectangle 2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254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 rot="16200000">
            <a:off x="5565896" y="3070793"/>
            <a:ext cx="2347415" cy="2347415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9603" y="2781140"/>
            <a:ext cx="1386966" cy="2859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81" y="2491488"/>
            <a:ext cx="772405" cy="5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8519" y="572656"/>
            <a:ext cx="8666172" cy="5863932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66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49925" y="134618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348519" y="1025237"/>
            <a:ext cx="890608" cy="91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206201" y="2364830"/>
            <a:ext cx="76406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Thực</a:t>
            </a:r>
            <a:r>
              <a:rPr lang="en-US" sz="2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hành</a:t>
            </a:r>
            <a:r>
              <a:rPr lang="en-US" sz="2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: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ẽ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mà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và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tô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màu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5959" y="3783585"/>
            <a:ext cx="8102458" cy="1741500"/>
            <a:chOff x="535959" y="3783585"/>
            <a:chExt cx="8102458" cy="1741500"/>
          </a:xfrm>
        </p:grpSpPr>
        <p:sp>
          <p:nvSpPr>
            <p:cNvPr id="11" name="Rounded Rectangle 10"/>
            <p:cNvSpPr/>
            <p:nvPr/>
          </p:nvSpPr>
          <p:spPr>
            <a:xfrm>
              <a:off x="535959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313722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91485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76923" y="4034257"/>
              <a:ext cx="1524532" cy="11655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4251" y="3833387"/>
              <a:ext cx="1746913" cy="1641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44874" y="4034257"/>
              <a:ext cx="1240153" cy="12401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37719" y="3191407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Lưu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ý: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B380B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2810" y="406400"/>
            <a:ext cx="8498378" cy="59978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254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49195" y="3093639"/>
            <a:ext cx="6229507" cy="1816449"/>
            <a:chOff x="1601777" y="3771158"/>
            <a:chExt cx="6229507" cy="1816449"/>
          </a:xfrm>
        </p:grpSpPr>
        <p:sp>
          <p:nvSpPr>
            <p:cNvPr id="20" name="Rounded Rectangle 19"/>
            <p:cNvSpPr/>
            <p:nvPr/>
          </p:nvSpPr>
          <p:spPr>
            <a:xfrm>
              <a:off x="1601777" y="3771158"/>
              <a:ext cx="6229507" cy="1816449"/>
            </a:xfrm>
            <a:prstGeom prst="roundRect">
              <a:avLst/>
            </a:prstGeom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189058" y="4020638"/>
              <a:ext cx="1252426" cy="1126025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2298" y="4025627"/>
              <a:ext cx="1178108" cy="1116047"/>
            </a:xfrm>
            <a:prstGeom prst="rect">
              <a:avLst/>
            </a:prstGeom>
            <a:noFill/>
            <a:ln w="76200">
              <a:solidFill>
                <a:srgbClr val="FF2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01219" y="3909479"/>
              <a:ext cx="1350000" cy="1348343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479236" y="812800"/>
            <a:ext cx="1088271" cy="979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679716" y="1053142"/>
            <a:ext cx="1752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Đố</a:t>
            </a:r>
            <a:r>
              <a:rPr lang="en-US" sz="2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2760" y="1849951"/>
            <a:ext cx="2918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7650" y="5207914"/>
            <a:ext cx="590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UTM Avo" panose="02040603050506020204" pitchFamily="18" charset="0"/>
              </a:rPr>
              <a:t>Hình</a:t>
            </a:r>
            <a:r>
              <a:rPr lang="en-US" sz="2000" b="1" dirty="0" smtClean="0">
                <a:latin typeface="UTM Avo" panose="02040603050506020204" pitchFamily="18" charset="0"/>
              </a:rPr>
              <a:t> tam </a:t>
            </a:r>
            <a:r>
              <a:rPr lang="en-US" sz="2000" b="1" dirty="0" err="1" smtClean="0">
                <a:latin typeface="UTM Avo" panose="02040603050506020204" pitchFamily="18" charset="0"/>
              </a:rPr>
              <a:t>giác</a:t>
            </a:r>
            <a:r>
              <a:rPr lang="en-US" sz="2000" b="1" dirty="0" smtClean="0">
                <a:latin typeface="UTM Avo" panose="02040603050506020204" pitchFamily="18" charset="0"/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vuông</a:t>
            </a:r>
            <a:r>
              <a:rPr lang="en-US" sz="2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       </a:t>
            </a:r>
            <a:r>
              <a:rPr lang="en-US" sz="2000" b="1" dirty="0" err="1" smtClean="0">
                <a:latin typeface="UTM Avo" panose="02040603050506020204" pitchFamily="18" charset="0"/>
              </a:rPr>
              <a:t>Hình</a:t>
            </a:r>
            <a:r>
              <a:rPr lang="en-US" sz="2000" b="1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tròn</a:t>
            </a:r>
            <a:endParaRPr lang="en-US" sz="20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4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7573" y="342033"/>
            <a:ext cx="8488218" cy="6068347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89E0FF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96783" y="107901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535980" y="717711"/>
            <a:ext cx="969341" cy="868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1518851" y="1784591"/>
            <a:ext cx="7754793" cy="648342"/>
            <a:chOff x="1718774" y="2481055"/>
            <a:chExt cx="7683475" cy="461665"/>
          </a:xfrm>
        </p:grpSpPr>
        <p:sp>
          <p:nvSpPr>
            <p:cNvPr id="17" name="Isosceles Triangle 16"/>
            <p:cNvSpPr/>
            <p:nvPr/>
          </p:nvSpPr>
          <p:spPr>
            <a:xfrm>
              <a:off x="1718774" y="2572683"/>
              <a:ext cx="366075" cy="310662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7139" y="2481055"/>
              <a:ext cx="7255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400" dirty="0" smtClean="0">
                  <a:latin typeface="UTM Avo" panose="02040603050506020204" pitchFamily="18" charset="0"/>
                </a:rPr>
                <a:t> tam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giác</a:t>
              </a:r>
              <a:r>
                <a:rPr lang="en-US" sz="2400" dirty="0" smtClean="0">
                  <a:latin typeface="UTM Avo" panose="02040603050506020204" pitchFamily="18" charset="0"/>
                </a:rPr>
                <a:t>,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dạng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400" dirty="0" smtClean="0">
                  <a:latin typeface="UTM Avo" panose="02040603050506020204" pitchFamily="18" charset="0"/>
                </a:rPr>
                <a:t> tam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giác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0" name="Isosceles Triangle 29"/>
          <p:cNvSpPr/>
          <p:nvPr/>
        </p:nvSpPr>
        <p:spPr>
          <a:xfrm>
            <a:off x="1505321" y="3810932"/>
            <a:ext cx="1650037" cy="140610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487392" y="3781126"/>
            <a:ext cx="825492" cy="140909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70042" y="5187227"/>
            <a:ext cx="1650037" cy="1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94955" y="3781126"/>
            <a:ext cx="804936" cy="1409096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218227" y="2432934"/>
            <a:ext cx="4983664" cy="3940214"/>
            <a:chOff x="4110747" y="2983594"/>
            <a:chExt cx="4020333" cy="3389553"/>
          </a:xfrm>
        </p:grpSpPr>
        <p:grpSp>
          <p:nvGrpSpPr>
            <p:cNvPr id="34" name="Group 33"/>
            <p:cNvGrpSpPr/>
            <p:nvPr/>
          </p:nvGrpSpPr>
          <p:grpSpPr>
            <a:xfrm>
              <a:off x="4341524" y="2983594"/>
              <a:ext cx="3689931" cy="3326112"/>
              <a:chOff x="4341524" y="2983594"/>
              <a:chExt cx="3689931" cy="332611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" t="31077" r="1730" b="7094"/>
              <a:stretch/>
            </p:blipFill>
            <p:spPr>
              <a:xfrm>
                <a:off x="4341524" y="2983594"/>
                <a:ext cx="3689931" cy="332611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5022761" y="3232597"/>
                <a:ext cx="746974" cy="155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461228" y="3785173"/>
                <a:ext cx="394884" cy="464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84981" y="6139768"/>
                <a:ext cx="746974" cy="155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588627" y="3032542"/>
              <a:ext cx="1615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UTM Avo" panose="02040603050506020204" pitchFamily="18" charset="0"/>
                </a:rPr>
                <a:t>Cờ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trí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63871" y="3810932"/>
              <a:ext cx="867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o" panose="02040603050506020204" pitchFamily="18" charset="0"/>
                </a:rPr>
                <a:t>Biển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báo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giao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thông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84784" y="5973037"/>
              <a:ext cx="1615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UTM Avo" panose="02040603050506020204" pitchFamily="18" charset="0"/>
                </a:rPr>
                <a:t>Lều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vải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0747" y="3773527"/>
              <a:ext cx="1615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o" panose="02040603050506020204" pitchFamily="18" charset="0"/>
                </a:rPr>
                <a:t>Bướm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vằn</a:t>
              </a:r>
              <a:endParaRPr lang="en-US" dirty="0" smtClean="0">
                <a:latin typeface="UTM Avo" panose="02040603050506020204" pitchFamily="18" charset="0"/>
              </a:endParaRPr>
            </a:p>
            <a:p>
              <a:pPr algn="ctr"/>
              <a:r>
                <a:rPr lang="en-US" dirty="0" err="1" smtClean="0">
                  <a:latin typeface="UTM Avo" panose="02040603050506020204" pitchFamily="18" charset="0"/>
                </a:rPr>
                <a:t>trong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8691" y="544945"/>
            <a:ext cx="7936214" cy="5928005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89E0FF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64024" y="1247661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531351" y="1090627"/>
            <a:ext cx="880013" cy="78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516474" y="1950377"/>
            <a:ext cx="6626400" cy="492443"/>
            <a:chOff x="1799812" y="2169320"/>
            <a:chExt cx="6626400" cy="492443"/>
          </a:xfrm>
        </p:grpSpPr>
        <p:sp>
          <p:nvSpPr>
            <p:cNvPr id="23" name="TextBox 22"/>
            <p:cNvSpPr txBox="1"/>
            <p:nvPr/>
          </p:nvSpPr>
          <p:spPr>
            <a:xfrm>
              <a:off x="2165572" y="2169320"/>
              <a:ext cx="62606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vuông</a:t>
              </a:r>
              <a:r>
                <a:rPr lang="en-US" sz="2600" dirty="0" smtClean="0">
                  <a:latin typeface="UTM Avo" panose="02040603050506020204" pitchFamily="18" charset="0"/>
                </a:rPr>
                <a:t>,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dạng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vuông</a:t>
              </a:r>
              <a:endParaRPr lang="en-US" sz="2600" dirty="0"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812" y="2276945"/>
              <a:ext cx="36576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430614" y="3727126"/>
            <a:ext cx="1266542" cy="1266542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23292" y="3718165"/>
            <a:ext cx="17822" cy="1312325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2075763" y="4346908"/>
            <a:ext cx="17921" cy="1305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714226" y="3700804"/>
            <a:ext cx="17822" cy="1312325"/>
          </a:xfrm>
          <a:prstGeom prst="line">
            <a:avLst/>
          </a:prstGeom>
          <a:ln w="762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2054925" y="3074605"/>
            <a:ext cx="17921" cy="13050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00583" y="2716481"/>
            <a:ext cx="4498108" cy="3315691"/>
            <a:chOff x="4277025" y="3043299"/>
            <a:chExt cx="3310520" cy="3315691"/>
          </a:xfrm>
        </p:grpSpPr>
        <p:grpSp>
          <p:nvGrpSpPr>
            <p:cNvPr id="39" name="Group 38"/>
            <p:cNvGrpSpPr/>
            <p:nvPr/>
          </p:nvGrpSpPr>
          <p:grpSpPr>
            <a:xfrm>
              <a:off x="4277025" y="3043299"/>
              <a:ext cx="3217644" cy="3258356"/>
              <a:chOff x="4277025" y="3043299"/>
              <a:chExt cx="3217644" cy="325835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5" t="32629" r="7908" b="8420"/>
              <a:stretch/>
            </p:blipFill>
            <p:spPr>
              <a:xfrm>
                <a:off x="4277025" y="3043299"/>
                <a:ext cx="3217644" cy="325835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4842456" y="3043299"/>
                <a:ext cx="694776" cy="11202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104709" y="4397829"/>
                <a:ext cx="715772" cy="267471"/>
              </a:xfrm>
              <a:custGeom>
                <a:avLst/>
                <a:gdLst>
                  <a:gd name="connsiteX0" fmla="*/ 0 w 715772"/>
                  <a:gd name="connsiteY0" fmla="*/ 0 h 162969"/>
                  <a:gd name="connsiteX1" fmla="*/ 715772 w 715772"/>
                  <a:gd name="connsiteY1" fmla="*/ 0 h 162969"/>
                  <a:gd name="connsiteX2" fmla="*/ 715772 w 715772"/>
                  <a:gd name="connsiteY2" fmla="*/ 162969 h 162969"/>
                  <a:gd name="connsiteX3" fmla="*/ 0 w 715772"/>
                  <a:gd name="connsiteY3" fmla="*/ 162969 h 162969"/>
                  <a:gd name="connsiteX4" fmla="*/ 0 w 715772"/>
                  <a:gd name="connsiteY4" fmla="*/ 0 h 162969"/>
                  <a:gd name="connsiteX0" fmla="*/ 17417 w 715772"/>
                  <a:gd name="connsiteY0" fmla="*/ 0 h 267471"/>
                  <a:gd name="connsiteX1" fmla="*/ 715772 w 715772"/>
                  <a:gd name="connsiteY1" fmla="*/ 104502 h 267471"/>
                  <a:gd name="connsiteX2" fmla="*/ 715772 w 715772"/>
                  <a:gd name="connsiteY2" fmla="*/ 267471 h 267471"/>
                  <a:gd name="connsiteX3" fmla="*/ 0 w 715772"/>
                  <a:gd name="connsiteY3" fmla="*/ 267471 h 267471"/>
                  <a:gd name="connsiteX4" fmla="*/ 17417 w 715772"/>
                  <a:gd name="connsiteY4" fmla="*/ 0 h 267471"/>
                  <a:gd name="connsiteX0" fmla="*/ 17417 w 715772"/>
                  <a:gd name="connsiteY0" fmla="*/ 0 h 267471"/>
                  <a:gd name="connsiteX1" fmla="*/ 689646 w 715772"/>
                  <a:gd name="connsiteY1" fmla="*/ 121919 h 267471"/>
                  <a:gd name="connsiteX2" fmla="*/ 715772 w 715772"/>
                  <a:gd name="connsiteY2" fmla="*/ 267471 h 267471"/>
                  <a:gd name="connsiteX3" fmla="*/ 0 w 715772"/>
                  <a:gd name="connsiteY3" fmla="*/ 267471 h 267471"/>
                  <a:gd name="connsiteX4" fmla="*/ 17417 w 715772"/>
                  <a:gd name="connsiteY4" fmla="*/ 0 h 26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772" h="267471">
                    <a:moveTo>
                      <a:pt x="17417" y="0"/>
                    </a:moveTo>
                    <a:lnTo>
                      <a:pt x="689646" y="121919"/>
                    </a:lnTo>
                    <a:lnTo>
                      <a:pt x="715772" y="267471"/>
                    </a:lnTo>
                    <a:lnTo>
                      <a:pt x="0" y="267471"/>
                    </a:lnTo>
                    <a:lnTo>
                      <a:pt x="17417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13165" y="6165324"/>
                <a:ext cx="694776" cy="11202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40980" y="4445609"/>
              <a:ext cx="20967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Khăn</a:t>
              </a:r>
              <a:r>
                <a:rPr lang="en-US" sz="1700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700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thổ</a:t>
              </a:r>
              <a:r>
                <a:rPr lang="en-US" sz="1700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700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cẩm</a:t>
              </a:r>
              <a:endParaRPr lang="en-US" sz="1700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53417" y="4452568"/>
              <a:ext cx="1534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 smtClean="0">
                  <a:latin typeface="UTM Avo" panose="02040603050506020204" pitchFamily="18" charset="0"/>
                </a:rPr>
                <a:t>Bánh</a:t>
              </a:r>
              <a:r>
                <a:rPr lang="en-US" sz="1700" dirty="0" smtClean="0">
                  <a:latin typeface="UTM Avo" panose="02040603050506020204" pitchFamily="18" charset="0"/>
                </a:rPr>
                <a:t> </a:t>
              </a:r>
              <a:r>
                <a:rPr lang="en-US" sz="1700" dirty="0" err="1" smtClean="0">
                  <a:latin typeface="UTM Avo" panose="02040603050506020204" pitchFamily="18" charset="0"/>
                </a:rPr>
                <a:t>chưng</a:t>
              </a:r>
              <a:endParaRPr lang="en-US" sz="1700" dirty="0">
                <a:latin typeface="UTM Avo" panose="0204060305050602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1719" y="6005047"/>
              <a:ext cx="1534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latin typeface="UTM Avo" panose="02040603050506020204" pitchFamily="18" charset="0"/>
                </a:rPr>
                <a:t>Ô </a:t>
              </a:r>
              <a:r>
                <a:rPr lang="en-US" sz="1700" dirty="0" err="1" smtClean="0">
                  <a:latin typeface="UTM Avo" panose="02040603050506020204" pitchFamily="18" charset="0"/>
                </a:rPr>
                <a:t>cửa</a:t>
              </a:r>
              <a:endParaRPr lang="en-US" sz="17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9107" y="239802"/>
            <a:ext cx="8094693" cy="61875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71099" y="635127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637787" y="518326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1388885" y="3820025"/>
            <a:ext cx="1350000" cy="134834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74671" y="1579527"/>
            <a:ext cx="5930721" cy="514766"/>
            <a:chOff x="1474671" y="1579527"/>
            <a:chExt cx="5930721" cy="514766"/>
          </a:xfrm>
        </p:grpSpPr>
        <p:sp>
          <p:nvSpPr>
            <p:cNvPr id="22" name="TextBox 21"/>
            <p:cNvSpPr txBox="1"/>
            <p:nvPr/>
          </p:nvSpPr>
          <p:spPr>
            <a:xfrm>
              <a:off x="1985595" y="1579527"/>
              <a:ext cx="5419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tròn</a:t>
              </a:r>
              <a:r>
                <a:rPr lang="en-US" sz="2600" dirty="0" smtClean="0">
                  <a:latin typeface="UTM Avo" panose="02040603050506020204" pitchFamily="18" charset="0"/>
                </a:rPr>
                <a:t>,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dạng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600" dirty="0" smtClean="0"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latin typeface="UTM Avo" panose="02040603050506020204" pitchFamily="18" charset="0"/>
                </a:rPr>
                <a:t>tròn</a:t>
              </a:r>
              <a:endParaRPr lang="en-US" sz="2600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74671" y="1637093"/>
              <a:ext cx="457200" cy="457200"/>
            </a:xfrm>
            <a:prstGeom prst="ellipse">
              <a:avLst/>
            </a:prstGeom>
            <a:solidFill>
              <a:srgbClr val="89E0FF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38765" y="2189018"/>
            <a:ext cx="5144654" cy="3916218"/>
            <a:chOff x="4130680" y="3114652"/>
            <a:chExt cx="3823680" cy="3249899"/>
          </a:xfrm>
        </p:grpSpPr>
        <p:grpSp>
          <p:nvGrpSpPr>
            <p:cNvPr id="12" name="Group 11"/>
            <p:cNvGrpSpPr/>
            <p:nvPr/>
          </p:nvGrpSpPr>
          <p:grpSpPr>
            <a:xfrm>
              <a:off x="4165067" y="3114652"/>
              <a:ext cx="3654543" cy="3177863"/>
              <a:chOff x="4165067" y="3114652"/>
              <a:chExt cx="3654543" cy="31778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16809" t="23191" r="58879" b="11019"/>
              <a:stretch/>
            </p:blipFill>
            <p:spPr>
              <a:xfrm>
                <a:off x="4165067" y="3114652"/>
                <a:ext cx="3654543" cy="31778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563291" y="5495109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76841" y="5116119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842642" y="3434660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44965" y="4592691"/>
                <a:ext cx="591013" cy="491189"/>
              </a:xfrm>
              <a:custGeom>
                <a:avLst/>
                <a:gdLst>
                  <a:gd name="connsiteX0" fmla="*/ 0 w 418012"/>
                  <a:gd name="connsiteY0" fmla="*/ 0 h 191588"/>
                  <a:gd name="connsiteX1" fmla="*/ 418012 w 418012"/>
                  <a:gd name="connsiteY1" fmla="*/ 0 h 191588"/>
                  <a:gd name="connsiteX2" fmla="*/ 418012 w 418012"/>
                  <a:gd name="connsiteY2" fmla="*/ 191588 h 191588"/>
                  <a:gd name="connsiteX3" fmla="*/ 0 w 418012"/>
                  <a:gd name="connsiteY3" fmla="*/ 191588 h 191588"/>
                  <a:gd name="connsiteX4" fmla="*/ 0 w 418012"/>
                  <a:gd name="connsiteY4" fmla="*/ 0 h 191588"/>
                  <a:gd name="connsiteX0" fmla="*/ 0 w 618309"/>
                  <a:gd name="connsiteY0" fmla="*/ 0 h 409303"/>
                  <a:gd name="connsiteX1" fmla="*/ 418012 w 618309"/>
                  <a:gd name="connsiteY1" fmla="*/ 0 h 409303"/>
                  <a:gd name="connsiteX2" fmla="*/ 618309 w 618309"/>
                  <a:gd name="connsiteY2" fmla="*/ 409303 h 409303"/>
                  <a:gd name="connsiteX3" fmla="*/ 0 w 618309"/>
                  <a:gd name="connsiteY3" fmla="*/ 191588 h 409303"/>
                  <a:gd name="connsiteX4" fmla="*/ 0 w 618309"/>
                  <a:gd name="connsiteY4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0 w 618309"/>
                  <a:gd name="connsiteY3" fmla="*/ 191588 h 409303"/>
                  <a:gd name="connsiteX4" fmla="*/ 0 w 618309"/>
                  <a:gd name="connsiteY4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288348 w 618309"/>
                  <a:gd name="connsiteY3" fmla="*/ 293208 h 409303"/>
                  <a:gd name="connsiteX4" fmla="*/ 0 w 618309"/>
                  <a:gd name="connsiteY4" fmla="*/ 191588 h 409303"/>
                  <a:gd name="connsiteX5" fmla="*/ 0 w 618309"/>
                  <a:gd name="connsiteY5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301996 w 618309"/>
                  <a:gd name="connsiteY3" fmla="*/ 265912 h 409303"/>
                  <a:gd name="connsiteX4" fmla="*/ 0 w 618309"/>
                  <a:gd name="connsiteY4" fmla="*/ 191588 h 409303"/>
                  <a:gd name="connsiteX5" fmla="*/ 0 w 618309"/>
                  <a:gd name="connsiteY5" fmla="*/ 0 h 409303"/>
                  <a:gd name="connsiteX0" fmla="*/ 0 w 591013"/>
                  <a:gd name="connsiteY0" fmla="*/ 0 h 491189"/>
                  <a:gd name="connsiteX1" fmla="*/ 566058 w 591013"/>
                  <a:gd name="connsiteY1" fmla="*/ 200297 h 491189"/>
                  <a:gd name="connsiteX2" fmla="*/ 591013 w 591013"/>
                  <a:gd name="connsiteY2" fmla="*/ 491189 h 491189"/>
                  <a:gd name="connsiteX3" fmla="*/ 301996 w 591013"/>
                  <a:gd name="connsiteY3" fmla="*/ 265912 h 491189"/>
                  <a:gd name="connsiteX4" fmla="*/ 0 w 591013"/>
                  <a:gd name="connsiteY4" fmla="*/ 191588 h 491189"/>
                  <a:gd name="connsiteX5" fmla="*/ 0 w 591013"/>
                  <a:gd name="connsiteY5" fmla="*/ 0 h 49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013" h="491189">
                    <a:moveTo>
                      <a:pt x="0" y="0"/>
                    </a:moveTo>
                    <a:lnTo>
                      <a:pt x="566058" y="200297"/>
                    </a:lnTo>
                    <a:lnTo>
                      <a:pt x="591013" y="491189"/>
                    </a:lnTo>
                    <a:lnTo>
                      <a:pt x="301996" y="265912"/>
                    </a:lnTo>
                    <a:lnTo>
                      <a:pt x="0" y="19158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30680" y="5502031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Quả</a:t>
              </a:r>
              <a:r>
                <a:rPr lang="en-US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 cam</a:t>
              </a:r>
              <a:endParaRPr lang="en-US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28536" y="4309530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Cái</a:t>
              </a:r>
              <a:r>
                <a:rPr lang="en-US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chén</a:t>
              </a:r>
              <a:endParaRPr lang="en-US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327" y="5974922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Nắp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hộp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8936" y="5995219"/>
              <a:ext cx="180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Hoa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đồng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tiền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65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214" y="41999"/>
            <a:ext cx="8467749" cy="654403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4738" y="702099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576924" y="46489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1356696" y="1531097"/>
            <a:ext cx="5788875" cy="497807"/>
            <a:chOff x="1435429" y="1897478"/>
            <a:chExt cx="5788875" cy="497807"/>
          </a:xfrm>
        </p:grpSpPr>
        <p:sp>
          <p:nvSpPr>
            <p:cNvPr id="12" name="TextBox 11"/>
            <p:cNvSpPr txBox="1"/>
            <p:nvPr/>
          </p:nvSpPr>
          <p:spPr>
            <a:xfrm>
              <a:off x="1919867" y="1902842"/>
              <a:ext cx="53044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6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26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bản</a:t>
              </a:r>
              <a:r>
                <a:rPr lang="en-US" sz="26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6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6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vẽ</a:t>
              </a:r>
              <a:endParaRPr lang="en-US" sz="26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55716" r="81985" b="40090"/>
            <a:stretch/>
          </p:blipFill>
          <p:spPr>
            <a:xfrm>
              <a:off x="1435429" y="1897478"/>
              <a:ext cx="588521" cy="4978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59905" r="21113" b="11003"/>
          <a:stretch/>
        </p:blipFill>
        <p:spPr>
          <a:xfrm>
            <a:off x="1564739" y="2115127"/>
            <a:ext cx="6230752" cy="349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121812" y="5806244"/>
            <a:ext cx="746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UTM Avo" panose="02040603050506020204" pitchFamily="18" charset="0"/>
              </a:rPr>
              <a:t>Những</a:t>
            </a:r>
            <a:r>
              <a:rPr lang="en-US" sz="2400" b="1" dirty="0" smtClean="0"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latin typeface="UTM Avo" panose="02040603050506020204" pitchFamily="18" charset="0"/>
              </a:rPr>
              <a:t>ngôi</a:t>
            </a:r>
            <a:r>
              <a:rPr lang="en-US" sz="2400" b="1" dirty="0" smtClean="0"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latin typeface="UTM Avo" panose="02040603050506020204" pitchFamily="18" charset="0"/>
              </a:rPr>
              <a:t>nhà</a:t>
            </a:r>
            <a:r>
              <a:rPr lang="en-US" sz="2400" dirty="0" smtClean="0">
                <a:latin typeface="UTM Avo" panose="02040603050506020204" pitchFamily="18" charset="0"/>
              </a:rPr>
              <a:t>, </a:t>
            </a:r>
            <a:r>
              <a:rPr lang="en-US" sz="2400" dirty="0" err="1" smtClean="0">
                <a:latin typeface="UTM Avo" panose="02040603050506020204" pitchFamily="18" charset="0"/>
              </a:rPr>
              <a:t>sản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phẩm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mĩ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thuật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từ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màu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dạ</a:t>
            </a:r>
            <a:r>
              <a:rPr lang="en-US" sz="2400" dirty="0" smtClean="0">
                <a:latin typeface="UTM Avo" panose="02040603050506020204" pitchFamily="18" charset="0"/>
              </a:rPr>
              <a:t>,</a:t>
            </a:r>
          </a:p>
          <a:p>
            <a:pPr algn="ctr"/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Tô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Phương</a:t>
            </a:r>
            <a:r>
              <a:rPr lang="en-US" sz="2400" dirty="0" smtClean="0">
                <a:latin typeface="UTM Avo" panose="02040603050506020204" pitchFamily="18" charset="0"/>
              </a:rPr>
              <a:t> Dung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CFF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65392" y="1055798"/>
            <a:ext cx="8498378" cy="4715511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66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127" y="1820219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348519" y="1776046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263428" y="2258029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Hướng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dẫn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vẽ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2108872" y="3077150"/>
            <a:ext cx="1252426" cy="1126025"/>
          </a:xfrm>
          <a:prstGeom prst="triangl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52112" y="3082139"/>
            <a:ext cx="1178108" cy="1116047"/>
          </a:xfrm>
          <a:prstGeom prst="rect">
            <a:avLst/>
          </a:prstGeom>
          <a:noFill/>
          <a:ln w="76200">
            <a:solidFill>
              <a:srgbClr val="FF2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21033" y="2965991"/>
            <a:ext cx="1350000" cy="134834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63428" y="4539500"/>
            <a:ext cx="4622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UTM Avo" panose="02040603050506020204" pitchFamily="18" charset="0"/>
              </a:rPr>
              <a:t>Cách</a:t>
            </a:r>
            <a:r>
              <a:rPr lang="en-US" sz="2600" dirty="0" smtClean="0">
                <a:latin typeface="UTM Avo" panose="02040603050506020204" pitchFamily="18" charset="0"/>
              </a:rPr>
              <a:t> 1: </a:t>
            </a:r>
            <a:r>
              <a:rPr lang="en-US" sz="2600" dirty="0" err="1" smtClean="0">
                <a:latin typeface="UTM Avo" panose="02040603050506020204" pitchFamily="18" charset="0"/>
              </a:rPr>
              <a:t>Vẽ</a:t>
            </a:r>
            <a:r>
              <a:rPr lang="en-US" sz="2600" dirty="0" smtClean="0"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</a:rPr>
              <a:t>liền</a:t>
            </a:r>
            <a:r>
              <a:rPr lang="en-US" sz="2600" dirty="0" smtClean="0"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</a:rPr>
              <a:t>nét</a:t>
            </a:r>
            <a:endParaRPr lang="en-US" sz="2600" dirty="0" smtClean="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3428" y="5041368"/>
            <a:ext cx="4622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UTM Avo" panose="02040603050506020204" pitchFamily="18" charset="0"/>
              </a:rPr>
              <a:t>Cách</a:t>
            </a:r>
            <a:r>
              <a:rPr lang="en-US" sz="2600" dirty="0" smtClean="0">
                <a:latin typeface="UTM Avo" panose="02040603050506020204" pitchFamily="18" charset="0"/>
              </a:rPr>
              <a:t> 2: </a:t>
            </a:r>
            <a:r>
              <a:rPr lang="en-US" sz="2600" dirty="0" err="1" smtClean="0">
                <a:latin typeface="UTM Avo" panose="02040603050506020204" pitchFamily="18" charset="0"/>
              </a:rPr>
              <a:t>vẽ</a:t>
            </a:r>
            <a:r>
              <a:rPr lang="en-US" sz="2600" dirty="0" smtClean="0"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</a:rPr>
              <a:t>rời</a:t>
            </a:r>
            <a:r>
              <a:rPr lang="en-US" sz="2600" dirty="0" smtClean="0"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</a:rPr>
              <a:t>từng</a:t>
            </a:r>
            <a:r>
              <a:rPr lang="en-US" sz="2600" dirty="0" smtClean="0"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latin typeface="UTM Avo" panose="02040603050506020204" pitchFamily="18" charset="0"/>
              </a:rPr>
              <a:t>nét</a:t>
            </a:r>
            <a:endParaRPr lang="en-US" sz="2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8519" y="1721076"/>
            <a:ext cx="8498378" cy="4715511"/>
            <a:chOff x="348519" y="2052415"/>
            <a:chExt cx="8498378" cy="4384172"/>
          </a:xfrm>
        </p:grpSpPr>
        <p:sp>
          <p:nvSpPr>
            <p:cNvPr id="10" name="Rounded Rectangle 9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rgbClr val="FFFF66"/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rgbClr val="A5002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Isosceles Triangle 11"/>
          <p:cNvSpPr/>
          <p:nvPr/>
        </p:nvSpPr>
        <p:spPr>
          <a:xfrm>
            <a:off x="1910038" y="3517549"/>
            <a:ext cx="1523479" cy="1101845"/>
          </a:xfrm>
          <a:prstGeom prst="triangl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591628" y="3042472"/>
            <a:ext cx="1201689" cy="205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132" y="5090111"/>
            <a:ext cx="2401998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62978" y="3042472"/>
            <a:ext cx="1171764" cy="205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0" y="2579366"/>
            <a:ext cx="772405" cy="5793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22" y="2425754"/>
            <a:ext cx="772405" cy="5793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98" y="4590240"/>
            <a:ext cx="772405" cy="5793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39127" y="175582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348519" y="171165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1263428" y="2142118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Hướng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dẫn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vẽ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3039 0.276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0.0176 L 0.08385 0.3171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8519" y="2052415"/>
            <a:ext cx="8498378" cy="4384172"/>
            <a:chOff x="348519" y="2052415"/>
            <a:chExt cx="8498378" cy="4384172"/>
          </a:xfrm>
        </p:grpSpPr>
        <p:sp>
          <p:nvSpPr>
            <p:cNvPr id="10" name="Rounded Rectangle 9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rgbClr val="00B0F0"/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19250" y="3528282"/>
            <a:ext cx="1261123" cy="1234128"/>
          </a:xfrm>
          <a:prstGeom prst="rect">
            <a:avLst/>
          </a:prstGeom>
          <a:noFill/>
          <a:ln w="76200">
            <a:solidFill>
              <a:srgbClr val="FF2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7259" y="4089172"/>
            <a:ext cx="2347415" cy="2347415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05007" y="3252289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6785007" y="4281164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7841656" y="3223714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6750517" y="2187038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69" y="2455262"/>
            <a:ext cx="1070377" cy="8027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7" y="2445213"/>
            <a:ext cx="1070377" cy="8027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01" y="2479005"/>
            <a:ext cx="1070377" cy="8027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04" y="4604697"/>
            <a:ext cx="1070377" cy="8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0989 0.3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747 0.31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197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103</cp:revision>
  <dcterms:created xsi:type="dcterms:W3CDTF">2022-10-26T23:37:45Z</dcterms:created>
  <dcterms:modified xsi:type="dcterms:W3CDTF">2025-11-05T13:17:19Z</dcterms:modified>
</cp:coreProperties>
</file>