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286" r:id="rId6"/>
    <p:sldId id="268" r:id="rId7"/>
    <p:sldId id="271" r:id="rId8"/>
    <p:sldId id="289" r:id="rId9"/>
    <p:sldId id="290" r:id="rId10"/>
    <p:sldId id="300" r:id="rId11"/>
    <p:sldId id="302" r:id="rId12"/>
    <p:sldId id="293" r:id="rId13"/>
    <p:sldId id="292" r:id="rId14"/>
    <p:sldId id="287" r:id="rId15"/>
    <p:sldId id="297" r:id="rId16"/>
    <p:sldId id="288" r:id="rId17"/>
    <p:sldId id="298" r:id="rId18"/>
    <p:sldId id="301" r:id="rId19"/>
    <p:sldId id="299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9DA74"/>
    <a:srgbClr val="FF85FF"/>
    <a:srgbClr val="FF3399"/>
    <a:srgbClr val="FF8AD8"/>
    <a:srgbClr val="F6C6E3"/>
    <a:srgbClr val="AFDC7E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2"/>
    <p:restoredTop sz="74661"/>
  </p:normalViewPr>
  <p:slideViewPr>
    <p:cSldViewPr showGuides="1">
      <p:cViewPr>
        <p:scale>
          <a:sx n="68" d="100"/>
          <a:sy n="68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Greetings: T says “ Hello, everyone. How are you? How’s the weather? Is it sunny? Great! 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baseline="0" dirty="0" smtClean="0"/>
              <a:t> </a:t>
            </a:r>
            <a:r>
              <a:rPr lang="en-US" dirty="0" smtClean="0"/>
              <a:t>Teacher lets the </a:t>
            </a:r>
            <a:r>
              <a:rPr lang="en-US" dirty="0" err="1" smtClean="0"/>
              <a:t>Sts</a:t>
            </a:r>
            <a:r>
              <a:rPr lang="en-US" dirty="0" smtClean="0"/>
              <a:t> play the game “ Teacher says” 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en-US" dirty="0" smtClean="0"/>
              <a:t> Do what</a:t>
            </a:r>
            <a:r>
              <a:rPr lang="en-US" baseline="0" dirty="0" smtClean="0"/>
              <a:t> teacher says, don’t follow what teacher does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Teacher says “stand up”, but teacher sits down --&gt; Students stand up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Teacher says “sit down”, teacher sits down </a:t>
            </a:r>
            <a:r>
              <a:rPr lang="en-US" baseline="0" dirty="0" smtClean="0">
                <a:sym typeface="Wingdings" panose="05000000000000000000"/>
              </a:rPr>
              <a:t> students sit down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2: Let’s chant</a:t>
            </a:r>
            <a:endParaRPr lang="en-US" b="1" dirty="0" smtClean="0"/>
          </a:p>
          <a:p>
            <a:r>
              <a:rPr lang="en-US" dirty="0" smtClean="0"/>
              <a:t>Teacher will play the audio file twice and asks the students to listen.(click the green sound icon)</a:t>
            </a:r>
            <a:endParaRPr lang="en-US" dirty="0" smtClean="0"/>
          </a:p>
          <a:p>
            <a:r>
              <a:rPr lang="en-US" dirty="0" smtClean="0"/>
              <a:t>After that, The whole class will repeat sentence by sentence.(click the sound icon in each line)</a:t>
            </a:r>
            <a:endParaRPr lang="en-US" dirty="0" smtClean="0"/>
          </a:p>
          <a:p>
            <a:r>
              <a:rPr lang="en-US" dirty="0" smtClean="0"/>
              <a:t>Teacher can ask the students to chant in teams and put them in a competition.</a:t>
            </a:r>
            <a:endParaRPr lang="en-US" dirty="0" smtClean="0"/>
          </a:p>
          <a:p>
            <a:r>
              <a:rPr lang="en-US" dirty="0" smtClean="0"/>
              <a:t>Or Teacher can change the style of the chant, </a:t>
            </a:r>
            <a:r>
              <a:rPr lang="en-US" baseline="0" dirty="0" smtClean="0"/>
              <a:t>for example: Clap hands, using instruments.</a:t>
            </a:r>
            <a:endParaRPr lang="en-US" baseline="0" dirty="0" smtClean="0"/>
          </a:p>
          <a:p>
            <a:r>
              <a:rPr lang="en-US" baseline="0" dirty="0" smtClean="0"/>
              <a:t>1. Teacher says: “Let’s go to part 2: Let’s chant”</a:t>
            </a:r>
            <a:endParaRPr lang="en-US" baseline="0" dirty="0" smtClean="0"/>
          </a:p>
          <a:p>
            <a:r>
              <a:rPr lang="en-US" baseline="0" dirty="0" smtClean="0"/>
              <a:t>2. Teacher says: “Now we will listen the chant 2 times. Listen. “(click blue icon 2 times) Ok</a:t>
            </a:r>
            <a:endParaRPr lang="en-US" baseline="0" dirty="0" smtClean="0"/>
          </a:p>
          <a:p>
            <a:r>
              <a:rPr lang="en-US" baseline="0" dirty="0" smtClean="0"/>
              <a:t>Now listen and repeat “</a:t>
            </a:r>
            <a:endParaRPr lang="en-US" baseline="0" dirty="0" smtClean="0"/>
          </a:p>
          <a:p>
            <a:r>
              <a:rPr lang="en-US" baseline="0" dirty="0" smtClean="0"/>
              <a:t>(Click )” d  d   d   -&gt; d  d   d </a:t>
            </a:r>
            <a:endParaRPr lang="en-US" baseline="0" dirty="0" smtClean="0"/>
          </a:p>
          <a:p>
            <a:r>
              <a:rPr lang="en-US" baseline="0" dirty="0" smtClean="0"/>
              <a:t>(Click) Can you hear&gt; -Can you hear ? Good.</a:t>
            </a:r>
            <a:endParaRPr lang="en-US" baseline="0" dirty="0" smtClean="0"/>
          </a:p>
          <a:p>
            <a:r>
              <a:rPr lang="en-US" baseline="0" dirty="0" smtClean="0"/>
              <a:t>(Click) d  d   d   -&gt; d  d   d </a:t>
            </a:r>
            <a:endParaRPr lang="en-US" baseline="0" dirty="0" smtClean="0"/>
          </a:p>
          <a:p>
            <a:r>
              <a:rPr lang="en-US" baseline="0" dirty="0" smtClean="0"/>
              <a:t>(Click)As in donkey -&gt; As in donkey. Very good.</a:t>
            </a:r>
            <a:endParaRPr lang="en-US" baseline="0" dirty="0" smtClean="0"/>
          </a:p>
          <a:p>
            <a:r>
              <a:rPr lang="en-US" baseline="0" dirty="0" smtClean="0"/>
              <a:t>(Click) d is the sound of D d-&gt;d is the sound of D d . Well done”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Guessing game: </a:t>
            </a:r>
            <a:endParaRPr lang="en-US" b="1" dirty="0" smtClean="0"/>
          </a:p>
          <a:p>
            <a:r>
              <a:rPr lang="en-US" dirty="0" smtClean="0"/>
              <a:t>There is a picture behind</a:t>
            </a:r>
            <a:r>
              <a:rPr lang="en-US" baseline="0" dirty="0" smtClean="0"/>
              <a:t> the squares. </a:t>
            </a:r>
            <a:endParaRPr lang="en-US" baseline="0" dirty="0" smtClean="0"/>
          </a:p>
          <a:p>
            <a:r>
              <a:rPr lang="en-US" baseline="0" dirty="0" smtClean="0"/>
              <a:t>Teacher clicks on the “ Remove box” to open the picture.</a:t>
            </a:r>
            <a:endParaRPr lang="en-US" baseline="0" dirty="0" smtClean="0"/>
          </a:p>
          <a:p>
            <a:r>
              <a:rPr lang="en-US" baseline="0" dirty="0" smtClean="0"/>
              <a:t>Ask the students to guess what it is after each square opened.</a:t>
            </a:r>
            <a:endParaRPr lang="en-US" baseline="0" dirty="0" smtClean="0"/>
          </a:p>
          <a:p>
            <a:r>
              <a:rPr lang="en-US" baseline="0" dirty="0" smtClean="0"/>
              <a:t>The first picture is “ Duck”.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says: “What is it?- Duck” good. Do like a duck, please </a:t>
            </a:r>
            <a:r>
              <a:rPr lang="en-US" baseline="0" dirty="0" smtClean="0">
                <a:sym typeface="Wingdings" panose="05000000000000000000"/>
              </a:rPr>
              <a:t>”</a:t>
            </a:r>
            <a:endParaRPr lang="en-US" baseline="0" dirty="0" smtClean="0">
              <a:sym typeface="Wingdings" panose="0500000000000000000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1. T says : “Now let’s guess what it is.” Click remove box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    “What is it? Yes, Letter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The second picture is “ D d”.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The third picture is “ Donkey”.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1. T says : “Now let’s guess what it is.” Click remove box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                   “What is it? Yes, It’s a donkey. </a:t>
            </a:r>
            <a:r>
              <a:rPr lang="en-US" baseline="0" dirty="0" err="1" smtClean="0"/>
              <a:t>Hee</a:t>
            </a:r>
            <a:r>
              <a:rPr lang="en-US" baseline="0" dirty="0" smtClean="0"/>
              <a:t> haw, </a:t>
            </a:r>
            <a:r>
              <a:rPr lang="en-US" baseline="0" dirty="0" err="1" smtClean="0"/>
              <a:t>hee</a:t>
            </a:r>
            <a:r>
              <a:rPr lang="en-US" baseline="0" dirty="0" smtClean="0"/>
              <a:t> haw”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2. </a:t>
            </a: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The fourth picture is “ /d/”.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1. T says : “Now let’s guess what it is.”  Click remove box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                  “What is it? Yes, the sound /d/”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2.</a:t>
            </a:r>
            <a:r>
              <a:rPr lang="en-US" dirty="0" smtClean="0"/>
              <a:t> With the correct answer, that team will have 1 point.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After playing game, teacher will review the lesson.</a:t>
            </a:r>
            <a:endParaRPr lang="vi-VN" dirty="0" smtClean="0"/>
          </a:p>
          <a:p>
            <a:r>
              <a:rPr lang="en-US" dirty="0" smtClean="0"/>
              <a:t>1. </a:t>
            </a:r>
            <a:r>
              <a:rPr lang="en-US" baseline="0" dirty="0" smtClean="0"/>
              <a:t>T says : </a:t>
            </a:r>
            <a:r>
              <a:rPr lang="en-US" dirty="0" smtClean="0"/>
              <a:t>“We review one more time”</a:t>
            </a:r>
            <a:endParaRPr lang="en-US" dirty="0" smtClean="0"/>
          </a:p>
          <a:p>
            <a:pPr lvl="2"/>
            <a:r>
              <a:rPr lang="en-US" dirty="0" smtClean="0"/>
              <a:t>“Dd. /d/, duck, donkey</a:t>
            </a:r>
            <a:endParaRPr lang="en-US" dirty="0" smtClean="0"/>
          </a:p>
          <a:p>
            <a:pPr lvl="2"/>
            <a:r>
              <a:rPr lang="en-US" dirty="0" smtClean="0"/>
              <a:t>Very </a:t>
            </a:r>
            <a:r>
              <a:rPr lang="en-US" smtClean="0"/>
              <a:t>good.”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Sum up – It’s time to say good bye today”.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Count the points of each group.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Group having more points will be the winner.-“So the winner is group …. Group …, you also good, too.”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Say goodbye. “</a:t>
            </a:r>
            <a:r>
              <a:rPr lang="en-US" smtClean="0"/>
              <a:t>Goodbye class”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Introduction: New lesson: Unit 4- Lesson 1</a:t>
            </a:r>
            <a:endParaRPr lang="en-US" altLang="en-US" dirty="0" smtClean="0"/>
          </a:p>
          <a:p>
            <a:r>
              <a:rPr lang="en-US" altLang="en-US" dirty="0" smtClean="0"/>
              <a:t>1. </a:t>
            </a:r>
            <a:r>
              <a:rPr lang="en-US" baseline="0" dirty="0" smtClean="0"/>
              <a:t>T says: “</a:t>
            </a:r>
            <a:r>
              <a:rPr lang="en-US" altLang="en-US" dirty="0" smtClean="0"/>
              <a:t>Today, we are going to learn Unit 4 </a:t>
            </a:r>
            <a:r>
              <a:rPr lang="en-US" altLang="en-US" dirty="0" smtClean="0"/>
              <a:t>–</a:t>
            </a:r>
            <a:r>
              <a:rPr lang="en-US" altLang="en-US" dirty="0" smtClean="0"/>
              <a:t> Lesson 1”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8548A7-E856-C541-A289-9EF4584E0F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  <a:endParaRPr lang="en-US" b="1" dirty="0" smtClean="0"/>
          </a:p>
          <a:p>
            <a:r>
              <a:rPr lang="en-US" dirty="0" smtClean="0"/>
              <a:t>Teacher asks Students to listen the audio file 2 </a:t>
            </a:r>
            <a:r>
              <a:rPr lang="en-US" dirty="0" smtClean="0"/>
              <a:t>–</a:t>
            </a:r>
            <a:r>
              <a:rPr lang="en-US" dirty="0" smtClean="0"/>
              <a:t> 3 times for each. </a:t>
            </a:r>
            <a:endParaRPr lang="en-US" dirty="0" smtClean="0"/>
          </a:p>
          <a:p>
            <a:r>
              <a:rPr lang="en-US" dirty="0" smtClean="0"/>
              <a:t>Then asks them to repeat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</a:t>
            </a:r>
            <a:r>
              <a:rPr lang="en-US" dirty="0" smtClean="0"/>
              <a:t> says : “Now, we go to part 1:</a:t>
            </a:r>
            <a:r>
              <a:rPr lang="en-US" baseline="0" dirty="0" smtClean="0"/>
              <a:t> Look, listen and repeat”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</a:t>
            </a:r>
            <a:r>
              <a:rPr lang="en-US" dirty="0" smtClean="0"/>
              <a:t> says:</a:t>
            </a:r>
            <a:r>
              <a:rPr lang="en-US" baseline="0" dirty="0" smtClean="0"/>
              <a:t> “Letter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”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first sound icon 2 times , then “listen and repeat, please”. </a:t>
            </a:r>
            <a:r>
              <a:rPr lang="en-US" baseline="0" dirty="0" smtClean="0"/>
              <a:t>–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</a:t>
            </a:r>
            <a:r>
              <a:rPr lang="en-US" dirty="0" smtClean="0"/>
              <a:t> says : “</a:t>
            </a:r>
            <a:r>
              <a:rPr lang="en-US" baseline="0" dirty="0" smtClean="0"/>
              <a:t>Sound /d/ “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second sound icon 2 times , then “listen and repeat, please”- “ /d/ very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</a:t>
            </a:r>
            <a:r>
              <a:rPr lang="en-US" dirty="0" smtClean="0"/>
              <a:t> says : “</a:t>
            </a:r>
            <a:r>
              <a:rPr lang="vi-VN" baseline="0" dirty="0" smtClean="0"/>
              <a:t>Duck”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third sound icon 2 times , then “listen and repeat, please”. “Duck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Can you do like a duck ?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</a:t>
            </a:r>
            <a:r>
              <a:rPr lang="en-US" dirty="0" smtClean="0"/>
              <a:t> says : “</a:t>
            </a:r>
            <a:r>
              <a:rPr lang="en-US" baseline="0" dirty="0" smtClean="0"/>
              <a:t>Donkey”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fourth sound icon 2 times , then “listen and repeat, please”. “Donkey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What sound does a donkey make? </a:t>
            </a:r>
            <a:r>
              <a:rPr lang="en-US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</a:t>
            </a:r>
            <a:r>
              <a:rPr lang="en-US" baseline="0" dirty="0" smtClean="0"/>
              <a:t> haw. Yeah”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Activities: Game “ Circle the right pictures”</a:t>
            </a:r>
            <a:endParaRPr lang="en-US" altLang="en-US" dirty="0" smtClean="0"/>
          </a:p>
          <a:p>
            <a:r>
              <a:rPr lang="en-US" b="1" dirty="0" smtClean="0"/>
              <a:t>1.T</a:t>
            </a:r>
            <a:r>
              <a:rPr lang="en-US" dirty="0" smtClean="0"/>
              <a:t> says:</a:t>
            </a:r>
            <a:r>
              <a:rPr lang="en-US" baseline="0" dirty="0" smtClean="0"/>
              <a:t> “</a:t>
            </a:r>
            <a:r>
              <a:rPr lang="en-US" altLang="en-US" dirty="0" smtClean="0"/>
              <a:t>There are 2 pictures that you need to choose the right one after listening to me.</a:t>
            </a:r>
            <a:endParaRPr lang="en-US" altLang="en-US" dirty="0" smtClean="0"/>
          </a:p>
          <a:p>
            <a:r>
              <a:rPr lang="en-US" altLang="en-US" dirty="0" smtClean="0"/>
              <a:t>2.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eacher says: “Please circle the letter </a:t>
            </a:r>
            <a:r>
              <a:rPr lang="en-US" altLang="en-US" dirty="0" err="1" smtClean="0"/>
              <a:t>Dd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which one? “(click) “Yes, </a:t>
            </a:r>
            <a:r>
              <a:rPr lang="en-US" altLang="en-US" baseline="0" dirty="0" err="1" smtClean="0"/>
              <a:t>Dd</a:t>
            </a:r>
            <a:r>
              <a:rPr lang="en-US" altLang="en-US" baseline="0" dirty="0" smtClean="0"/>
              <a:t> “</a:t>
            </a: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baseline="0" dirty="0" smtClean="0"/>
              <a:t>3.</a:t>
            </a:r>
            <a:r>
              <a:rPr lang="en-US" dirty="0" smtClean="0"/>
              <a:t> With the correct answer, that team will have 1 point.</a:t>
            </a:r>
            <a:endParaRPr lang="en-US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Activities: Game “ Circle the right pictures”</a:t>
            </a:r>
            <a:endParaRPr lang="en-US" altLang="en-US" dirty="0" smtClean="0"/>
          </a:p>
          <a:p>
            <a:pPr marL="228600" indent="-228600">
              <a:buAutoNum type="arabicPeriod"/>
            </a:pPr>
            <a:r>
              <a:rPr lang="en-US" altLang="en-US" dirty="0" smtClean="0"/>
              <a:t>Teacher says: “Please circle the Donkey,</a:t>
            </a:r>
            <a:r>
              <a:rPr lang="en-US" altLang="en-US" baseline="0" dirty="0" smtClean="0"/>
              <a:t> which one? “ (click) “Yes, donkey “</a:t>
            </a:r>
            <a:endParaRPr lang="en-US" alt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Activities: Game “ Circle the right pictures”</a:t>
            </a:r>
            <a:endParaRPr lang="en-US" altLang="en-US" dirty="0" smtClean="0"/>
          </a:p>
          <a:p>
            <a:pPr marL="228600" indent="-228600">
              <a:buAutoNum type="arabicPeriod"/>
            </a:pPr>
            <a:r>
              <a:rPr lang="en-US" altLang="en-US" dirty="0" smtClean="0"/>
              <a:t>Teacher says: “ This is the last turn. Please circle the Duck, please &gt; </a:t>
            </a:r>
            <a:r>
              <a:rPr lang="en-US" altLang="en-US" baseline="0" dirty="0" smtClean="0"/>
              <a:t>which one?” (click) “Yes, duck “</a:t>
            </a:r>
            <a:endParaRPr lang="en-US" alt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playing game, Teacher asks </a:t>
            </a:r>
            <a:r>
              <a:rPr lang="en-US" dirty="0" err="1" smtClean="0"/>
              <a:t>Sts</a:t>
            </a:r>
            <a:r>
              <a:rPr lang="en-US" dirty="0" smtClean="0"/>
              <a:t> to review and say loudly in whole class one more time.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says: “</a:t>
            </a:r>
            <a:r>
              <a:rPr lang="en-US" dirty="0" smtClean="0"/>
              <a:t>Now listen and say all 1</a:t>
            </a:r>
            <a:r>
              <a:rPr lang="en-US" baseline="0" dirty="0" smtClean="0"/>
              <a:t> more time”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Letter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please”. Click the first sound icon </a:t>
            </a:r>
            <a:r>
              <a:rPr lang="en-US" baseline="0" dirty="0" smtClean="0"/>
              <a:t>–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Sound /d/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 .Click the second sound icon. “/d/ very good”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vi-VN" baseline="0" dirty="0" smtClean="0"/>
              <a:t>Duck </a:t>
            </a:r>
            <a:r>
              <a:rPr lang="en-US" baseline="0" dirty="0" smtClean="0"/>
              <a:t>–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says”“listen</a:t>
            </a:r>
            <a:r>
              <a:rPr lang="en-US" baseline="0" dirty="0" smtClean="0"/>
              <a:t> and repeat, please”. Click the third sound icon. “ Duck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“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Donkey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please”. Click the four sound icon. “Donkey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done”.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using: Look, point and say</a:t>
            </a:r>
            <a:endParaRPr lang="en-US" dirty="0" smtClean="0"/>
          </a:p>
          <a:p>
            <a:r>
              <a:rPr lang="en-US" dirty="0" smtClean="0"/>
              <a:t>Teacher guides the students use the books. </a:t>
            </a:r>
            <a:endParaRPr lang="en-US" dirty="0" smtClean="0"/>
          </a:p>
          <a:p>
            <a:r>
              <a:rPr lang="en-US" dirty="0" smtClean="0"/>
              <a:t>- Work in pair to practice.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students can use their fingers point and say.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“ Now open your book page 18, please.”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“</a:t>
            </a:r>
            <a:r>
              <a:rPr lang="en-US" baseline="0" dirty="0" smtClean="0"/>
              <a:t> You point and say.”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media" Target="../media/media10.mp3"/><Relationship Id="rId8" Type="http://schemas.openxmlformats.org/officeDocument/2006/relationships/audio" Target="../media/media10.mp3"/><Relationship Id="rId7" Type="http://schemas.microsoft.com/office/2007/relationships/media" Target="../media/media9.mp3"/><Relationship Id="rId6" Type="http://schemas.openxmlformats.org/officeDocument/2006/relationships/audio" Target="../media/media9.mp3"/><Relationship Id="rId5" Type="http://schemas.microsoft.com/office/2007/relationships/media" Target="../media/media8.mp3"/><Relationship Id="rId4" Type="http://schemas.openxmlformats.org/officeDocument/2006/relationships/audio" Target="../media/media8.mp3"/><Relationship Id="rId3" Type="http://schemas.openxmlformats.org/officeDocument/2006/relationships/image" Target="../media/image5.png"/><Relationship Id="rId2" Type="http://schemas.microsoft.com/office/2007/relationships/media" Target="../media/media7.mp3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2.xml"/><Relationship Id="rId11" Type="http://schemas.microsoft.com/office/2007/relationships/media" Target="../media/media11.mp3"/><Relationship Id="rId10" Type="http://schemas.openxmlformats.org/officeDocument/2006/relationships/audio" Target="../media/media11.mp3"/><Relationship Id="rId1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5.png"/><Relationship Id="rId2" Type="http://schemas.microsoft.com/office/2007/relationships/media" Target="../media/media2.mp3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6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5.png"/><Relationship Id="rId2" Type="http://schemas.microsoft.com/office/2007/relationships/media" Target="../media/media2.mp3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4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microsoft.com/office/2007/relationships/media" Target="../media/media5.mp3"/><Relationship Id="rId7" Type="http://schemas.openxmlformats.org/officeDocument/2006/relationships/audio" Target="../media/media5.mp3"/><Relationship Id="rId6" Type="http://schemas.openxmlformats.org/officeDocument/2006/relationships/image" Target="../media/image5.png"/><Relationship Id="rId5" Type="http://schemas.microsoft.com/office/2007/relationships/media" Target="../media/media6.mp3"/><Relationship Id="rId4" Type="http://schemas.openxmlformats.org/officeDocument/2006/relationships/audio" Target="../media/media6.mp3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openxmlformats.org/officeDocument/2006/relationships/image" Target="../media/image5.png"/><Relationship Id="rId4" Type="http://schemas.microsoft.com/office/2007/relationships/media" Target="../media/media6.mp3"/><Relationship Id="rId3" Type="http://schemas.openxmlformats.org/officeDocument/2006/relationships/audio" Target="../media/media6.mp3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5.png"/><Relationship Id="rId2" Type="http://schemas.microsoft.com/office/2007/relationships/media" Target="../media/media2.mp3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76896"/>
            <a:ext cx="526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Look at your book, please</a:t>
            </a:r>
            <a:endParaRPr lang="en-US" sz="36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90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18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7370" y="8513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02919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2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35400" y="1487454"/>
            <a:ext cx="8128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2819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     d       d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2100" y="3657600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Can you hear ?</a:t>
            </a:r>
            <a:endParaRPr lang="en-US" sz="32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2100" y="5257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As in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sz="32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onkey</a:t>
            </a:r>
            <a:endParaRPr lang="en-US" sz="32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099" y="6096000"/>
            <a:ext cx="3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 </a:t>
            </a:r>
            <a:r>
              <a:rPr lang="en-US" sz="32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is the sound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of D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4419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     d       d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d d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67617" y="2819400"/>
            <a:ext cx="653338" cy="653338"/>
          </a:xfrm>
          <a:prstGeom prst="rect">
            <a:avLst/>
          </a:prstGeom>
        </p:spPr>
      </p:pic>
      <p:pic>
        <p:nvPicPr>
          <p:cNvPr id="14" name="as in donke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67400" y="5257800"/>
            <a:ext cx="716768" cy="716768"/>
          </a:xfrm>
          <a:prstGeom prst="rect">
            <a:avLst/>
          </a:prstGeom>
        </p:spPr>
      </p:pic>
      <p:pic>
        <p:nvPicPr>
          <p:cNvPr id="15" name="d sound 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52185" y="6019800"/>
            <a:ext cx="763015" cy="763015"/>
          </a:xfrm>
          <a:prstGeom prst="rect">
            <a:avLst/>
          </a:prstGeom>
        </p:spPr>
      </p:pic>
      <p:pic>
        <p:nvPicPr>
          <p:cNvPr id="26" name="d d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3918" y="4495800"/>
            <a:ext cx="653338" cy="653338"/>
          </a:xfrm>
          <a:prstGeom prst="rect">
            <a:avLst/>
          </a:prstGeom>
        </p:spPr>
      </p:pic>
      <p:pic>
        <p:nvPicPr>
          <p:cNvPr id="16" name="can you hear (mp3cut.net)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06190" y="3733800"/>
            <a:ext cx="635000" cy="635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7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7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4290" r="3562" b="4176"/>
          <a:stretch>
            <a:fillRect/>
          </a:stretch>
        </p:blipFill>
        <p:spPr>
          <a:xfrm>
            <a:off x="1371600" y="1600201"/>
            <a:ext cx="6096000" cy="4076700"/>
          </a:xfrm>
          <a:prstGeom prst="rect">
            <a:avLst/>
          </a:prstGeom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295400" y="3657600"/>
            <a:ext cx="3276600" cy="2019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657600"/>
            <a:ext cx="2971800" cy="2019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33500" y="1604962"/>
            <a:ext cx="3276600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600200"/>
            <a:ext cx="2971800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00800" y="533400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panose="020B0604020202020204" pitchFamily="34" charset="0"/>
              </a:rPr>
              <a:t>Remove Box</a:t>
            </a:r>
            <a:endParaRPr lang="en-US" altLang="x-none" sz="1350" dirty="0">
              <a:latin typeface="Arial" panose="020B0604020202020204" pitchFamily="34" charset="0"/>
            </a:endParaRP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00850" y="1600200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900">
                <a:latin typeface="Arial" panose="020B0604020202020204" pitchFamily="34" charset="0"/>
              </a:rPr>
              <a:t>Next Slide</a:t>
            </a:r>
            <a:endParaRPr lang="en-US" altLang="x-none" sz="900">
              <a:latin typeface="Arial" panose="020B0604020202020204" pitchFamily="34" charset="0"/>
            </a:endParaRP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2819400" y="882340"/>
            <a:ext cx="3505200" cy="646113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x-none" sz="36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Guessing game</a:t>
            </a:r>
            <a:endParaRPr lang="en-US" altLang="x-none" sz="36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7370" y="8513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55677" y="2744787"/>
            <a:ext cx="4138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96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2458" y="1771650"/>
            <a:ext cx="5257800" cy="3874106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295400" y="3657600"/>
            <a:ext cx="3276600" cy="20193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657600"/>
            <a:ext cx="2971800" cy="20193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295400" y="1611728"/>
            <a:ext cx="3276600" cy="205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600200"/>
            <a:ext cx="2971800" cy="2052638"/>
          </a:xfrm>
          <a:prstGeom prst="rect">
            <a:avLst/>
          </a:prstGeom>
          <a:gradFill flip="none" rotWithShape="1">
            <a:gsLst>
              <a:gs pos="92980">
                <a:srgbClr val="8AC9DA"/>
              </a:gs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latin typeface="Arial" panose="020B0604020202020204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00800" y="533400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>
                <a:latin typeface="Arial" panose="020B0604020202020204" pitchFamily="34" charset="0"/>
              </a:rPr>
              <a:t>Remove Box</a:t>
            </a:r>
            <a:endParaRPr lang="en-US" altLang="x-none" sz="1350">
              <a:latin typeface="Arial" panose="020B0604020202020204" pitchFamily="34" charset="0"/>
            </a:endParaRP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00850" y="1600200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900">
                <a:latin typeface="Arial" panose="020B0604020202020204" pitchFamily="34" charset="0"/>
              </a:rPr>
              <a:t>Next Slide</a:t>
            </a:r>
            <a:endParaRPr lang="en-US" altLang="x-none" sz="900">
              <a:latin typeface="Arial" panose="020B0604020202020204" pitchFamily="34" charset="0"/>
            </a:endParaRP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2819400" y="919963"/>
            <a:ext cx="3505200" cy="646113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x-none" sz="36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Guessing game</a:t>
            </a:r>
            <a:endParaRPr lang="en-US" altLang="x-none" sz="36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7370" y="8513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4290" r="3562" b="4176"/>
          <a:stretch>
            <a:fillRect/>
          </a:stretch>
        </p:blipFill>
        <p:spPr>
          <a:xfrm>
            <a:off x="1752601" y="1528970"/>
            <a:ext cx="5505450" cy="3881230"/>
          </a:xfrm>
          <a:prstGeom prst="rect">
            <a:avLst/>
          </a:prstGeom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52098" y="3486150"/>
            <a:ext cx="3019904" cy="20814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486150"/>
            <a:ext cx="2886554" cy="20814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524000" y="1371600"/>
            <a:ext cx="3044985" cy="21048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solidFill>
                <a:srgbClr val="FFFFFF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1999" y="1371600"/>
            <a:ext cx="2886555" cy="2114551"/>
          </a:xfrm>
          <a:prstGeom prst="rect">
            <a:avLst/>
          </a:prstGeom>
          <a:gradFill rotWithShape="1">
            <a:gsLst>
              <a:gs pos="0">
                <a:srgbClr val="A9D18E"/>
              </a:gs>
              <a:gs pos="52000">
                <a:srgbClr val="74B349"/>
              </a:gs>
              <a:gs pos="100000">
                <a:srgbClr val="4B743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486652" y="52246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panose="020B0604020202020204" pitchFamily="34" charset="0"/>
              </a:rPr>
              <a:t>Remove Box</a:t>
            </a:r>
            <a:endParaRPr lang="en-US" altLang="x-none" sz="1350" dirty="0">
              <a:latin typeface="Arial" panose="020B0604020202020204" pitchFamily="34" charset="0"/>
            </a:endParaRPr>
          </a:p>
        </p:txBody>
      </p:sp>
      <p:sp>
        <p:nvSpPr>
          <p:cNvPr id="3073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86652" y="1371600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900">
                <a:latin typeface="Arial" panose="020B0604020202020204" pitchFamily="34" charset="0"/>
              </a:rPr>
              <a:t>Next Slide</a:t>
            </a:r>
            <a:endParaRPr lang="en-US" altLang="x-none" sz="90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6492" y="694796"/>
            <a:ext cx="3505200" cy="646113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x-none" sz="36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Guessing game</a:t>
            </a:r>
            <a:endParaRPr lang="en-US" altLang="x-none" sz="36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0354" y="-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7150" y="-6727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3911" y="-6727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623496"/>
            <a:ext cx="150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627188"/>
            <a:ext cx="4419600" cy="3668712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24000" y="3486150"/>
            <a:ext cx="3048001" cy="2003072"/>
          </a:xfrm>
          <a:prstGeom prst="rect">
            <a:avLst/>
          </a:prstGeom>
          <a:solidFill>
            <a:srgbClr val="A9DA74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1999" y="3486150"/>
            <a:ext cx="2802329" cy="2003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524000" y="1433866"/>
            <a:ext cx="3055171" cy="20570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 sz="1300">
              <a:solidFill>
                <a:srgbClr val="FFFFFF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9171" y="1433866"/>
            <a:ext cx="2804292" cy="207148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383463" y="514350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>
                <a:latin typeface="Arial" panose="020B0604020202020204" pitchFamily="34" charset="0"/>
              </a:rPr>
              <a:t>Remove Box</a:t>
            </a:r>
            <a:endParaRPr lang="en-US" altLang="x-none" sz="1350">
              <a:latin typeface="Arial" panose="020B0604020202020204" pitchFamily="34" charset="0"/>
            </a:endParaRPr>
          </a:p>
        </p:txBody>
      </p:sp>
      <p:sp>
        <p:nvSpPr>
          <p:cNvPr id="3073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7600" y="1447800"/>
            <a:ext cx="762000" cy="27781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panose="020B0604020202020204" pitchFamily="34" charset="0"/>
              </a:rPr>
              <a:t>Next Slide</a:t>
            </a:r>
            <a:endParaRPr lang="en-US" altLang="x-none" sz="9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399" y="746057"/>
            <a:ext cx="3505200" cy="646113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x-none" sz="36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Guessing game</a:t>
            </a:r>
            <a:endParaRPr lang="en-US" altLang="x-none" sz="36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3813" y="-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0609" y="-6727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7370" y="-67270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uck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5934075"/>
            <a:ext cx="2546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onkey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2316540"/>
            <a:ext cx="218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96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2286000"/>
            <a:ext cx="150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letter 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2019683"/>
            <a:ext cx="711200" cy="711200"/>
          </a:xfrm>
          <a:prstGeom prst="rect">
            <a:avLst/>
          </a:prstGeom>
        </p:spPr>
      </p:pic>
      <p:pic>
        <p:nvPicPr>
          <p:cNvPr id="9" name="Sound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2852769"/>
            <a:ext cx="812800" cy="812800"/>
          </a:xfrm>
          <a:prstGeom prst="rect">
            <a:avLst/>
          </a:prstGeom>
        </p:spPr>
      </p:pic>
      <p:pic>
        <p:nvPicPr>
          <p:cNvPr id="11" name="Duc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3631952"/>
            <a:ext cx="812800" cy="812800"/>
          </a:xfrm>
          <a:prstGeom prst="rect">
            <a:avLst/>
          </a:prstGeom>
        </p:spPr>
      </p:pic>
      <p:pic>
        <p:nvPicPr>
          <p:cNvPr id="16" name="Donke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4465038"/>
            <a:ext cx="812800" cy="812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337592" y="1036534"/>
            <a:ext cx="87001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5742" y="4152294"/>
            <a:ext cx="2984388" cy="1998260"/>
            <a:chOff x="1375742" y="4152294"/>
            <a:chExt cx="2984388" cy="19982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" t="6047" r="1951" b="3064"/>
            <a:stretch>
              <a:fillRect/>
            </a:stretch>
          </p:blipFill>
          <p:spPr>
            <a:xfrm>
              <a:off x="1375742" y="4152294"/>
              <a:ext cx="2984388" cy="19982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29000" y="5410200"/>
              <a:ext cx="792891" cy="523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0" y="4181762"/>
            <a:ext cx="2770600" cy="1914238"/>
            <a:chOff x="4876800" y="4181762"/>
            <a:chExt cx="2770600" cy="19142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t="5178" r="2554" b="2925"/>
            <a:stretch>
              <a:fillRect/>
            </a:stretch>
          </p:blipFill>
          <p:spPr>
            <a:xfrm>
              <a:off x="4876800" y="4181762"/>
              <a:ext cx="2770600" cy="191423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324600" y="5410200"/>
              <a:ext cx="1150450" cy="523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1124129"/>
            <a:ext cx="6172200" cy="1600200"/>
            <a:chOff x="2514600" y="1124129"/>
            <a:chExt cx="6172200" cy="1600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52400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Goodbye</a:t>
              </a:r>
              <a:endParaRPr lang="en-US" sz="72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124129"/>
              <a:ext cx="1600200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b="83333"/>
          <a:stretch>
            <a:fillRect/>
          </a:stretch>
        </p:blipFill>
        <p:spPr>
          <a:xfrm>
            <a:off x="-25093" y="-14990"/>
            <a:ext cx="9169094" cy="6872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0" y="2667000"/>
            <a:ext cx="1553980" cy="155398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990600" y="685800"/>
            <a:ext cx="6477000" cy="289560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WARM UP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762000" y="3810000"/>
            <a:ext cx="7010400" cy="2362200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GAME : TEACHER SAYS</a:t>
            </a:r>
            <a:endParaRPr lang="en-US" sz="4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Yeah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0780" y="6954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/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28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00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1972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44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>
            <a:fillRect/>
          </a:stretch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19334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UNIT 4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LESSON 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2872" r="34812" b="12758"/>
          <a:stretch>
            <a:fillRect/>
          </a:stretch>
        </p:blipFill>
        <p:spPr>
          <a:xfrm rot="10800000" flipH="1" flipV="1">
            <a:off x="2733469" y="5643618"/>
            <a:ext cx="1000332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>
            <a:fillRect/>
          </a:stretch>
        </p:blipFill>
        <p:spPr>
          <a:xfrm>
            <a:off x="2602445" y="2514600"/>
            <a:ext cx="6541556" cy="434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uck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5934075"/>
            <a:ext cx="2546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onkey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2316540"/>
            <a:ext cx="218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96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2286000"/>
            <a:ext cx="150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letter 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2019683"/>
            <a:ext cx="711200" cy="711200"/>
          </a:xfrm>
          <a:prstGeom prst="rect">
            <a:avLst/>
          </a:prstGeom>
        </p:spPr>
      </p:pic>
      <p:pic>
        <p:nvPicPr>
          <p:cNvPr id="9" name="Sound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2852769"/>
            <a:ext cx="812800" cy="812800"/>
          </a:xfrm>
          <a:prstGeom prst="rect">
            <a:avLst/>
          </a:prstGeom>
        </p:spPr>
      </p:pic>
      <p:pic>
        <p:nvPicPr>
          <p:cNvPr id="11" name="Duc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3631952"/>
            <a:ext cx="812800" cy="812800"/>
          </a:xfrm>
          <a:prstGeom prst="rect">
            <a:avLst/>
          </a:prstGeom>
        </p:spPr>
      </p:pic>
      <p:pic>
        <p:nvPicPr>
          <p:cNvPr id="16" name="Donke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4465038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75742" y="4152294"/>
            <a:ext cx="2984388" cy="1998260"/>
            <a:chOff x="1375742" y="4152294"/>
            <a:chExt cx="2984388" cy="19982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" t="6047" r="1951" b="3064"/>
            <a:stretch>
              <a:fillRect/>
            </a:stretch>
          </p:blipFill>
          <p:spPr>
            <a:xfrm>
              <a:off x="1375742" y="4152294"/>
              <a:ext cx="2984388" cy="19982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9000" y="5562600"/>
              <a:ext cx="792891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6800" y="4181762"/>
            <a:ext cx="2770600" cy="1914238"/>
            <a:chOff x="4876800" y="4181762"/>
            <a:chExt cx="2770600" cy="19142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t="5178" r="2554" b="2925"/>
            <a:stretch>
              <a:fillRect/>
            </a:stretch>
          </p:blipFill>
          <p:spPr>
            <a:xfrm>
              <a:off x="4876800" y="4181762"/>
              <a:ext cx="2770600" cy="191423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24600" y="5562600"/>
              <a:ext cx="1219405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Circle the right pictures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3965" y="851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888" y="4356121"/>
            <a:ext cx="1915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2474" y="4038601"/>
            <a:ext cx="2828926" cy="1828798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ounded Rectangle 14"/>
          <p:cNvSpPr/>
          <p:nvPr/>
        </p:nvSpPr>
        <p:spPr>
          <a:xfrm>
            <a:off x="5562600" y="4038600"/>
            <a:ext cx="2895600" cy="1828799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1506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0006" y="3352800"/>
            <a:ext cx="3319994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67565" y="2087005"/>
            <a:ext cx="812800" cy="812800"/>
          </a:xfrm>
          <a:prstGeom prst="rect">
            <a:avLst/>
          </a:prstGeom>
        </p:spPr>
      </p:pic>
      <p:pic>
        <p:nvPicPr>
          <p:cNvPr id="17" name="letter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47257" y="1121833"/>
            <a:ext cx="711200" cy="711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95600" y="2362200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40000" dist="23000" dir="5400000" rotWithShape="0">
              <a:schemeClr val="accent5">
                <a:lumMod val="60000"/>
                <a:lumOff val="40000"/>
                <a:alpha val="3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Circle the right pictures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3965" y="851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6047" r="1951" b="3064"/>
          <a:stretch>
            <a:fillRect/>
          </a:stretch>
        </p:blipFill>
        <p:spPr>
          <a:xfrm>
            <a:off x="725387" y="4114800"/>
            <a:ext cx="2868601" cy="1920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178" r="2554" b="2925"/>
          <a:stretch>
            <a:fillRect/>
          </a:stretch>
        </p:blipFill>
        <p:spPr>
          <a:xfrm>
            <a:off x="5486400" y="4114800"/>
            <a:ext cx="2769268" cy="191331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181600" y="3509433"/>
            <a:ext cx="3276600" cy="3119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lappingSound-VA-5417386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8701" y="1897017"/>
            <a:ext cx="812800" cy="812800"/>
          </a:xfrm>
          <a:prstGeom prst="rect">
            <a:avLst/>
          </a:prstGeom>
        </p:spPr>
      </p:pic>
      <p:pic>
        <p:nvPicPr>
          <p:cNvPr id="13" name="Donkey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8701" y="102290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Circle the right pictures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3965" y="851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929" y="2487542"/>
            <a:ext cx="167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1" y="2487541"/>
            <a:ext cx="1995628" cy="1362503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ounded Rectangle 14"/>
          <p:cNvSpPr/>
          <p:nvPr/>
        </p:nvSpPr>
        <p:spPr>
          <a:xfrm>
            <a:off x="6440595" y="2402588"/>
            <a:ext cx="2246205" cy="1407411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9871" y="2457271"/>
            <a:ext cx="150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6047" r="1951" b="3064"/>
          <a:stretch>
            <a:fillRect/>
          </a:stretch>
        </p:blipFill>
        <p:spPr>
          <a:xfrm>
            <a:off x="1250006" y="4632468"/>
            <a:ext cx="2527188" cy="16921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178" r="2554" b="2925"/>
          <a:stretch>
            <a:fillRect/>
          </a:stretch>
        </p:blipFill>
        <p:spPr>
          <a:xfrm>
            <a:off x="5181600" y="4639883"/>
            <a:ext cx="2438400" cy="168471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90600" y="3962401"/>
            <a:ext cx="30480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appingSound-VA-5417386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1519" y="1783758"/>
            <a:ext cx="812800" cy="812800"/>
          </a:xfrm>
          <a:prstGeom prst="rect">
            <a:avLst/>
          </a:prstGeom>
        </p:spPr>
      </p:pic>
      <p:pic>
        <p:nvPicPr>
          <p:cNvPr id="20" name="Duc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8302" y="1020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uck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5934075"/>
            <a:ext cx="2546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onkey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2316540"/>
            <a:ext cx="218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 d</a:t>
            </a:r>
            <a:endParaRPr lang="en-US" sz="96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2286000"/>
            <a:ext cx="150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letter 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2019683"/>
            <a:ext cx="711200" cy="711200"/>
          </a:xfrm>
          <a:prstGeom prst="rect">
            <a:avLst/>
          </a:prstGeom>
        </p:spPr>
      </p:pic>
      <p:pic>
        <p:nvPicPr>
          <p:cNvPr id="9" name="Sound 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2852769"/>
            <a:ext cx="812800" cy="812800"/>
          </a:xfrm>
          <a:prstGeom prst="rect">
            <a:avLst/>
          </a:prstGeom>
        </p:spPr>
      </p:pic>
      <p:pic>
        <p:nvPicPr>
          <p:cNvPr id="11" name="Duc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417" y="3631952"/>
            <a:ext cx="812800" cy="812800"/>
          </a:xfrm>
          <a:prstGeom prst="rect">
            <a:avLst/>
          </a:prstGeom>
        </p:spPr>
      </p:pic>
      <p:pic>
        <p:nvPicPr>
          <p:cNvPr id="16" name="Donke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617" y="4465038"/>
            <a:ext cx="812800" cy="812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2400" y="1066800"/>
            <a:ext cx="815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</a:t>
            </a:r>
            <a:r>
              <a:rPr lang="en-US" sz="4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5742" y="4152294"/>
            <a:ext cx="2984388" cy="1998260"/>
            <a:chOff x="1375742" y="4152294"/>
            <a:chExt cx="2984388" cy="19982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" t="6047" r="1951" b="3064"/>
            <a:stretch>
              <a:fillRect/>
            </a:stretch>
          </p:blipFill>
          <p:spPr>
            <a:xfrm>
              <a:off x="1375742" y="4152294"/>
              <a:ext cx="2984388" cy="19982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29000" y="5486400"/>
              <a:ext cx="792891" cy="4476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4181762"/>
            <a:ext cx="2770600" cy="1914238"/>
            <a:chOff x="4876800" y="4181762"/>
            <a:chExt cx="2770600" cy="19142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t="5178" r="2554" b="2925"/>
            <a:stretch>
              <a:fillRect/>
            </a:stretch>
          </p:blipFill>
          <p:spPr>
            <a:xfrm>
              <a:off x="4876800" y="4181762"/>
              <a:ext cx="2770600" cy="19142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44433" y="5562600"/>
              <a:ext cx="1123167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WPS Presentation</Application>
  <PresentationFormat>On-screen Show (4:3)</PresentationFormat>
  <Paragraphs>169</Paragraphs>
  <Slides>18</Slides>
  <Notes>19</Notes>
  <HiddenSlides>0</HiddenSlides>
  <MMClips>25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Wingdings</vt:lpstr>
      <vt:lpstr>Calibri</vt:lpstr>
      <vt:lpstr>Comic Sans MS</vt:lpstr>
      <vt:lpstr>Times New Roman</vt:lpstr>
      <vt:lpstr>Microsoft YaHei</vt:lpstr>
      <vt:lpstr>Arial Unicode MS</vt:lpstr>
      <vt:lpstr>Apple Chancery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72</cp:revision>
  <dcterms:created xsi:type="dcterms:W3CDTF">2006-08-16T00:00:00Z</dcterms:created>
  <dcterms:modified xsi:type="dcterms:W3CDTF">2025-11-03T09:27:10Z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9D7AA4DFAB7C4981900EF752944BB242_12</vt:lpwstr>
  </property>
  <property fmtid="{D5CDD505-2E9C-101B-9397-08002B2CF9AE}" pid="3" name="KSOProductBuildVer">
    <vt:lpwstr>1033-12.2.0.23131</vt:lpwstr>
  </property>
</Properties>
</file>