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5" r:id="rId3"/>
    <p:sldId id="777" r:id="rId4"/>
    <p:sldId id="266" r:id="rId6"/>
    <p:sldId id="767" r:id="rId7"/>
    <p:sldId id="768" r:id="rId8"/>
    <p:sldId id="769" r:id="rId9"/>
    <p:sldId id="790" r:id="rId10"/>
    <p:sldId id="770" r:id="rId11"/>
    <p:sldId id="771" r:id="rId12"/>
    <p:sldId id="772" r:id="rId13"/>
    <p:sldId id="773" r:id="rId14"/>
    <p:sldId id="774" r:id="rId15"/>
    <p:sldId id="775" r:id="rId16"/>
    <p:sldId id="776" r:id="rId17"/>
    <p:sldId id="789" r:id="rId18"/>
    <p:sldId id="297" r:id="rId19"/>
    <p:sldId id="779" r:id="rId20"/>
    <p:sldId id="780" r:id="rId21"/>
    <p:sldId id="791" r:id="rId22"/>
    <p:sldId id="778" r:id="rId23"/>
    <p:sldId id="784" r:id="rId24"/>
    <p:sldId id="786" r:id="rId25"/>
    <p:sldId id="782" r:id="rId26"/>
    <p:sldId id="788" r:id="rId27"/>
    <p:sldId id="296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99"/>
    <a:srgbClr val="AFDC7E"/>
    <a:srgbClr val="F6C6E3"/>
    <a:srgbClr val="C4E59F"/>
    <a:srgbClr val="A9DA7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43"/>
    <p:restoredTop sz="71403" autoAdjust="0"/>
  </p:normalViewPr>
  <p:slideViewPr>
    <p:cSldViewPr showGuides="1">
      <p:cViewPr varScale="1">
        <p:scale>
          <a:sx n="52" d="100"/>
          <a:sy n="52" d="100"/>
        </p:scale>
        <p:origin x="18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 smtClean="0"/>
              <a:t>Teacher says “ Hello, everyone. How are you? How’s the weather? Is it sunny? Great! Now, let’s sing a song with me.”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Warm up: Sing “Animals song” – “Excellent! You sing and dance very well.”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Split the class into 2 groups – “Today, we will have 2 groups – group 1 and group 2. You are group 1, you are Group 2.”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err="1" smtClean="0"/>
              <a:t>Chèn</a:t>
            </a:r>
            <a:r>
              <a:rPr lang="en-US" dirty="0" smtClean="0"/>
              <a:t> animals song</a:t>
            </a:r>
            <a:endParaRPr lang="en-US" dirty="0" smtClean="0"/>
          </a:p>
          <a:p>
            <a:endParaRPr lang="en-US" dirty="0" smtClean="0">
              <a:latin typeface="+mn-lt"/>
            </a:endParaRPr>
          </a:p>
          <a:p>
            <a:endParaRPr lang="en-US" baseline="0" dirty="0" smtClean="0">
              <a:latin typeface="+mn-lt"/>
            </a:endParaRPr>
          </a:p>
          <a:p>
            <a:endParaRPr lang="en-US" baseline="0" dirty="0" smtClean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1. T</a:t>
            </a:r>
            <a:r>
              <a:rPr lang="en-US" dirty="0" smtClean="0"/>
              <a:t>eacher</a:t>
            </a:r>
            <a:r>
              <a:rPr lang="en-US" baseline="0" dirty="0" smtClean="0"/>
              <a:t> says :”What is it? Yes, It is an elephant “</a:t>
            </a:r>
            <a:endParaRPr lang="en-US" baseline="0" dirty="0" smtClean="0"/>
          </a:p>
          <a:p>
            <a:r>
              <a:rPr lang="vi-VN" baseline="0" dirty="0" smtClean="0"/>
              <a:t>2. T</a:t>
            </a:r>
            <a:r>
              <a:rPr lang="en-US" dirty="0" err="1" smtClean="0"/>
              <a:t>eacher</a:t>
            </a:r>
            <a:r>
              <a:rPr lang="vi-VN" baseline="0" dirty="0" smtClean="0"/>
              <a:t> says: Where is the word “ elephant”? </a:t>
            </a:r>
            <a:r>
              <a:rPr lang="en-US" baseline="0" dirty="0" smtClean="0">
                <a:sym typeface="Wingdings" panose="05000000000000000000"/>
              </a:rPr>
              <a:t>–</a:t>
            </a:r>
            <a:r>
              <a:rPr lang="vi-VN" baseline="0" dirty="0" smtClean="0">
                <a:sym typeface="Wingdings" panose="05000000000000000000"/>
              </a:rPr>
              <a:t> click the word elephant- “</a:t>
            </a:r>
            <a:r>
              <a:rPr lang="en-US" baseline="0" dirty="0" smtClean="0">
                <a:sym typeface="Wingdings" panose="05000000000000000000"/>
              </a:rPr>
              <a:t>here, good”</a:t>
            </a:r>
            <a:endParaRPr lang="en-US" baseline="0" dirty="0" smtClean="0">
              <a:sym typeface="Wingdings" panose="05000000000000000000"/>
            </a:endParaRPr>
          </a:p>
          <a:p>
            <a:r>
              <a:rPr lang="en-US" baseline="0" dirty="0" smtClean="0">
                <a:sym typeface="Wingdings" panose="05000000000000000000"/>
              </a:rPr>
              <a:t>3. T</a:t>
            </a:r>
            <a:r>
              <a:rPr lang="en-US" dirty="0" smtClean="0"/>
              <a:t>eacher</a:t>
            </a:r>
            <a:r>
              <a:rPr lang="en-US" baseline="0" dirty="0" smtClean="0">
                <a:sym typeface="Wingdings" panose="05000000000000000000"/>
              </a:rPr>
              <a:t> says: “Say it again elephant”</a:t>
            </a:r>
            <a:endParaRPr lang="en-US" baseline="0" dirty="0" smtClean="0">
              <a:sym typeface="Wingdings" panose="0500000000000000000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4. With the correct answer, that team will have 1 point.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1. T</a:t>
            </a:r>
            <a:r>
              <a:rPr lang="en-US" dirty="0" smtClean="0"/>
              <a:t>eacher</a:t>
            </a:r>
            <a:r>
              <a:rPr lang="en-US" baseline="0" dirty="0" smtClean="0"/>
              <a:t> says : “What is it? Yes, It is a frog.”</a:t>
            </a:r>
            <a:endParaRPr lang="en-US" baseline="0" dirty="0" smtClean="0"/>
          </a:p>
          <a:p>
            <a:r>
              <a:rPr lang="vi-VN" baseline="0" dirty="0" smtClean="0"/>
              <a:t>2. </a:t>
            </a: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 : “</a:t>
            </a:r>
            <a:r>
              <a:rPr lang="vi-VN" baseline="0" dirty="0" smtClean="0"/>
              <a:t>Where is the word “ frog”? </a:t>
            </a:r>
            <a:r>
              <a:rPr lang="en-US" baseline="0" dirty="0" smtClean="0">
                <a:sym typeface="Wingdings" panose="05000000000000000000"/>
              </a:rPr>
              <a:t>–</a:t>
            </a:r>
            <a:r>
              <a:rPr lang="vi-VN" baseline="0" dirty="0" smtClean="0">
                <a:sym typeface="Wingdings" panose="05000000000000000000"/>
              </a:rPr>
              <a:t>click the word frog.” Excellent”</a:t>
            </a:r>
            <a:endParaRPr lang="en-US" baseline="0" dirty="0" smtClean="0">
              <a:sym typeface="Wingdings" panose="05000000000000000000"/>
            </a:endParaRPr>
          </a:p>
          <a:p>
            <a:r>
              <a:rPr lang="en-US" baseline="0" dirty="0" smtClean="0">
                <a:sym typeface="Wingdings" panose="05000000000000000000"/>
              </a:rPr>
              <a:t>3. </a:t>
            </a: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 : “</a:t>
            </a:r>
            <a:r>
              <a:rPr lang="en-US" baseline="0" dirty="0" smtClean="0">
                <a:sym typeface="Wingdings" panose="05000000000000000000"/>
              </a:rPr>
              <a:t>Say it again frog”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4. With the correct answer, that team will have 1 point.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1. T says : “What is it? Yes, It is a duck.”</a:t>
            </a:r>
            <a:endParaRPr lang="en-US" baseline="0" dirty="0" smtClean="0"/>
          </a:p>
          <a:p>
            <a:r>
              <a:rPr lang="vi-VN" baseline="0" dirty="0" smtClean="0"/>
              <a:t>2. </a:t>
            </a:r>
            <a:r>
              <a:rPr lang="en-US" baseline="0" dirty="0" smtClean="0"/>
              <a:t>T says : “</a:t>
            </a:r>
            <a:r>
              <a:rPr lang="vi-VN" baseline="0" dirty="0" smtClean="0"/>
              <a:t>Where is the word “ duck”? </a:t>
            </a:r>
            <a:r>
              <a:rPr lang="en-US" baseline="0" dirty="0" smtClean="0">
                <a:sym typeface="Wingdings" panose="05000000000000000000"/>
              </a:rPr>
              <a:t>–</a:t>
            </a:r>
            <a:r>
              <a:rPr lang="vi-VN" baseline="0" dirty="0" smtClean="0">
                <a:sym typeface="Wingdings" panose="05000000000000000000"/>
              </a:rPr>
              <a:t> click the word  duck.” Excellent”</a:t>
            </a:r>
            <a:endParaRPr lang="en-US" baseline="0" dirty="0" smtClean="0">
              <a:sym typeface="Wingdings" panose="05000000000000000000"/>
            </a:endParaRPr>
          </a:p>
          <a:p>
            <a:r>
              <a:rPr lang="en-US" baseline="0" dirty="0" smtClean="0">
                <a:sym typeface="Wingdings" panose="05000000000000000000"/>
              </a:rPr>
              <a:t>3. </a:t>
            </a:r>
            <a:r>
              <a:rPr lang="en-US" baseline="0" dirty="0" smtClean="0"/>
              <a:t>T says : “</a:t>
            </a:r>
            <a:r>
              <a:rPr lang="en-US" baseline="0" dirty="0" smtClean="0">
                <a:sym typeface="Wingdings" panose="05000000000000000000"/>
              </a:rPr>
              <a:t>Say it again duck”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4. With the correct answer, that team will have 1 point.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1. T</a:t>
            </a:r>
            <a:r>
              <a:rPr lang="en-US" dirty="0" smtClean="0"/>
              <a:t>eacher</a:t>
            </a:r>
            <a:r>
              <a:rPr lang="en-US" baseline="0" dirty="0" smtClean="0"/>
              <a:t> says: “How about this animal. What is it? Yes, It is a donkey.”</a:t>
            </a:r>
            <a:endParaRPr lang="en-US" baseline="0" dirty="0" smtClean="0"/>
          </a:p>
          <a:p>
            <a:r>
              <a:rPr lang="vi-VN" baseline="0" dirty="0" smtClean="0"/>
              <a:t>2. </a:t>
            </a: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says: “</a:t>
            </a:r>
            <a:r>
              <a:rPr lang="vi-VN" baseline="0" dirty="0" smtClean="0"/>
              <a:t>Where is the word donkey?” </a:t>
            </a:r>
            <a:r>
              <a:rPr lang="en-US" baseline="0" dirty="0" smtClean="0">
                <a:sym typeface="Wingdings" panose="05000000000000000000"/>
              </a:rPr>
              <a:t>–</a:t>
            </a:r>
            <a:r>
              <a:rPr lang="vi-VN" baseline="0" dirty="0" smtClean="0">
                <a:sym typeface="Wingdings" panose="05000000000000000000"/>
              </a:rPr>
              <a:t> click donkey   “Excellent”</a:t>
            </a:r>
            <a:endParaRPr lang="en-US" baseline="0" dirty="0" smtClean="0">
              <a:sym typeface="Wingdings" panose="05000000000000000000"/>
            </a:endParaRPr>
          </a:p>
          <a:p>
            <a:r>
              <a:rPr lang="en-US" baseline="0" dirty="0" smtClean="0">
                <a:sym typeface="Wingdings" panose="05000000000000000000"/>
              </a:rPr>
              <a:t>3. </a:t>
            </a: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says: “</a:t>
            </a:r>
            <a:r>
              <a:rPr lang="en-US" baseline="0" dirty="0" smtClean="0">
                <a:sym typeface="Wingdings" panose="05000000000000000000"/>
              </a:rPr>
              <a:t>Say it again donkey”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4. With the correct answer, that team will have 1 point.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T says : “</a:t>
            </a:r>
            <a:r>
              <a:rPr lang="en-US" dirty="0" smtClean="0"/>
              <a:t>Let’s go to part 3: Look and match”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 says : “</a:t>
            </a:r>
            <a:r>
              <a:rPr lang="en-US" dirty="0" smtClean="0"/>
              <a:t>What are they?</a:t>
            </a:r>
            <a:r>
              <a:rPr lang="en-US" baseline="0" dirty="0" smtClean="0"/>
              <a:t> Frogs </a:t>
            </a:r>
            <a:r>
              <a:rPr lang="en-US" baseline="0" dirty="0" smtClean="0"/>
              <a:t>–</a:t>
            </a:r>
            <a:r>
              <a:rPr lang="en-US" baseline="0" dirty="0" smtClean="0"/>
              <a:t> good”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 says : “What are they? Elephant </a:t>
            </a:r>
            <a:r>
              <a:rPr lang="en-US" baseline="0" dirty="0" smtClean="0"/>
              <a:t>–</a:t>
            </a:r>
            <a:r>
              <a:rPr lang="en-US" baseline="0" dirty="0" smtClean="0"/>
              <a:t> yes”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baseline="0" dirty="0" smtClean="0"/>
              <a:t>T says : “</a:t>
            </a:r>
            <a:r>
              <a:rPr lang="en-US" dirty="0" smtClean="0"/>
              <a:t>You need to count the frogs and the elephants then choose the right numbers.”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baseline="0" dirty="0" smtClean="0"/>
              <a:t>T says : “</a:t>
            </a:r>
            <a:r>
              <a:rPr lang="en-US" dirty="0" smtClean="0"/>
              <a:t>How many frogs?  3, ok match frogs with number</a:t>
            </a:r>
            <a:r>
              <a:rPr lang="en-US" baseline="0" dirty="0" smtClean="0"/>
              <a:t> 3” (click)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 says : “How about elephants? 4 “ (click)</a:t>
            </a:r>
            <a:r>
              <a:rPr lang="en-US" baseline="0" dirty="0" smtClean="0"/>
              <a:t>–</a:t>
            </a:r>
            <a:r>
              <a:rPr lang="en-US" baseline="0" dirty="0" smtClean="0"/>
              <a:t> “well done.”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7. With the correct answer, that team will have 1 point.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T says : “</a:t>
            </a:r>
            <a:r>
              <a:rPr lang="en-US" dirty="0" smtClean="0"/>
              <a:t>What are they?</a:t>
            </a:r>
            <a:r>
              <a:rPr lang="en-US" baseline="0" dirty="0" smtClean="0"/>
              <a:t> ducks </a:t>
            </a:r>
            <a:r>
              <a:rPr lang="en-US" baseline="0" dirty="0" smtClean="0"/>
              <a:t>–</a:t>
            </a:r>
            <a:r>
              <a:rPr lang="en-US" baseline="0" dirty="0" smtClean="0"/>
              <a:t> good”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 says : “What are they? donkeys </a:t>
            </a:r>
            <a:r>
              <a:rPr lang="en-US" baseline="0" dirty="0" smtClean="0"/>
              <a:t>–</a:t>
            </a:r>
            <a:r>
              <a:rPr lang="en-US" baseline="0" dirty="0" smtClean="0"/>
              <a:t> yes”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 says : “</a:t>
            </a:r>
            <a:r>
              <a:rPr lang="en-US" dirty="0" smtClean="0"/>
              <a:t>How many ducks?  2, ok match birds with number</a:t>
            </a:r>
            <a:r>
              <a:rPr lang="en-US" baseline="0" dirty="0" smtClean="0"/>
              <a:t> 2”(click)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 says : “How about donkeys? 5 </a:t>
            </a:r>
            <a:r>
              <a:rPr lang="en-US" baseline="0" dirty="0" smtClean="0"/>
              <a:t>–</a:t>
            </a:r>
            <a:r>
              <a:rPr lang="en-US" baseline="0" dirty="0" smtClean="0"/>
              <a:t> well done. Let’s count 1,2,3,4,5 (click) “Yeah”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5. With the correct answer, that team will have 1 point.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T says : “</a:t>
            </a:r>
            <a:r>
              <a:rPr lang="en-US" dirty="0" smtClean="0"/>
              <a:t>What is it?</a:t>
            </a:r>
            <a:r>
              <a:rPr lang="en-US" baseline="0" dirty="0" smtClean="0"/>
              <a:t> dog </a:t>
            </a:r>
            <a:r>
              <a:rPr lang="en-US" baseline="0" dirty="0" smtClean="0"/>
              <a:t>–</a:t>
            </a:r>
            <a:r>
              <a:rPr lang="en-US" baseline="0" dirty="0" smtClean="0"/>
              <a:t> good.”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 says :”What are they? fish- yes, what color are these fish ? Yellow, yellow, yellow”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 says :”</a:t>
            </a:r>
            <a:r>
              <a:rPr lang="en-US" dirty="0" smtClean="0"/>
              <a:t>How many dogs?  1, </a:t>
            </a:r>
            <a:r>
              <a:rPr lang="en-US" baseline="0" dirty="0" smtClean="0"/>
              <a:t>“</a:t>
            </a:r>
            <a:r>
              <a:rPr lang="en-US" dirty="0" smtClean="0"/>
              <a:t>(click) “1 dog.</a:t>
            </a:r>
            <a:r>
              <a:rPr lang="en-US" baseline="0" dirty="0" smtClean="0"/>
              <a:t> </a:t>
            </a:r>
            <a:r>
              <a:rPr lang="en-US" dirty="0" smtClean="0"/>
              <a:t>Good”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 says : “How about fish? 4 </a:t>
            </a:r>
            <a:r>
              <a:rPr lang="en-US" baseline="0" dirty="0" smtClean="0"/>
              <a:t>–</a:t>
            </a:r>
            <a:r>
              <a:rPr lang="en-US" baseline="0" dirty="0" smtClean="0"/>
              <a:t> Let’s count 1,2,3,4 fish.”(click) “well done”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5. With the correct answer, that team will have 1 point.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 : “</a:t>
            </a:r>
            <a:r>
              <a:rPr lang="en-US" dirty="0" smtClean="0"/>
              <a:t>We move to part 4: Look,</a:t>
            </a:r>
            <a:r>
              <a:rPr lang="en-US" baseline="0" dirty="0" smtClean="0"/>
              <a:t> read and tick the box”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 :”You need to choose the right answer by ticking the box.”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 : “For example: It is a ” What is it? </a:t>
            </a:r>
            <a:r>
              <a:rPr lang="en-US" baseline="0" dirty="0" smtClean="0"/>
              <a:t>–</a:t>
            </a:r>
            <a:r>
              <a:rPr lang="en-US" baseline="0" dirty="0" smtClean="0"/>
              <a:t> Dog. Yes </a:t>
            </a:r>
            <a:r>
              <a:rPr lang="en-US" baseline="0" dirty="0" smtClean="0"/>
              <a:t>–</a:t>
            </a:r>
            <a:r>
              <a:rPr lang="en-US" baseline="0" dirty="0" smtClean="0"/>
              <a:t> It is a dog.”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says: “Now tick the box with the word “ dog”. This box (duck) </a:t>
            </a:r>
            <a:r>
              <a:rPr lang="en-US" baseline="0" dirty="0" smtClean="0"/>
              <a:t>–</a:t>
            </a:r>
            <a:r>
              <a:rPr lang="en-US" baseline="0" dirty="0" smtClean="0"/>
              <a:t> No, This box (dog).(click) Yeah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says: “We continue It is a “ Donkey”- Choose the donkey box(click). Very good.”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6.  With the correct answer, that team will have 1 point.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says: “We continue It is a “ Duck”- Choose the duck box.(click) </a:t>
            </a:r>
            <a:r>
              <a:rPr lang="en-US" baseline="0" dirty="0" smtClean="0"/>
              <a:t>–</a:t>
            </a:r>
            <a:r>
              <a:rPr lang="en-US" baseline="0" dirty="0" smtClean="0"/>
              <a:t> yeah”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says: “It is an “Egg”.- Choose the egg box. (click)- Good”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5.  With the correct answer, that team will have 1 point.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says: It is a “frog”- Choose the frog box (click)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says: It is an ”elephant”.- Choose the elephant box.(click)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3.  With the correct answer, that team will have 1 point.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Introduction: The lesson today is reviewing from Unit 1 to Unit 6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Teacher </a:t>
            </a:r>
            <a:r>
              <a:rPr lang="en-US" dirty="0"/>
              <a:t>says “ </a:t>
            </a:r>
            <a:r>
              <a:rPr lang="en-US" dirty="0" smtClean="0"/>
              <a:t>We </a:t>
            </a:r>
            <a:r>
              <a:rPr lang="en-US" dirty="0"/>
              <a:t>will meet our old friends. Do you remember? Let’s meet them </a:t>
            </a:r>
            <a:r>
              <a:rPr lang="en-US" dirty="0" smtClean="0"/>
              <a:t>right now.”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says: “</a:t>
            </a:r>
            <a:r>
              <a:rPr lang="en-US" dirty="0" smtClean="0"/>
              <a:t>Now look at this: What is it? Yes, a fish. What can a fish do? “(Teacher does gestures : run, swim, fly and asks the students</a:t>
            </a:r>
            <a:r>
              <a:rPr lang="en-US" baseline="0" dirty="0" smtClean="0"/>
              <a:t> to choose) </a:t>
            </a:r>
            <a:r>
              <a:rPr lang="en-US" baseline="0" dirty="0" smtClean="0"/>
              <a:t>–</a:t>
            </a:r>
            <a:r>
              <a:rPr lang="en-US" baseline="0" dirty="0" smtClean="0"/>
              <a:t> “swim, good. So which box ? Yes </a:t>
            </a:r>
            <a:r>
              <a:rPr lang="en-US" baseline="0" dirty="0" smtClean="0"/>
              <a:t>–</a:t>
            </a:r>
            <a:r>
              <a:rPr lang="en-US" baseline="0" dirty="0" smtClean="0"/>
              <a:t> swim.”(click). Well done.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says: “What is it? </a:t>
            </a:r>
            <a:r>
              <a:rPr lang="en-US" baseline="0" dirty="0" smtClean="0"/>
              <a:t>–</a:t>
            </a:r>
            <a:r>
              <a:rPr lang="en-US" baseline="0" dirty="0" smtClean="0"/>
              <a:t> Frog. Can a frog fly? No.  Can it jump? Yes . So which box? - Jump “. (click) “Good”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3.  With the correct answer, that team will have 1 point.</a:t>
            </a:r>
            <a:endParaRPr lang="en-US" dirty="0" smtClean="0"/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T says: “</a:t>
            </a:r>
            <a:r>
              <a:rPr lang="en-US" dirty="0" smtClean="0"/>
              <a:t>Now look at this: What is it? Yes, a butterfly. What can a butterfly do?” (Teacher does gestures : run, swim, fly and asks the students</a:t>
            </a:r>
            <a:r>
              <a:rPr lang="en-US" baseline="0" dirty="0" smtClean="0"/>
              <a:t> to choose) </a:t>
            </a:r>
            <a:r>
              <a:rPr lang="en-US" baseline="0" dirty="0" smtClean="0"/>
              <a:t>–</a:t>
            </a:r>
            <a:r>
              <a:rPr lang="en-US" baseline="0" dirty="0" smtClean="0"/>
              <a:t> “fly, good. So which box ? Yes </a:t>
            </a:r>
            <a:r>
              <a:rPr lang="en-US" baseline="0" dirty="0" smtClean="0"/>
              <a:t>–</a:t>
            </a:r>
            <a:r>
              <a:rPr lang="en-US" baseline="0" dirty="0" smtClean="0"/>
              <a:t> fly.”(Click)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says: “What is it? </a:t>
            </a:r>
            <a:r>
              <a:rPr lang="en-US" baseline="0" dirty="0" smtClean="0"/>
              <a:t>–</a:t>
            </a:r>
            <a:r>
              <a:rPr lang="en-US" baseline="0" dirty="0" smtClean="0"/>
              <a:t> donkey, </a:t>
            </a:r>
            <a:r>
              <a:rPr lang="en-US" baseline="0" dirty="0" err="1" smtClean="0"/>
              <a:t>hee</a:t>
            </a:r>
            <a:r>
              <a:rPr lang="en-US" baseline="0" dirty="0" smtClean="0"/>
              <a:t> haw, </a:t>
            </a:r>
            <a:r>
              <a:rPr lang="en-US" baseline="0" dirty="0" err="1" smtClean="0"/>
              <a:t>hee</a:t>
            </a:r>
            <a:r>
              <a:rPr lang="en-US" baseline="0" dirty="0" smtClean="0"/>
              <a:t> haw. Can a donkey fly? No.  Can it run? Yes . So which box? - run “.(click) “Good”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3.  With the correct answer, that team will have 1 point.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 done.</a:t>
            </a:r>
            <a:endParaRPr lang="en-US" dirty="0" smtClean="0"/>
          </a:p>
          <a:p>
            <a:r>
              <a:rPr lang="en-US" dirty="0" smtClean="0"/>
              <a:t>Now, follow me:</a:t>
            </a:r>
            <a:r>
              <a:rPr lang="en-US" baseline="0" dirty="0" smtClean="0"/>
              <a:t> </a:t>
            </a:r>
            <a:r>
              <a:rPr lang="en-US" dirty="0" smtClean="0"/>
              <a:t>swim, fly, run, jump</a:t>
            </a:r>
            <a:endParaRPr lang="en-US" dirty="0" smtClean="0"/>
          </a:p>
          <a:p>
            <a:r>
              <a:rPr lang="en-US" dirty="0" smtClean="0"/>
              <a:t>- The students follow the teacher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Sum up – </a:t>
            </a:r>
            <a:r>
              <a:rPr lang="en-US" dirty="0" smtClean="0"/>
              <a:t>It’s time to say good bye to your friends today”. 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Count the </a:t>
            </a:r>
            <a:r>
              <a:rPr lang="en-US" dirty="0" smtClean="0"/>
              <a:t>points </a:t>
            </a:r>
            <a:r>
              <a:rPr lang="en-US" dirty="0"/>
              <a:t>of each group.</a:t>
            </a:r>
            <a:endParaRPr lang="en-US" dirty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dirty="0"/>
              <a:t>Group having more </a:t>
            </a:r>
            <a:r>
              <a:rPr lang="en-US" dirty="0" smtClean="0"/>
              <a:t>points </a:t>
            </a:r>
            <a:r>
              <a:rPr lang="en-US" dirty="0"/>
              <a:t>will be the winner</a:t>
            </a:r>
            <a:r>
              <a:rPr lang="en-US" dirty="0" smtClean="0"/>
              <a:t>.-“So the winner is group …. Group …, you also good, too.”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Say </a:t>
            </a:r>
            <a:r>
              <a:rPr lang="en-US" dirty="0" smtClean="0"/>
              <a:t>goodbye. “Goodbye class, bye duck, bye donkey, bye egg, bye elephant, bye fish, bye frog.”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Teacher shows the letter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Dd</a:t>
            </a:r>
            <a:r>
              <a:rPr lang="en-US" dirty="0" smtClean="0"/>
              <a:t>, sound</a:t>
            </a:r>
            <a:r>
              <a:rPr lang="en-US" baseline="0" dirty="0" smtClean="0"/>
              <a:t> /d/ and two pictures dog and duck one by one.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Teacher asks: What letter</a:t>
            </a:r>
            <a:r>
              <a:rPr lang="en-US" baseline="0" dirty="0" smtClean="0"/>
              <a:t> is it? </a:t>
            </a:r>
            <a:r>
              <a:rPr lang="en-US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Dd</a:t>
            </a:r>
            <a:r>
              <a:rPr lang="en-US" baseline="0" dirty="0" smtClean="0"/>
              <a:t> , What is the sound of </a:t>
            </a:r>
            <a:r>
              <a:rPr lang="en-US" baseline="0" dirty="0" err="1" smtClean="0"/>
              <a:t>Dd</a:t>
            </a:r>
            <a:r>
              <a:rPr lang="en-US" baseline="0" dirty="0" smtClean="0"/>
              <a:t>? - /d/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Teacher asks:</a:t>
            </a:r>
            <a:r>
              <a:rPr lang="en-US" baseline="0" dirty="0" smtClean="0"/>
              <a:t> “What is it? </a:t>
            </a:r>
            <a:r>
              <a:rPr lang="en-US" baseline="0" dirty="0" smtClean="0"/>
              <a:t>–</a:t>
            </a:r>
            <a:r>
              <a:rPr lang="en-US" baseline="0" dirty="0" smtClean="0"/>
              <a:t> dog . What sound does a dog make? </a:t>
            </a:r>
            <a:r>
              <a:rPr lang="en-US" baseline="0" dirty="0" smtClean="0"/>
              <a:t>–</a:t>
            </a:r>
            <a:r>
              <a:rPr lang="en-US" baseline="0" dirty="0" smtClean="0"/>
              <a:t>woof woof”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Teacher asks :</a:t>
            </a:r>
            <a:r>
              <a:rPr lang="en-US" baseline="0" dirty="0" smtClean="0"/>
              <a:t> “What is it? </a:t>
            </a:r>
            <a:r>
              <a:rPr lang="en-US" baseline="0" dirty="0" smtClean="0"/>
              <a:t>–</a:t>
            </a:r>
            <a:r>
              <a:rPr lang="en-US" baseline="0" dirty="0" smtClean="0"/>
              <a:t> duck. What sound does a duck make? Quack Quack”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Teacher shows the letter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</a:t>
            </a:r>
            <a:r>
              <a:rPr lang="en-US" dirty="0" smtClean="0"/>
              <a:t>, sound</a:t>
            </a:r>
            <a:r>
              <a:rPr lang="en-US" baseline="0" dirty="0" smtClean="0"/>
              <a:t> /e/ and two pictures Elephant and Egg one by one.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Teacher asks:” What letter</a:t>
            </a:r>
            <a:r>
              <a:rPr lang="en-US" baseline="0" dirty="0" smtClean="0"/>
              <a:t> is it? </a:t>
            </a:r>
            <a:r>
              <a:rPr lang="en-US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</a:t>
            </a:r>
            <a:r>
              <a:rPr lang="en-US" baseline="0" dirty="0" smtClean="0"/>
              <a:t> , What is the sound of </a:t>
            </a:r>
            <a:r>
              <a:rPr lang="en-US" baseline="0" dirty="0" err="1" smtClean="0"/>
              <a:t>Ee</a:t>
            </a:r>
            <a:r>
              <a:rPr lang="en-US" baseline="0" dirty="0" smtClean="0"/>
              <a:t>? - /e/”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says: “What is it? </a:t>
            </a:r>
            <a:r>
              <a:rPr lang="en-US" baseline="0" dirty="0" smtClean="0"/>
              <a:t>–</a:t>
            </a:r>
            <a:r>
              <a:rPr lang="en-US" baseline="0" dirty="0" smtClean="0"/>
              <a:t> elephant”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</a:t>
            </a:r>
            <a:r>
              <a:rPr lang="en-US" dirty="0" smtClean="0"/>
              <a:t>eacher</a:t>
            </a:r>
            <a:r>
              <a:rPr lang="en-US" baseline="0" dirty="0" smtClean="0"/>
              <a:t> says: "What is it? </a:t>
            </a:r>
            <a:r>
              <a:rPr lang="en-US" baseline="0" dirty="0" smtClean="0"/>
              <a:t>–</a:t>
            </a:r>
            <a:r>
              <a:rPr lang="en-US" baseline="0" dirty="0" smtClean="0"/>
              <a:t> egg. -&gt; Good job. Now say say again E for elephant, E for Egg “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Teacher uses the body languages to describe an elephant, an egg.</a:t>
            </a: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T shows the letter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Ff</a:t>
            </a:r>
            <a:r>
              <a:rPr lang="en-US" dirty="0" smtClean="0"/>
              <a:t>, sound</a:t>
            </a:r>
            <a:r>
              <a:rPr lang="en-US" baseline="0" dirty="0" smtClean="0"/>
              <a:t> /f/ and two pictures fish and frog one by one.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Teacher asks: “What letter</a:t>
            </a:r>
            <a:r>
              <a:rPr lang="en-US" baseline="0" dirty="0" smtClean="0"/>
              <a:t> is it? </a:t>
            </a:r>
            <a:r>
              <a:rPr lang="en-US" baseline="0" dirty="0" smtClean="0"/>
              <a:t>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Ff</a:t>
            </a:r>
            <a:r>
              <a:rPr lang="en-US" baseline="0" dirty="0" smtClean="0"/>
              <a:t> , What is the sound of </a:t>
            </a:r>
            <a:r>
              <a:rPr lang="en-US" baseline="0" dirty="0" err="1" smtClean="0"/>
              <a:t>Ff</a:t>
            </a:r>
            <a:r>
              <a:rPr lang="en-US" baseline="0" dirty="0" smtClean="0"/>
              <a:t>? - /f/”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Teacher asks: “</a:t>
            </a:r>
            <a:r>
              <a:rPr lang="en-US" baseline="0" dirty="0" smtClean="0"/>
              <a:t>What is it? </a:t>
            </a:r>
            <a:r>
              <a:rPr lang="en-US" baseline="0" dirty="0" smtClean="0"/>
              <a:t>–</a:t>
            </a:r>
            <a:r>
              <a:rPr lang="en-US" baseline="0" dirty="0" smtClean="0"/>
              <a:t> fish. What can a fish do? </a:t>
            </a:r>
            <a:r>
              <a:rPr lang="en-US" baseline="0" dirty="0" smtClean="0"/>
              <a:t>–</a:t>
            </a:r>
            <a:r>
              <a:rPr lang="en-US" baseline="0" dirty="0" smtClean="0"/>
              <a:t> Can a fish fly ? No. Can a fish swim? Yes.”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Teacher asks: “</a:t>
            </a:r>
            <a:r>
              <a:rPr lang="en-US" baseline="0" dirty="0" smtClean="0"/>
              <a:t>What is it? </a:t>
            </a:r>
            <a:r>
              <a:rPr lang="en-US" baseline="0" dirty="0" smtClean="0"/>
              <a:t>–</a:t>
            </a:r>
            <a:r>
              <a:rPr lang="en-US" baseline="0" dirty="0" smtClean="0"/>
              <a:t> frog. What can a frog do? </a:t>
            </a:r>
            <a:r>
              <a:rPr lang="en-US" baseline="0" dirty="0" smtClean="0"/>
              <a:t>–</a:t>
            </a:r>
            <a:r>
              <a:rPr lang="en-US" baseline="0" dirty="0" smtClean="0"/>
              <a:t> Can a frog fly? No. Can a frog jump? Yes. -&gt; Good job. “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Now say say again F for fish, F for frog. Teacher uses the body languages to describe a fish, a frog.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job!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aseline="0" dirty="0" smtClean="0"/>
              <a:t>T says: “</a:t>
            </a:r>
            <a:r>
              <a:rPr lang="en-US" dirty="0" smtClean="0"/>
              <a:t>Now, Let’s play a game called: Can you choose?”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Teacher says: “Now, Look at the screen. What</a:t>
            </a:r>
            <a:r>
              <a:rPr lang="en-US" baseline="0" dirty="0" smtClean="0"/>
              <a:t> </a:t>
            </a:r>
            <a:r>
              <a:rPr lang="en-US" dirty="0" smtClean="0"/>
              <a:t>can you see? </a:t>
            </a:r>
            <a:r>
              <a:rPr lang="en-US" baseline="0" dirty="0" smtClean="0"/>
              <a:t> A fish.”</a:t>
            </a:r>
            <a:endParaRPr lang="en-US" baseline="0" dirty="0" smtClean="0"/>
          </a:p>
          <a:p>
            <a:r>
              <a:rPr lang="en-US" baseline="0" dirty="0" smtClean="0"/>
              <a:t>2. T</a:t>
            </a:r>
            <a:r>
              <a:rPr lang="en-US" dirty="0" smtClean="0"/>
              <a:t>eacher</a:t>
            </a:r>
            <a:r>
              <a:rPr lang="en-US" baseline="0" dirty="0" smtClean="0"/>
              <a:t> says: “You need to choose the word of fish. There are 4 answers, but only one is correct.”</a:t>
            </a:r>
            <a:endParaRPr lang="en-US" baseline="0" dirty="0" smtClean="0"/>
          </a:p>
          <a:p>
            <a:r>
              <a:rPr lang="en-US" baseline="0" dirty="0" smtClean="0"/>
              <a:t>3. T</a:t>
            </a:r>
            <a:r>
              <a:rPr lang="en-US" dirty="0" smtClean="0"/>
              <a:t>eacher</a:t>
            </a:r>
            <a:r>
              <a:rPr lang="en-US" baseline="0" dirty="0" smtClean="0"/>
              <a:t> says: “For example.”  Teacher clicks the word “ cat” </a:t>
            </a:r>
            <a:r>
              <a:rPr lang="en-US" baseline="0" dirty="0" smtClean="0"/>
              <a:t>–</a:t>
            </a:r>
            <a:r>
              <a:rPr lang="en-US" baseline="0" dirty="0" smtClean="0"/>
              <a:t> The sound plays  ten </a:t>
            </a:r>
            <a:r>
              <a:rPr lang="en-US" baseline="0" dirty="0" err="1" smtClean="0"/>
              <a:t>tèn</a:t>
            </a:r>
            <a:r>
              <a:rPr lang="en-US" baseline="0" dirty="0" smtClean="0">
                <a:sym typeface="Wingdings" panose="05000000000000000000"/>
              </a:rPr>
              <a:t>” It’s not fish.”</a:t>
            </a:r>
            <a:endParaRPr lang="en-US" baseline="0" dirty="0" smtClean="0">
              <a:sym typeface="Wingdings" panose="05000000000000000000"/>
            </a:endParaRPr>
          </a:p>
          <a:p>
            <a:r>
              <a:rPr lang="en-US" baseline="0" dirty="0" smtClean="0">
                <a:sym typeface="Wingdings" panose="05000000000000000000"/>
              </a:rPr>
              <a:t>We can find the word ”fish”. Then click fish  “yeah </a:t>
            </a:r>
            <a:r>
              <a:rPr lang="en-US" baseline="0" dirty="0" smtClean="0">
                <a:sym typeface="Wingdings" panose="05000000000000000000"/>
              </a:rPr>
              <a:t>–</a:t>
            </a:r>
            <a:r>
              <a:rPr lang="vi-VN" baseline="0" dirty="0" smtClean="0">
                <a:sym typeface="Wingdings" panose="05000000000000000000"/>
              </a:rPr>
              <a:t> </a:t>
            </a:r>
            <a:r>
              <a:rPr lang="en-US" baseline="0" dirty="0" smtClean="0">
                <a:sym typeface="Wingdings" panose="05000000000000000000"/>
              </a:rPr>
              <a:t>Awesome “</a:t>
            </a:r>
            <a:endParaRPr lang="en-US" baseline="0" dirty="0" smtClean="0">
              <a:sym typeface="Wingdings" panose="05000000000000000000"/>
            </a:endParaRPr>
          </a:p>
          <a:p>
            <a:r>
              <a:rPr lang="en-US" baseline="0" dirty="0" smtClean="0">
                <a:sym typeface="Wingdings" panose="05000000000000000000"/>
              </a:rPr>
              <a:t>Say it again “fish”</a:t>
            </a:r>
            <a:endParaRPr lang="en-US" baseline="0" dirty="0" smtClean="0">
              <a:sym typeface="Wingdings" panose="0500000000000000000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smtClean="0"/>
              <a:t>4. With the correct answer, that team will have 1 point.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T says: “Now, Look at the screen. What</a:t>
            </a:r>
            <a:r>
              <a:rPr lang="en-US" baseline="0" dirty="0" smtClean="0"/>
              <a:t> </a:t>
            </a:r>
            <a:r>
              <a:rPr lang="en-US" dirty="0" smtClean="0"/>
              <a:t>can you see? </a:t>
            </a:r>
            <a:r>
              <a:rPr lang="en-US" baseline="0" dirty="0" smtClean="0"/>
              <a:t> An egg.”</a:t>
            </a:r>
            <a:endParaRPr lang="en-US" baseline="0" dirty="0" smtClean="0"/>
          </a:p>
          <a:p>
            <a:r>
              <a:rPr lang="vi-VN" baseline="0" dirty="0" smtClean="0"/>
              <a:t>2. </a:t>
            </a:r>
            <a:r>
              <a:rPr lang="en-US" baseline="0" dirty="0" smtClean="0"/>
              <a:t>T says: “</a:t>
            </a:r>
            <a:r>
              <a:rPr lang="vi-VN" baseline="0" dirty="0" smtClean="0"/>
              <a:t>Is it the word egg?”  Teacher clicks on cow </a:t>
            </a:r>
            <a:r>
              <a:rPr lang="en-US" baseline="0" dirty="0" smtClean="0"/>
              <a:t>–</a:t>
            </a:r>
            <a:r>
              <a:rPr lang="en-US" baseline="0" dirty="0" smtClean="0"/>
              <a:t> The sound plays  ten </a:t>
            </a:r>
            <a:r>
              <a:rPr lang="en-US" baseline="0" dirty="0" err="1" smtClean="0"/>
              <a:t>tèn</a:t>
            </a:r>
            <a:r>
              <a:rPr lang="en-US" baseline="0" dirty="0" smtClean="0">
                <a:sym typeface="Wingdings" panose="05000000000000000000"/>
              </a:rPr>
              <a:t>” It’s not egg”</a:t>
            </a:r>
            <a:endParaRPr lang="en-US" baseline="0" dirty="0" smtClean="0">
              <a:sym typeface="Wingdings" panose="05000000000000000000"/>
            </a:endParaRPr>
          </a:p>
          <a:p>
            <a:r>
              <a:rPr lang="en-US" baseline="0" dirty="0" smtClean="0">
                <a:sym typeface="Wingdings" panose="05000000000000000000"/>
              </a:rPr>
              <a:t>3. </a:t>
            </a:r>
            <a:r>
              <a:rPr lang="en-US" baseline="0" dirty="0" smtClean="0"/>
              <a:t>T says: “</a:t>
            </a:r>
            <a:r>
              <a:rPr lang="en-US" baseline="0" dirty="0" smtClean="0">
                <a:sym typeface="Wingdings" panose="05000000000000000000"/>
              </a:rPr>
              <a:t>We can find the word egg”. Click egg ” yeah </a:t>
            </a:r>
            <a:r>
              <a:rPr lang="en-US" baseline="0" dirty="0" smtClean="0">
                <a:sym typeface="Wingdings" panose="05000000000000000000"/>
              </a:rPr>
              <a:t>–</a:t>
            </a:r>
            <a:r>
              <a:rPr lang="vi-VN" baseline="0" dirty="0" smtClean="0">
                <a:sym typeface="Wingdings" panose="05000000000000000000"/>
              </a:rPr>
              <a:t> very </a:t>
            </a:r>
            <a:r>
              <a:rPr lang="en-US" baseline="0" dirty="0" smtClean="0">
                <a:sym typeface="Wingdings" panose="05000000000000000000"/>
              </a:rPr>
              <a:t>good”</a:t>
            </a:r>
            <a:endParaRPr lang="en-US" baseline="0" dirty="0" smtClean="0">
              <a:sym typeface="Wingdings" panose="05000000000000000000"/>
            </a:endParaRPr>
          </a:p>
          <a:p>
            <a:r>
              <a:rPr lang="en-US" baseline="0" dirty="0" smtClean="0">
                <a:sym typeface="Wingdings" panose="05000000000000000000"/>
              </a:rPr>
              <a:t>4. </a:t>
            </a:r>
            <a:r>
              <a:rPr lang="en-US" baseline="0" dirty="0" smtClean="0"/>
              <a:t>T says: “</a:t>
            </a:r>
            <a:r>
              <a:rPr lang="en-US" baseline="0" dirty="0" smtClean="0">
                <a:sym typeface="Wingdings" panose="05000000000000000000"/>
              </a:rPr>
              <a:t>Say it again egg”</a:t>
            </a:r>
            <a:endParaRPr lang="en-US" baseline="0" dirty="0" smtClean="0">
              <a:sym typeface="Wingdings" panose="0500000000000000000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baseline="0" dirty="0" smtClean="0">
                <a:sym typeface="Wingdings" panose="05000000000000000000"/>
              </a:rPr>
              <a:t>5. </a:t>
            </a:r>
            <a:r>
              <a:rPr lang="en-US" dirty="0" smtClean="0"/>
              <a:t>With the correct answer, that team will have 1 point.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microsoft.com/office/2007/relationships/hdphoto" Target="../media/image26.wdp"/><Relationship Id="rId1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microsoft.com/office/2007/relationships/hdphoto" Target="../media/image28.wdp"/><Relationship Id="rId1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microsoft.com/office/2007/relationships/hdphoto" Target="../media/image30.wdp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2.xml"/><Relationship Id="rId6" Type="http://schemas.microsoft.com/office/2007/relationships/hdphoto" Target="../media/image34.wdp"/><Relationship Id="rId5" Type="http://schemas.openxmlformats.org/officeDocument/2006/relationships/image" Target="../media/image33.png"/><Relationship Id="rId4" Type="http://schemas.openxmlformats.org/officeDocument/2006/relationships/image" Target="../media/image4.png"/><Relationship Id="rId3" Type="http://schemas.microsoft.com/office/2007/relationships/media" Target="../media/media2.mp3"/><Relationship Id="rId2" Type="http://schemas.openxmlformats.org/officeDocument/2006/relationships/audio" Target="../media/media2.mp3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9" Type="http://schemas.microsoft.com/office/2007/relationships/hdphoto" Target="../media/image40.wdp"/><Relationship Id="rId8" Type="http://schemas.openxmlformats.org/officeDocument/2006/relationships/image" Target="../media/image39.png"/><Relationship Id="rId7" Type="http://schemas.microsoft.com/office/2007/relationships/hdphoto" Target="../media/image38.wdp"/><Relationship Id="rId6" Type="http://schemas.openxmlformats.org/officeDocument/2006/relationships/image" Target="../media/image37.png"/><Relationship Id="rId5" Type="http://schemas.microsoft.com/office/2007/relationships/hdphoto" Target="../media/image36.wdp"/><Relationship Id="rId4" Type="http://schemas.openxmlformats.org/officeDocument/2006/relationships/image" Target="../media/image35.png"/><Relationship Id="rId3" Type="http://schemas.openxmlformats.org/officeDocument/2006/relationships/image" Target="../media/image4.png"/><Relationship Id="rId2" Type="http://schemas.microsoft.com/office/2007/relationships/media" Target="../media/media2.mp3"/><Relationship Id="rId11" Type="http://schemas.openxmlformats.org/officeDocument/2006/relationships/notesSlide" Target="../notesSlides/notesSlide15.xml"/><Relationship Id="rId10" Type="http://schemas.openxmlformats.org/officeDocument/2006/relationships/slideLayout" Target="../slideLayouts/slideLayout12.xml"/><Relationship Id="rId1" Type="http://schemas.openxmlformats.org/officeDocument/2006/relationships/audio" Target="../media/media2.mp3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slideLayout" Target="../slideLayouts/slideLayout12.xml"/><Relationship Id="rId7" Type="http://schemas.microsoft.com/office/2007/relationships/hdphoto" Target="../media/image44.wdp"/><Relationship Id="rId6" Type="http://schemas.openxmlformats.org/officeDocument/2006/relationships/image" Target="../media/image43.png"/><Relationship Id="rId5" Type="http://schemas.microsoft.com/office/2007/relationships/hdphoto" Target="../media/image42.wdp"/><Relationship Id="rId4" Type="http://schemas.openxmlformats.org/officeDocument/2006/relationships/image" Target="../media/image41.png"/><Relationship Id="rId3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microsoft.com/office/2007/relationships/media" Target="../media/media3.mp3"/><Relationship Id="rId7" Type="http://schemas.openxmlformats.org/officeDocument/2006/relationships/audio" Target="../media/media3.mp3"/><Relationship Id="rId6" Type="http://schemas.microsoft.com/office/2007/relationships/hdphoto" Target="../media/image48.wdp"/><Relationship Id="rId5" Type="http://schemas.openxmlformats.org/officeDocument/2006/relationships/image" Target="../media/image47.png"/><Relationship Id="rId4" Type="http://schemas.microsoft.com/office/2007/relationships/hdphoto" Target="../media/image46.wdp"/><Relationship Id="rId3" Type="http://schemas.openxmlformats.org/officeDocument/2006/relationships/image" Target="../media/image45.png"/><Relationship Id="rId2" Type="http://schemas.microsoft.com/office/2007/relationships/hdphoto" Target="../media/image44.wdp"/><Relationship Id="rId11" Type="http://schemas.openxmlformats.org/officeDocument/2006/relationships/notesSlide" Target="../notesSlides/notesSlide17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8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2.jpeg"/><Relationship Id="rId6" Type="http://schemas.openxmlformats.org/officeDocument/2006/relationships/image" Target="../media/image49.jpeg"/><Relationship Id="rId5" Type="http://schemas.openxmlformats.org/officeDocument/2006/relationships/image" Target="../media/image4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microsoft.com/office/2007/relationships/hdphoto" Target="../media/image48.wdp"/><Relationship Id="rId1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9" Type="http://schemas.microsoft.com/office/2007/relationships/hdphoto" Target="../media/image7.wdp"/><Relationship Id="rId8" Type="http://schemas.openxmlformats.org/officeDocument/2006/relationships/image" Target="../media/image6.png"/><Relationship Id="rId7" Type="http://schemas.microsoft.com/office/2007/relationships/hdphoto" Target="../media/image51.wdp"/><Relationship Id="rId6" Type="http://schemas.openxmlformats.org/officeDocument/2006/relationships/image" Target="../media/image50.png"/><Relationship Id="rId5" Type="http://schemas.openxmlformats.org/officeDocument/2006/relationships/image" Target="../media/image4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microsoft.com/office/2007/relationships/hdphoto" Target="../media/image48.wdp"/><Relationship Id="rId11" Type="http://schemas.openxmlformats.org/officeDocument/2006/relationships/notesSlide" Target="../notesSlides/notesSlide19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9" Type="http://schemas.microsoft.com/office/2007/relationships/hdphoto" Target="../media/image53.wdp"/><Relationship Id="rId8" Type="http://schemas.openxmlformats.org/officeDocument/2006/relationships/image" Target="../media/image52.png"/><Relationship Id="rId7" Type="http://schemas.microsoft.com/office/2007/relationships/hdphoto" Target="../media/image42.wdp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microsoft.com/office/2007/relationships/hdphoto" Target="../media/image48.wdp"/><Relationship Id="rId11" Type="http://schemas.openxmlformats.org/officeDocument/2006/relationships/notesSlide" Target="../notesSlides/notesSlide20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9" Type="http://schemas.microsoft.com/office/2007/relationships/hdphoto" Target="../media/image46.wdp"/><Relationship Id="rId8" Type="http://schemas.openxmlformats.org/officeDocument/2006/relationships/image" Target="../media/image45.png"/><Relationship Id="rId7" Type="http://schemas.microsoft.com/office/2007/relationships/hdphoto" Target="../media/image55.wdp"/><Relationship Id="rId6" Type="http://schemas.openxmlformats.org/officeDocument/2006/relationships/image" Target="../media/image54.png"/><Relationship Id="rId5" Type="http://schemas.openxmlformats.org/officeDocument/2006/relationships/image" Target="../media/image4.png"/><Relationship Id="rId4" Type="http://schemas.microsoft.com/office/2007/relationships/media" Target="../media/media3.mp3"/><Relationship Id="rId3" Type="http://schemas.openxmlformats.org/officeDocument/2006/relationships/audio" Target="../media/media3.mp3"/><Relationship Id="rId2" Type="http://schemas.microsoft.com/office/2007/relationships/hdphoto" Target="../media/image48.wdp"/><Relationship Id="rId11" Type="http://schemas.openxmlformats.org/officeDocument/2006/relationships/notesSlide" Target="../notesSlides/notesSlide21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microsoft.com/office/2007/relationships/hdphoto" Target="../media/image7.wdp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microsoft.com/office/2007/relationships/hdphoto" Target="../media/image20.wdp"/><Relationship Id="rId4" Type="http://schemas.openxmlformats.org/officeDocument/2006/relationships/image" Target="../media/image19.png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microsoft.com/office/2007/relationships/hdphoto" Target="../media/image22.wdp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>
            <a:spLocks noChangeArrowheads="1"/>
          </p:cNvSpPr>
          <p:nvPr/>
        </p:nvSpPr>
        <p:spPr bwMode="auto">
          <a:xfrm>
            <a:off x="4716463" y="3470275"/>
            <a:ext cx="3816350" cy="9953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dirty="0">
                <a:latin typeface="Aharoni" charset="0"/>
                <a:cs typeface="Aharoni" charset="0"/>
              </a:rPr>
              <a:t>   </a:t>
            </a:r>
            <a:r>
              <a:rPr lang="es-ES_tradnl" altLang="x-none" sz="4000" dirty="0" err="1" smtClean="0">
                <a:latin typeface="Aharoni" charset="0"/>
                <a:cs typeface="Aharoni" charset="0"/>
              </a:rPr>
              <a:t>egg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5" name="4 CuadroTexto"/>
          <p:cNvSpPr>
            <a:spLocks noChangeArrowheads="1"/>
          </p:cNvSpPr>
          <p:nvPr/>
        </p:nvSpPr>
        <p:spPr bwMode="auto">
          <a:xfrm>
            <a:off x="4643438" y="2217738"/>
            <a:ext cx="3871912" cy="9953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dirty="0" err="1" smtClean="0">
                <a:latin typeface="Aharoni" charset="0"/>
                <a:cs typeface="Aharoni" charset="0"/>
              </a:rPr>
              <a:t>cow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6" name="5 CuadroTexto"/>
          <p:cNvSpPr>
            <a:spLocks noChangeArrowheads="1"/>
          </p:cNvSpPr>
          <p:nvPr/>
        </p:nvSpPr>
        <p:spPr bwMode="auto">
          <a:xfrm>
            <a:off x="3851275" y="981075"/>
            <a:ext cx="4160838" cy="9953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dirty="0">
                <a:latin typeface="Aharoni" charset="0"/>
                <a:cs typeface="Aharoni" charset="0"/>
              </a:rPr>
              <a:t>   </a:t>
            </a:r>
            <a:r>
              <a:rPr lang="es-ES_tradnl" altLang="x-none" sz="4000" dirty="0" err="1" smtClean="0">
                <a:latin typeface="Aharoni" charset="0"/>
                <a:cs typeface="Aharoni" charset="0"/>
              </a:rPr>
              <a:t>cat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7" name="6 CuadroTexto"/>
          <p:cNvSpPr>
            <a:spLocks noChangeArrowheads="1"/>
          </p:cNvSpPr>
          <p:nvPr/>
        </p:nvSpPr>
        <p:spPr bwMode="auto">
          <a:xfrm>
            <a:off x="3851275" y="4738688"/>
            <a:ext cx="4249738" cy="9953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" altLang="x-none" sz="4000" dirty="0" err="1" smtClean="0">
                <a:latin typeface="Aharoni" charset="0"/>
                <a:cs typeface="Aharoni" charset="0"/>
              </a:rPr>
              <a:t>apple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8" name="7 Abrir corchete"/>
          <p:cNvSpPr/>
          <p:nvPr/>
        </p:nvSpPr>
        <p:spPr bwMode="auto">
          <a:xfrm flipH="1">
            <a:off x="2124075" y="-171450"/>
            <a:ext cx="3095625" cy="7129463"/>
          </a:xfrm>
          <a:prstGeom prst="leftBracket">
            <a:avLst>
              <a:gd name="adj" fmla="val 150233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4A7EBB"/>
            </a:solidFill>
            <a:round/>
          </a:ln>
          <a:effectLst>
            <a:outerShdw blurRad="203200" sx="102000" sy="102000" algn="ctr" rotWithShape="0">
              <a:srgbClr val="000000">
                <a:alpha val="62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10" name="9 Rectángulo"/>
          <p:cNvSpPr/>
          <p:nvPr/>
        </p:nvSpPr>
        <p:spPr>
          <a:xfrm>
            <a:off x="-36513" y="0"/>
            <a:ext cx="2447926" cy="6858000"/>
          </a:xfrm>
          <a:prstGeom prst="rect">
            <a:avLst/>
          </a:prstGeom>
          <a:solidFill>
            <a:srgbClr val="AFDC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412" b="88730" l="14113" r="612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87" t="10220" r="36259" b="8467"/>
          <a:stretch>
            <a:fillRect/>
          </a:stretch>
        </p:blipFill>
        <p:spPr>
          <a:xfrm>
            <a:off x="511474" y="1287990"/>
            <a:ext cx="3603326" cy="3727863"/>
          </a:xfrm>
          <a:prstGeom prst="rect">
            <a:avLst/>
          </a:prstGeom>
        </p:spPr>
      </p:pic>
    </p:spTree>
  </p:cSld>
  <p:clrMapOvr>
    <a:masterClrMapping/>
  </p:clrMapOvr>
  <p:transition spd="slow">
    <p:push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>
            <a:spLocks noChangeArrowheads="1"/>
          </p:cNvSpPr>
          <p:nvPr/>
        </p:nvSpPr>
        <p:spPr bwMode="auto">
          <a:xfrm>
            <a:off x="1420813" y="4724400"/>
            <a:ext cx="3816350" cy="9969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dirty="0" err="1" smtClean="0">
                <a:latin typeface="Aharoni" charset="0"/>
                <a:cs typeface="Aharoni" charset="0"/>
              </a:rPr>
              <a:t>elephant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5" name="4 CuadroTexto"/>
          <p:cNvSpPr>
            <a:spLocks noChangeArrowheads="1"/>
          </p:cNvSpPr>
          <p:nvPr/>
        </p:nvSpPr>
        <p:spPr bwMode="auto">
          <a:xfrm>
            <a:off x="900113" y="2217738"/>
            <a:ext cx="4000500" cy="9953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dirty="0" err="1" smtClean="0">
                <a:latin typeface="Aharoni" charset="0"/>
                <a:cs typeface="Aharoni" charset="0"/>
              </a:rPr>
              <a:t>fish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6" name="5 CuadroTexto"/>
          <p:cNvSpPr>
            <a:spLocks noChangeArrowheads="1"/>
          </p:cNvSpPr>
          <p:nvPr/>
        </p:nvSpPr>
        <p:spPr bwMode="auto">
          <a:xfrm>
            <a:off x="900113" y="3470275"/>
            <a:ext cx="3887787" cy="9953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dirty="0" err="1" smtClean="0">
                <a:latin typeface="Aharoni" charset="0"/>
                <a:cs typeface="Aharoni" charset="0"/>
              </a:rPr>
              <a:t>donkey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7" name="6 CuadroTexto"/>
          <p:cNvSpPr>
            <a:spLocks noChangeArrowheads="1"/>
          </p:cNvSpPr>
          <p:nvPr/>
        </p:nvSpPr>
        <p:spPr bwMode="auto">
          <a:xfrm>
            <a:off x="1420813" y="981075"/>
            <a:ext cx="3816350" cy="9953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dirty="0" err="1" smtClean="0">
                <a:latin typeface="Aharoni" charset="0"/>
                <a:cs typeface="Aharoni" charset="0"/>
              </a:rPr>
              <a:t>bird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8" name="7 Abrir corchete"/>
          <p:cNvSpPr/>
          <p:nvPr/>
        </p:nvSpPr>
        <p:spPr bwMode="auto">
          <a:xfrm>
            <a:off x="4140200" y="-171450"/>
            <a:ext cx="3311525" cy="7129463"/>
          </a:xfrm>
          <a:prstGeom prst="leftBracket">
            <a:avLst>
              <a:gd name="adj" fmla="val 150236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75000"/>
              </a:schemeClr>
            </a:solidFill>
            <a:round/>
          </a:ln>
          <a:effectLst>
            <a:outerShdw blurRad="266700" sx="102000" sy="102000" algn="ctr" rotWithShape="0">
              <a:srgbClr val="000000">
                <a:alpha val="67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10" name="9 Rectángulo"/>
          <p:cNvSpPr/>
          <p:nvPr/>
        </p:nvSpPr>
        <p:spPr>
          <a:xfrm>
            <a:off x="7092950" y="0"/>
            <a:ext cx="205105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980" b="89824" l="6061" r="89945">
                        <a14:foregroundMark x1="46006" y1="37965" x2="46006" y2="37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06" t="9720" r="33557" b="12568"/>
          <a:stretch>
            <a:fillRect/>
          </a:stretch>
        </p:blipFill>
        <p:spPr>
          <a:xfrm>
            <a:off x="4676775" y="981075"/>
            <a:ext cx="4334917" cy="3824288"/>
          </a:xfrm>
          <a:prstGeom prst="rect">
            <a:avLst/>
          </a:prstGeom>
        </p:spPr>
      </p:pic>
    </p:spTree>
  </p:cSld>
  <p:clrMapOvr>
    <a:masterClrMapping/>
  </p:clrMapOvr>
  <p:transition spd="slow">
    <p:push dir="r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3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>
            <a:spLocks noChangeArrowheads="1"/>
          </p:cNvSpPr>
          <p:nvPr/>
        </p:nvSpPr>
        <p:spPr bwMode="auto">
          <a:xfrm>
            <a:off x="4587875" y="3470275"/>
            <a:ext cx="3871913" cy="9953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dirty="0" err="1" smtClean="0">
                <a:latin typeface="Aharoni" charset="0"/>
                <a:cs typeface="Aharoni" charset="0"/>
              </a:rPr>
              <a:t>frog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5" name="4 CuadroTexto"/>
          <p:cNvSpPr>
            <a:spLocks noChangeArrowheads="1"/>
          </p:cNvSpPr>
          <p:nvPr/>
        </p:nvSpPr>
        <p:spPr bwMode="auto">
          <a:xfrm>
            <a:off x="4572000" y="2217738"/>
            <a:ext cx="3871913" cy="9953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smtClean="0">
                <a:latin typeface="Aharoni" charset="0"/>
                <a:cs typeface="Aharoni" charset="0"/>
              </a:rPr>
              <a:t>ant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6" name="5 CuadroTexto"/>
          <p:cNvSpPr>
            <a:spLocks noChangeArrowheads="1"/>
          </p:cNvSpPr>
          <p:nvPr/>
        </p:nvSpPr>
        <p:spPr bwMode="auto">
          <a:xfrm>
            <a:off x="4067175" y="981075"/>
            <a:ext cx="3871913" cy="9953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dirty="0" err="1" smtClean="0">
                <a:latin typeface="Aharoni" charset="0"/>
                <a:cs typeface="Aharoni" charset="0"/>
              </a:rPr>
              <a:t>fish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7" name="6 CuadroTexto"/>
          <p:cNvSpPr>
            <a:spLocks noChangeArrowheads="1"/>
          </p:cNvSpPr>
          <p:nvPr/>
        </p:nvSpPr>
        <p:spPr bwMode="auto">
          <a:xfrm>
            <a:off x="4156075" y="4738688"/>
            <a:ext cx="3871913" cy="9953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dirty="0" err="1" smtClean="0">
                <a:latin typeface="Aharoni" charset="0"/>
                <a:cs typeface="Aharoni" charset="0"/>
              </a:rPr>
              <a:t>duck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8" name="7 Abrir corchete"/>
          <p:cNvSpPr/>
          <p:nvPr/>
        </p:nvSpPr>
        <p:spPr bwMode="auto">
          <a:xfrm flipH="1">
            <a:off x="2124075" y="-171450"/>
            <a:ext cx="3095625" cy="7129463"/>
          </a:xfrm>
          <a:prstGeom prst="leftBracket">
            <a:avLst>
              <a:gd name="adj" fmla="val 150233"/>
            </a:avLst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4A7EBB"/>
            </a:solidFill>
            <a:round/>
          </a:ln>
          <a:effectLst>
            <a:outerShdw blurRad="292100" sx="102000" sy="102000" algn="ctr" rotWithShape="0">
              <a:srgbClr val="000000">
                <a:alpha val="62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10" name="9 Rectángulo"/>
          <p:cNvSpPr/>
          <p:nvPr/>
        </p:nvSpPr>
        <p:spPr>
          <a:xfrm>
            <a:off x="-36513" y="0"/>
            <a:ext cx="2447926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46411" y1="23741" x2="46411" y2="23741"/>
                        <a14:foregroundMark x1="34556" y1="25057" x2="34556" y2="25057"/>
                        <a14:foregroundMark x1="48669" y1="28032" x2="48669" y2="28032"/>
                        <a14:foregroundMark x1="44718" y1="27460" x2="44718" y2="27460"/>
                        <a14:foregroundMark x1="48427" y1="24886" x2="48427" y2="24886"/>
                        <a14:foregroundMark x1="50121" y1="24886" x2="50121" y2="24886"/>
                        <a14:foregroundMark x1="49637" y1="20824" x2="49637" y2="20824"/>
                        <a14:foregroundMark x1="36089" y1="28318" x2="36089" y2="28318"/>
                        <a14:foregroundMark x1="38548" y1="26030" x2="38548" y2="26030"/>
                        <a14:foregroundMark x1="32621" y1="26316" x2="32621" y2="26316"/>
                        <a14:foregroundMark x1="32137" y1="22883" x2="32137" y2="22883"/>
                        <a14:foregroundMark x1="36573" y1="19394" x2="36573" y2="1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0502" r="26335" b="15737"/>
          <a:stretch>
            <a:fillRect/>
          </a:stretch>
        </p:blipFill>
        <p:spPr>
          <a:xfrm>
            <a:off x="146631" y="1143000"/>
            <a:ext cx="4236321" cy="4191000"/>
          </a:xfrm>
          <a:prstGeom prst="rect">
            <a:avLst/>
          </a:prstGeom>
        </p:spPr>
      </p:pic>
    </p:spTree>
  </p:cSld>
  <p:clrMapOvr>
    <a:masterClrMapping/>
  </p:clrMapOvr>
  <p:transition spd="slow">
    <p:push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>
            <a:spLocks noChangeArrowheads="1"/>
          </p:cNvSpPr>
          <p:nvPr/>
        </p:nvSpPr>
        <p:spPr bwMode="auto">
          <a:xfrm>
            <a:off x="890588" y="2205038"/>
            <a:ext cx="3816350" cy="9953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s-ES_tradnl" altLang="x-none" sz="4000" dirty="0">
                <a:latin typeface="Aharoni" charset="0"/>
                <a:cs typeface="Aharoni" charset="0"/>
              </a:rPr>
              <a:t>      </a:t>
            </a:r>
            <a:r>
              <a:rPr lang="es-ES_tradnl" altLang="x-none" sz="4000" dirty="0" err="1" smtClean="0">
                <a:latin typeface="Aharoni" charset="0"/>
                <a:cs typeface="Aharoni" charset="0"/>
              </a:rPr>
              <a:t>duck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5" name="4 CuadroTexto"/>
          <p:cNvSpPr>
            <a:spLocks noChangeArrowheads="1"/>
          </p:cNvSpPr>
          <p:nvPr/>
        </p:nvSpPr>
        <p:spPr bwMode="auto">
          <a:xfrm>
            <a:off x="1506538" y="4797425"/>
            <a:ext cx="4002087" cy="9953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s-ES_tradnl" altLang="x-none" sz="4000" dirty="0">
                <a:latin typeface="Aharoni" charset="0"/>
                <a:cs typeface="Aharoni" charset="0"/>
              </a:rPr>
              <a:t>      </a:t>
            </a:r>
            <a:r>
              <a:rPr lang="es-ES_tradnl" altLang="x-none" sz="4000" dirty="0" err="1" smtClean="0">
                <a:latin typeface="Aharoni" charset="0"/>
                <a:cs typeface="Aharoni" charset="0"/>
              </a:rPr>
              <a:t>cat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6" name="5 CuadroTexto"/>
          <p:cNvSpPr>
            <a:spLocks noChangeArrowheads="1"/>
          </p:cNvSpPr>
          <p:nvPr/>
        </p:nvSpPr>
        <p:spPr bwMode="auto">
          <a:xfrm>
            <a:off x="900113" y="3470275"/>
            <a:ext cx="3887787" cy="9953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s-ES_tradnl" altLang="x-none" sz="4000" dirty="0">
                <a:latin typeface="Aharoni" charset="0"/>
                <a:cs typeface="Aharoni" charset="0"/>
              </a:rPr>
              <a:t>      </a:t>
            </a:r>
            <a:r>
              <a:rPr lang="es-ES_tradnl" altLang="x-none" sz="4000" dirty="0" err="1" smtClean="0">
                <a:latin typeface="Aharoni" charset="0"/>
                <a:cs typeface="Aharoni" charset="0"/>
              </a:rPr>
              <a:t>egg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7" name="6 CuadroTexto"/>
          <p:cNvSpPr>
            <a:spLocks noChangeArrowheads="1"/>
          </p:cNvSpPr>
          <p:nvPr/>
        </p:nvSpPr>
        <p:spPr bwMode="auto">
          <a:xfrm>
            <a:off x="1420813" y="981075"/>
            <a:ext cx="3816350" cy="9953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dirty="0" err="1" smtClean="0">
                <a:latin typeface="Aharoni" charset="0"/>
                <a:cs typeface="Aharoni" charset="0"/>
              </a:rPr>
              <a:t>apple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8" name="7 Abrir corchete"/>
          <p:cNvSpPr/>
          <p:nvPr/>
        </p:nvSpPr>
        <p:spPr bwMode="auto">
          <a:xfrm>
            <a:off x="4140200" y="-171450"/>
            <a:ext cx="3311525" cy="7129463"/>
          </a:xfrm>
          <a:prstGeom prst="leftBracket">
            <a:avLst>
              <a:gd name="adj" fmla="val 150236"/>
            </a:avLst>
          </a:prstGeom>
          <a:gradFill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</a:gradFill>
          <a:ln w="9525">
            <a:solidFill>
              <a:srgbClr val="4A7EBB"/>
            </a:solidFill>
            <a:round/>
          </a:ln>
          <a:effectLst>
            <a:outerShdw blurRad="266700" sx="102000" sy="102000" algn="ctr" rotWithShape="0">
              <a:srgbClr val="000000">
                <a:alpha val="67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10" name="9 Rectángulo"/>
          <p:cNvSpPr/>
          <p:nvPr/>
        </p:nvSpPr>
        <p:spPr>
          <a:xfrm>
            <a:off x="7092950" y="0"/>
            <a:ext cx="205105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2071" b="89073" l="7903" r="66613">
                        <a14:foregroundMark x1="41855" y1="26773" x2="41855" y2="26773"/>
                        <a14:foregroundMark x1="45202" y1="27174" x2="45202" y2="27174"/>
                        <a14:foregroundMark x1="42137" y1="31121" x2="42137" y2="31121"/>
                        <a14:foregroundMark x1="46573" y1="30320" x2="46573" y2="30320"/>
                        <a14:foregroundMark x1="43790" y1="32723" x2="43790" y2="32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4" t="11804" r="33892" b="12060"/>
          <a:stretch>
            <a:fillRect/>
          </a:stretch>
        </p:blipFill>
        <p:spPr>
          <a:xfrm>
            <a:off x="4580687" y="1289513"/>
            <a:ext cx="4455363" cy="4100733"/>
          </a:xfrm>
          <a:prstGeom prst="rect">
            <a:avLst/>
          </a:prstGeom>
        </p:spPr>
      </p:pic>
    </p:spTree>
  </p:cSld>
  <p:clrMapOvr>
    <a:masterClrMapping/>
  </p:clrMapOvr>
  <p:transition spd="slow">
    <p:push dir="r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>
            <a:spLocks noChangeArrowheads="1"/>
          </p:cNvSpPr>
          <p:nvPr/>
        </p:nvSpPr>
        <p:spPr bwMode="auto">
          <a:xfrm>
            <a:off x="4716463" y="3470275"/>
            <a:ext cx="3816350" cy="9953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dirty="0">
                <a:latin typeface="Aharoni" charset="0"/>
                <a:cs typeface="Aharoni" charset="0"/>
              </a:rPr>
              <a:t>   </a:t>
            </a:r>
            <a:r>
              <a:rPr lang="es-ES_tradnl" altLang="x-none" sz="4000" dirty="0" err="1" smtClean="0">
                <a:latin typeface="Aharoni" charset="0"/>
                <a:cs typeface="Aharoni" charset="0"/>
              </a:rPr>
              <a:t>donkey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5" name="4 CuadroTexto"/>
          <p:cNvSpPr>
            <a:spLocks noChangeArrowheads="1"/>
          </p:cNvSpPr>
          <p:nvPr/>
        </p:nvSpPr>
        <p:spPr bwMode="auto">
          <a:xfrm>
            <a:off x="4643438" y="2217738"/>
            <a:ext cx="3871912" cy="9953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" altLang="x-none" sz="4000" dirty="0" err="1" smtClean="0">
                <a:latin typeface="Aharoni" charset="0"/>
                <a:cs typeface="Aharoni" charset="0"/>
              </a:rPr>
              <a:t>dog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6" name="5 CuadroTexto"/>
          <p:cNvSpPr>
            <a:spLocks noChangeArrowheads="1"/>
          </p:cNvSpPr>
          <p:nvPr/>
        </p:nvSpPr>
        <p:spPr bwMode="auto">
          <a:xfrm>
            <a:off x="3851275" y="981075"/>
            <a:ext cx="4160838" cy="9953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dirty="0">
                <a:latin typeface="Aharoni" charset="0"/>
                <a:cs typeface="Aharoni" charset="0"/>
              </a:rPr>
              <a:t>   </a:t>
            </a:r>
            <a:r>
              <a:rPr lang="es-ES_tradnl" altLang="x-none" sz="4000" dirty="0" err="1" smtClean="0">
                <a:latin typeface="Aharoni" charset="0"/>
                <a:cs typeface="Aharoni" charset="0"/>
              </a:rPr>
              <a:t>duck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7" name="6 CuadroTexto"/>
          <p:cNvSpPr>
            <a:spLocks noChangeArrowheads="1"/>
          </p:cNvSpPr>
          <p:nvPr/>
        </p:nvSpPr>
        <p:spPr bwMode="auto">
          <a:xfrm>
            <a:off x="3851275" y="4738688"/>
            <a:ext cx="4249738" cy="9953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r>
              <a:rPr lang="es-ES_tradnl" altLang="x-none" sz="4000" dirty="0">
                <a:latin typeface="Aharoni" charset="0"/>
                <a:cs typeface="Aharoni" charset="0"/>
              </a:rPr>
              <a:t>    </a:t>
            </a:r>
            <a:r>
              <a:rPr lang="es-ES_tradnl" altLang="x-none" sz="4000" dirty="0" err="1" smtClean="0">
                <a:latin typeface="Aharoni" charset="0"/>
                <a:cs typeface="Aharoni" charset="0"/>
              </a:rPr>
              <a:t>cow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8" name="7 Abrir corchete"/>
          <p:cNvSpPr/>
          <p:nvPr/>
        </p:nvSpPr>
        <p:spPr bwMode="auto">
          <a:xfrm flipH="1">
            <a:off x="2124075" y="-171450"/>
            <a:ext cx="3095625" cy="7129463"/>
          </a:xfrm>
          <a:prstGeom prst="leftBracket">
            <a:avLst>
              <a:gd name="adj" fmla="val 150233"/>
            </a:avLst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9525">
            <a:solidFill>
              <a:srgbClr val="4A7EBB"/>
            </a:solidFill>
            <a:round/>
          </a:ln>
          <a:effectLst>
            <a:outerShdw blurRad="203200" sx="102000" sy="102000" algn="ctr" rotWithShape="0">
              <a:srgbClr val="000000">
                <a:alpha val="62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10" name="9 Rectángulo"/>
          <p:cNvSpPr/>
          <p:nvPr/>
        </p:nvSpPr>
        <p:spPr>
          <a:xfrm>
            <a:off x="-36513" y="0"/>
            <a:ext cx="2447926" cy="6858000"/>
          </a:xfrm>
          <a:prstGeom prst="rect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840" b="87071" l="8992" r="81815">
                        <a14:foregroundMark x1="81815" y1="70309" x2="81815" y2="70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4" t="11441" r="27755" b="11327"/>
          <a:stretch>
            <a:fillRect/>
          </a:stretch>
        </p:blipFill>
        <p:spPr>
          <a:xfrm>
            <a:off x="71438" y="1155700"/>
            <a:ext cx="4724400" cy="4114800"/>
          </a:xfrm>
          <a:prstGeom prst="rect">
            <a:avLst/>
          </a:prstGeom>
        </p:spPr>
      </p:pic>
    </p:spTree>
  </p:cSld>
  <p:clrMapOvr>
    <a:masterClrMapping/>
  </p:clrMapOvr>
  <p:transition spd="slow">
    <p:push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4216524"/>
            <a:ext cx="4038600" cy="2598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55505" y="22860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35803"/>
            <a:ext cx="3866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Unit 6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1909" y="1120557"/>
            <a:ext cx="51580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match 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11724" r="27445" b="13038"/>
          <a:stretch>
            <a:fillRect/>
          </a:stretch>
        </p:blipFill>
        <p:spPr>
          <a:xfrm>
            <a:off x="432635" y="4343400"/>
            <a:ext cx="1548565" cy="12507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11724" r="27445" b="13038"/>
          <a:stretch>
            <a:fillRect/>
          </a:stretch>
        </p:blipFill>
        <p:spPr>
          <a:xfrm>
            <a:off x="752475" y="5486400"/>
            <a:ext cx="1548565" cy="12507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11724" r="27445" b="13038"/>
          <a:stretch>
            <a:fillRect/>
          </a:stretch>
        </p:blipFill>
        <p:spPr>
          <a:xfrm>
            <a:off x="2109035" y="4235636"/>
            <a:ext cx="1548565" cy="12507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11724" r="27445" b="13038"/>
          <a:stretch>
            <a:fillRect/>
          </a:stretch>
        </p:blipFill>
        <p:spPr>
          <a:xfrm>
            <a:off x="2261435" y="5486400"/>
            <a:ext cx="1548565" cy="125076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867489" y="2245962"/>
            <a:ext cx="1524000" cy="14926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4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710005" y="5105400"/>
            <a:ext cx="1524000" cy="14926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3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889371"/>
            <a:ext cx="3081399" cy="20111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3690999" y="2894960"/>
            <a:ext cx="3035335" cy="2699204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4" idx="2"/>
          </p:cNvCxnSpPr>
          <p:nvPr/>
        </p:nvCxnSpPr>
        <p:spPr>
          <a:xfrm flipV="1">
            <a:off x="4191000" y="2992263"/>
            <a:ext cx="2676489" cy="2494137"/>
          </a:xfrm>
          <a:prstGeom prst="straightConnector1">
            <a:avLst/>
          </a:prstGeom>
          <a:ln w="73025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49989" y="1402831"/>
            <a:ext cx="635000" cy="456060"/>
          </a:xfrm>
          <a:prstGeom prst="rect">
            <a:avLst/>
          </a:prstGeom>
        </p:spPr>
      </p:pic>
      <p:pic>
        <p:nvPicPr>
          <p:cNvPr id="35" name="matching soun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3523" y="1407376"/>
            <a:ext cx="635000" cy="4560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6411" y1="23741" x2="46411" y2="23741"/>
                        <a14:foregroundMark x1="34556" y1="25057" x2="34556" y2="25057"/>
                        <a14:foregroundMark x1="48669" y1="28032" x2="48669" y2="28032"/>
                        <a14:foregroundMark x1="44718" y1="27460" x2="44718" y2="27460"/>
                        <a14:foregroundMark x1="48427" y1="24886" x2="48427" y2="24886"/>
                        <a14:foregroundMark x1="50121" y1="24886" x2="50121" y2="24886"/>
                        <a14:foregroundMark x1="49637" y1="20824" x2="49637" y2="20824"/>
                        <a14:foregroundMark x1="36089" y1="28318" x2="36089" y2="28318"/>
                        <a14:foregroundMark x1="38548" y1="26030" x2="38548" y2="26030"/>
                        <a14:foregroundMark x1="32621" y1="26316" x2="32621" y2="26316"/>
                        <a14:foregroundMark x1="32137" y1="22883" x2="32137" y2="22883"/>
                        <a14:foregroundMark x1="36573" y1="19394" x2="36573" y2="1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0502" r="26335" b="15737"/>
          <a:stretch>
            <a:fillRect/>
          </a:stretch>
        </p:blipFill>
        <p:spPr>
          <a:xfrm>
            <a:off x="1491649" y="1918311"/>
            <a:ext cx="1097325" cy="10855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6411" y1="23741" x2="46411" y2="23741"/>
                        <a14:foregroundMark x1="34556" y1="25057" x2="34556" y2="25057"/>
                        <a14:foregroundMark x1="48669" y1="28032" x2="48669" y2="28032"/>
                        <a14:foregroundMark x1="44718" y1="27460" x2="44718" y2="27460"/>
                        <a14:foregroundMark x1="48427" y1="24886" x2="48427" y2="24886"/>
                        <a14:foregroundMark x1="50121" y1="24886" x2="50121" y2="24886"/>
                        <a14:foregroundMark x1="49637" y1="20824" x2="49637" y2="20824"/>
                        <a14:foregroundMark x1="36089" y1="28318" x2="36089" y2="28318"/>
                        <a14:foregroundMark x1="38548" y1="26030" x2="38548" y2="26030"/>
                        <a14:foregroundMark x1="32621" y1="26316" x2="32621" y2="26316"/>
                        <a14:foregroundMark x1="32137" y1="22883" x2="32137" y2="22883"/>
                        <a14:foregroundMark x1="36573" y1="19394" x2="36573" y2="1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0502" r="26335" b="15737"/>
          <a:stretch>
            <a:fillRect/>
          </a:stretch>
        </p:blipFill>
        <p:spPr>
          <a:xfrm>
            <a:off x="2245484" y="2678637"/>
            <a:ext cx="1097325" cy="10855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6411" y1="23741" x2="46411" y2="23741"/>
                        <a14:foregroundMark x1="34556" y1="25057" x2="34556" y2="25057"/>
                        <a14:foregroundMark x1="48669" y1="28032" x2="48669" y2="28032"/>
                        <a14:foregroundMark x1="44718" y1="27460" x2="44718" y2="27460"/>
                        <a14:foregroundMark x1="48427" y1="24886" x2="48427" y2="24886"/>
                        <a14:foregroundMark x1="50121" y1="24886" x2="50121" y2="24886"/>
                        <a14:foregroundMark x1="49637" y1="20824" x2="49637" y2="20824"/>
                        <a14:foregroundMark x1="36089" y1="28318" x2="36089" y2="28318"/>
                        <a14:foregroundMark x1="38548" y1="26030" x2="38548" y2="26030"/>
                        <a14:foregroundMark x1="32621" y1="26316" x2="32621" y2="26316"/>
                        <a14:foregroundMark x1="32137" y1="22883" x2="32137" y2="22883"/>
                        <a14:foregroundMark x1="36573" y1="19394" x2="36573" y2="1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0502" r="26335" b="15737"/>
          <a:stretch>
            <a:fillRect/>
          </a:stretch>
        </p:blipFill>
        <p:spPr>
          <a:xfrm>
            <a:off x="690413" y="2609710"/>
            <a:ext cx="1097325" cy="108558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399" y="4216524"/>
            <a:ext cx="4008401" cy="2598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55505" y="22860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35803"/>
            <a:ext cx="3866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Unit 6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1909" y="1120557"/>
            <a:ext cx="51580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match 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6726334" y="1889371"/>
            <a:ext cx="1524000" cy="14926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5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603606" y="4769467"/>
            <a:ext cx="1524000" cy="14926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2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889371"/>
            <a:ext cx="3081399" cy="20111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3690999" y="2894960"/>
            <a:ext cx="2912607" cy="2393084"/>
          </a:xfrm>
          <a:prstGeom prst="straightConnector1">
            <a:avLst/>
          </a:prstGeom>
          <a:ln w="730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267200" y="2987624"/>
            <a:ext cx="2442805" cy="2472857"/>
          </a:xfrm>
          <a:prstGeom prst="straightConnector1">
            <a:avLst/>
          </a:prstGeom>
          <a:ln w="73025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matching soun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549989" y="1402831"/>
            <a:ext cx="635000" cy="456060"/>
          </a:xfrm>
          <a:prstGeom prst="rect">
            <a:avLst/>
          </a:prstGeom>
        </p:spPr>
      </p:pic>
      <p:pic>
        <p:nvPicPr>
          <p:cNvPr id="35" name="matching soun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83523" y="1407376"/>
            <a:ext cx="635000" cy="4560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71" b="89073" l="7903" r="66613">
                        <a14:foregroundMark x1="41855" y1="26773" x2="41855" y2="26773"/>
                        <a14:foregroundMark x1="45202" y1="27174" x2="45202" y2="27174"/>
                        <a14:foregroundMark x1="42137" y1="31121" x2="42137" y2="31121"/>
                        <a14:foregroundMark x1="46573" y1="30320" x2="46573" y2="30320"/>
                        <a14:foregroundMark x1="43790" y1="32723" x2="43790" y2="32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4" t="11804" r="33892" b="12060"/>
          <a:stretch>
            <a:fillRect/>
          </a:stretch>
        </p:blipFill>
        <p:spPr>
          <a:xfrm>
            <a:off x="733825" y="2299042"/>
            <a:ext cx="1176581" cy="108293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071" b="89073" l="7903" r="66613">
                        <a14:foregroundMark x1="41855" y1="26773" x2="41855" y2="26773"/>
                        <a14:foregroundMark x1="45202" y1="27174" x2="45202" y2="27174"/>
                        <a14:foregroundMark x1="42137" y1="31121" x2="42137" y2="31121"/>
                        <a14:foregroundMark x1="46573" y1="30320" x2="46573" y2="30320"/>
                        <a14:foregroundMark x1="43790" y1="32723" x2="43790" y2="327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4" t="11804" r="33892" b="12060"/>
          <a:stretch>
            <a:fillRect/>
          </a:stretch>
        </p:blipFill>
        <p:spPr>
          <a:xfrm>
            <a:off x="2193966" y="2299042"/>
            <a:ext cx="1176581" cy="1082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0" b="87071" l="8992" r="81815">
                        <a14:foregroundMark x1="81815" y1="70309" x2="81815" y2="70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4" t="11441" r="27755" b="11327"/>
          <a:stretch>
            <a:fillRect/>
          </a:stretch>
        </p:blipFill>
        <p:spPr>
          <a:xfrm>
            <a:off x="525175" y="4222704"/>
            <a:ext cx="1452562" cy="12651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0" b="87071" l="8992" r="81815">
                        <a14:foregroundMark x1="81815" y1="70309" x2="81815" y2="70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4" t="11441" r="27755" b="11327"/>
          <a:stretch>
            <a:fillRect/>
          </a:stretch>
        </p:blipFill>
        <p:spPr>
          <a:xfrm>
            <a:off x="117275" y="5460481"/>
            <a:ext cx="1452562" cy="126513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0" b="87071" l="8992" r="81815">
                        <a14:foregroundMark x1="81815" y1="70309" x2="81815" y2="70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4" t="11441" r="27755" b="11327"/>
          <a:stretch>
            <a:fillRect/>
          </a:stretch>
        </p:blipFill>
        <p:spPr>
          <a:xfrm>
            <a:off x="1443038" y="5475669"/>
            <a:ext cx="1452562" cy="126513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0" b="87071" l="8992" r="81815">
                        <a14:foregroundMark x1="81815" y1="70309" x2="81815" y2="70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4" t="11441" r="27755" b="11327"/>
          <a:stretch>
            <a:fillRect/>
          </a:stretch>
        </p:blipFill>
        <p:spPr>
          <a:xfrm>
            <a:off x="2692824" y="5304923"/>
            <a:ext cx="1498176" cy="130486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0" b="87071" l="8992" r="81815">
                        <a14:foregroundMark x1="81815" y1="70309" x2="81815" y2="70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4" t="11441" r="27755" b="11327"/>
          <a:stretch>
            <a:fillRect/>
          </a:stretch>
        </p:blipFill>
        <p:spPr>
          <a:xfrm>
            <a:off x="2128838" y="4250632"/>
            <a:ext cx="1452562" cy="126513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52400" y="4216524"/>
            <a:ext cx="3992072" cy="2598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55505" y="22860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35803"/>
            <a:ext cx="3866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Unit 6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91909" y="1120557"/>
            <a:ext cx="51580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Look and match 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6726334" y="1889371"/>
            <a:ext cx="1524000" cy="14926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4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603606" y="4769467"/>
            <a:ext cx="1524000" cy="14926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1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9600" y="1889371"/>
            <a:ext cx="3081399" cy="20111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8" idx="3"/>
          </p:cNvCxnSpPr>
          <p:nvPr/>
        </p:nvCxnSpPr>
        <p:spPr>
          <a:xfrm>
            <a:off x="3690999" y="2894960"/>
            <a:ext cx="2912607" cy="2393084"/>
          </a:xfrm>
          <a:prstGeom prst="straightConnector1">
            <a:avLst/>
          </a:prstGeom>
          <a:ln w="730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267200" y="2987624"/>
            <a:ext cx="2442805" cy="2412786"/>
          </a:xfrm>
          <a:prstGeom prst="straightConnector1">
            <a:avLst/>
          </a:prstGeom>
          <a:ln w="73025">
            <a:solidFill>
              <a:srgbClr val="FF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matching soun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6549989" y="1402831"/>
            <a:ext cx="635000" cy="456060"/>
          </a:xfrm>
          <a:prstGeom prst="rect">
            <a:avLst/>
          </a:prstGeom>
        </p:spPr>
      </p:pic>
      <p:pic>
        <p:nvPicPr>
          <p:cNvPr id="35" name="matching sound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383523" y="1407376"/>
            <a:ext cx="635000" cy="4560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93364" l="4234" r="84355">
                        <a14:foregroundMark x1="61371" y1="45423" x2="61371" y2="45423"/>
                        <a14:foregroundMark x1="61976" y1="39817" x2="61976" y2="39817"/>
                        <a14:foregroundMark x1="65000" y1="41133" x2="65000" y2="41133"/>
                        <a14:foregroundMark x1="66815" y1="43249" x2="66815" y2="43249"/>
                        <a14:foregroundMark x1="65000" y1="47140" x2="65000" y2="47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7712" r="19734" b="16888"/>
          <a:stretch>
            <a:fillRect/>
          </a:stretch>
        </p:blipFill>
        <p:spPr>
          <a:xfrm>
            <a:off x="568336" y="4321852"/>
            <a:ext cx="1434647" cy="108858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93364" l="4234" r="84355">
                        <a14:foregroundMark x1="61371" y1="45423" x2="61371" y2="45423"/>
                        <a14:foregroundMark x1="61976" y1="39817" x2="61976" y2="39817"/>
                        <a14:foregroundMark x1="65000" y1="41133" x2="65000" y2="41133"/>
                        <a14:foregroundMark x1="66815" y1="43249" x2="66815" y2="43249"/>
                        <a14:foregroundMark x1="65000" y1="47140" x2="65000" y2="47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7712" r="19734" b="16888"/>
          <a:stretch>
            <a:fillRect/>
          </a:stretch>
        </p:blipFill>
        <p:spPr>
          <a:xfrm>
            <a:off x="2146753" y="5434648"/>
            <a:ext cx="1434647" cy="108858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93364" l="4234" r="84355">
                        <a14:foregroundMark x1="61371" y1="45423" x2="61371" y2="45423"/>
                        <a14:foregroundMark x1="61976" y1="39817" x2="61976" y2="39817"/>
                        <a14:foregroundMark x1="65000" y1="41133" x2="65000" y2="41133"/>
                        <a14:foregroundMark x1="66815" y1="43249" x2="66815" y2="43249"/>
                        <a14:foregroundMark x1="65000" y1="47140" x2="65000" y2="47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7712" r="19734" b="16888"/>
          <a:stretch>
            <a:fillRect/>
          </a:stretch>
        </p:blipFill>
        <p:spPr>
          <a:xfrm>
            <a:off x="449069" y="5420480"/>
            <a:ext cx="1434647" cy="10885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83" b="93364" l="4234" r="84355">
                        <a14:foregroundMark x1="61371" y1="45423" x2="61371" y2="45423"/>
                        <a14:foregroundMark x1="61976" y1="39817" x2="61976" y2="39817"/>
                        <a14:foregroundMark x1="65000" y1="41133" x2="65000" y2="41133"/>
                        <a14:foregroundMark x1="66815" y1="43249" x2="66815" y2="43249"/>
                        <a14:foregroundMark x1="65000" y1="47140" x2="65000" y2="47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7712" r="19734" b="16888"/>
          <a:stretch>
            <a:fillRect/>
          </a:stretch>
        </p:blipFill>
        <p:spPr>
          <a:xfrm>
            <a:off x="2146753" y="4311822"/>
            <a:ext cx="1434647" cy="10885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5234" y1="36986" x2="55234" y2="3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9883" r="25820" b="6388"/>
          <a:stretch>
            <a:fillRect/>
          </a:stretch>
        </p:blipFill>
        <p:spPr>
          <a:xfrm>
            <a:off x="1274000" y="2046852"/>
            <a:ext cx="1752600" cy="175260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9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9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b="83333"/>
          <a:stretch>
            <a:fillRect/>
          </a:stretch>
        </p:blipFill>
        <p:spPr>
          <a:xfrm>
            <a:off x="-25093" y="-14990"/>
            <a:ext cx="9169094" cy="687299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990600" y="685800"/>
            <a:ext cx="6477000" cy="2895600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66"/>
                </a:solidFill>
              </a:rPr>
              <a:t>Let’s sing</a:t>
            </a:r>
            <a:endParaRPr lang="en-US" sz="7200" b="1" dirty="0">
              <a:solidFill>
                <a:srgbClr val="FF0066"/>
              </a:solidFill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762000" y="3810000"/>
            <a:ext cx="7010400" cy="2362200"/>
          </a:xfrm>
          <a:prstGeom prst="doubleWav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Animals song</a:t>
            </a:r>
            <a:endParaRPr lang="en-US" sz="4400" b="1" dirty="0">
              <a:solidFill>
                <a:schemeClr val="tx1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pic>
        <p:nvPicPr>
          <p:cNvPr id="3" name="Yea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69485" y="182252"/>
            <a:ext cx="812800" cy="81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505" y="22860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35803"/>
            <a:ext cx="3866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Unit 6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20557"/>
            <a:ext cx="8077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Look, read and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ick the box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74" y="2262521"/>
            <a:ext cx="343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1. </a:t>
            </a:r>
            <a:r>
              <a:rPr lang="en-US" sz="4000" dirty="0" smtClean="0"/>
              <a:t>It is a</a:t>
            </a:r>
            <a:endParaRPr lang="en-US" sz="4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>
                        <a14:foregroundMark x1="55234" y1="36986" x2="55234" y2="3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64" t="9883" r="25820" b="6388"/>
          <a:stretch>
            <a:fillRect/>
          </a:stretch>
        </p:blipFill>
        <p:spPr>
          <a:xfrm>
            <a:off x="2429159" y="1739069"/>
            <a:ext cx="1752600" cy="17526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29200" y="2567321"/>
            <a:ext cx="533400" cy="404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13386" y="2064328"/>
            <a:ext cx="590064" cy="502993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13386" y="2778609"/>
            <a:ext cx="590064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59275" y="1981200"/>
            <a:ext cx="16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og.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41301" y="2571056"/>
            <a:ext cx="16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uck.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771910" y="4317579"/>
            <a:ext cx="343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</a:t>
            </a:r>
            <a:r>
              <a:rPr lang="en-US" sz="3600" dirty="0" smtClean="0"/>
              <a:t>. </a:t>
            </a:r>
            <a:r>
              <a:rPr lang="en-US" sz="4000" dirty="0" smtClean="0"/>
              <a:t>It is a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32822" y="4122046"/>
            <a:ext cx="570628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32822" y="4833667"/>
            <a:ext cx="570628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78711" y="4036258"/>
            <a:ext cx="2150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elephant.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6060737" y="4626114"/>
            <a:ext cx="216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donkey.</a:t>
            </a:r>
            <a:endParaRPr lang="en-US" sz="40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0" b="87071" l="8992" r="81815">
                        <a14:foregroundMark x1="81815" y1="70309" x2="81815" y2="70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4" t="11441" r="27755" b="11327"/>
          <a:stretch>
            <a:fillRect/>
          </a:stretch>
        </p:blipFill>
        <p:spPr>
          <a:xfrm>
            <a:off x="2465316" y="3516565"/>
            <a:ext cx="2139633" cy="18635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51" b="98534" l="1279" r="9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50" y="1734110"/>
            <a:ext cx="783268" cy="9317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51" b="98534" l="1279" r="9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50" y="4448340"/>
            <a:ext cx="783268" cy="931725"/>
          </a:xfrm>
          <a:prstGeom prst="rect">
            <a:avLst/>
          </a:prstGeom>
        </p:spPr>
      </p:pic>
      <p:pic>
        <p:nvPicPr>
          <p:cNvPr id="11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96943" y="419229"/>
            <a:ext cx="812800" cy="812800"/>
          </a:xfrm>
          <a:prstGeom prst="rect">
            <a:avLst/>
          </a:prstGeom>
        </p:spPr>
      </p:pic>
      <p:pic>
        <p:nvPicPr>
          <p:cNvPr id="32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96943" y="1120557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505" y="22860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35803"/>
            <a:ext cx="3866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Unit 6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74" y="2262521"/>
            <a:ext cx="343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  <a:r>
              <a:rPr lang="en-US" sz="3600" dirty="0" smtClean="0"/>
              <a:t>. </a:t>
            </a:r>
            <a:r>
              <a:rPr lang="en-US" sz="4000" dirty="0" smtClean="0"/>
              <a:t>It is a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2567321"/>
            <a:ext cx="533400" cy="404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13386" y="2064328"/>
            <a:ext cx="590064" cy="502993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13386" y="2778609"/>
            <a:ext cx="590064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59275" y="1981200"/>
            <a:ext cx="16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og.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41301" y="2571056"/>
            <a:ext cx="16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uck.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771910" y="4317579"/>
            <a:ext cx="343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  <a:r>
              <a:rPr lang="en-US" sz="3600" dirty="0" smtClean="0"/>
              <a:t>. </a:t>
            </a:r>
            <a:r>
              <a:rPr lang="en-US" sz="4000" dirty="0" smtClean="0"/>
              <a:t>It is an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32822" y="4122046"/>
            <a:ext cx="570628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32822" y="4833667"/>
            <a:ext cx="570628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78711" y="4036258"/>
            <a:ext cx="2150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egg.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6060737" y="4626114"/>
            <a:ext cx="216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apple.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151" b="98534" l="1279" r="9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40" y="2368807"/>
            <a:ext cx="783268" cy="9317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151" b="98534" l="1279" r="9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50" y="4448340"/>
            <a:ext cx="783268" cy="931725"/>
          </a:xfrm>
          <a:prstGeom prst="rect">
            <a:avLst/>
          </a:prstGeom>
        </p:spPr>
      </p:pic>
      <p:pic>
        <p:nvPicPr>
          <p:cNvPr id="11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111125"/>
            <a:ext cx="812800" cy="812800"/>
          </a:xfrm>
          <a:prstGeom prst="rect">
            <a:avLst/>
          </a:prstGeom>
        </p:spPr>
      </p:pic>
      <p:pic>
        <p:nvPicPr>
          <p:cNvPr id="32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858911"/>
            <a:ext cx="812800" cy="812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4" t="11804" r="33892" b="12060"/>
          <a:stretch>
            <a:fillRect/>
          </a:stretch>
        </p:blipFill>
        <p:spPr>
          <a:xfrm>
            <a:off x="2718549" y="1976193"/>
            <a:ext cx="1646812" cy="151573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7" t="10220" r="36259" b="8467"/>
          <a:stretch>
            <a:fillRect/>
          </a:stretch>
        </p:blipFill>
        <p:spPr>
          <a:xfrm>
            <a:off x="2633984" y="3670770"/>
            <a:ext cx="1934640" cy="200150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52400" y="1120557"/>
            <a:ext cx="79248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Look, read and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ick the box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505" y="22860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35803"/>
            <a:ext cx="3866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Unit 6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74" y="2262521"/>
            <a:ext cx="343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5</a:t>
            </a:r>
            <a:r>
              <a:rPr lang="en-US" sz="3600" dirty="0" smtClean="0"/>
              <a:t>. </a:t>
            </a:r>
            <a:r>
              <a:rPr lang="en-US" sz="4000" dirty="0" smtClean="0"/>
              <a:t>It is a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2567321"/>
            <a:ext cx="533400" cy="404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13386" y="2064328"/>
            <a:ext cx="590064" cy="502993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113386" y="2778609"/>
            <a:ext cx="590064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59275" y="1981200"/>
            <a:ext cx="16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frog.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041301" y="2571056"/>
            <a:ext cx="16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  <a:r>
              <a:rPr lang="en-US" sz="4000" dirty="0" smtClean="0"/>
              <a:t>uck.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771910" y="4317579"/>
            <a:ext cx="3438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6</a:t>
            </a:r>
            <a:r>
              <a:rPr lang="en-US" sz="3600" dirty="0" smtClean="0"/>
              <a:t>. </a:t>
            </a:r>
            <a:r>
              <a:rPr lang="en-US" sz="4000" dirty="0" smtClean="0"/>
              <a:t>It is an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5132822" y="4122046"/>
            <a:ext cx="570628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32822" y="4833667"/>
            <a:ext cx="570628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078711" y="4036258"/>
            <a:ext cx="2150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bee.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6060737" y="4626114"/>
            <a:ext cx="216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elephant.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151" b="98534" l="1279" r="9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40" y="1625646"/>
            <a:ext cx="783268" cy="9317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151" b="98534" l="1279" r="9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050" y="4448340"/>
            <a:ext cx="783268" cy="931725"/>
          </a:xfrm>
          <a:prstGeom prst="rect">
            <a:avLst/>
          </a:prstGeom>
        </p:spPr>
      </p:pic>
      <p:pic>
        <p:nvPicPr>
          <p:cNvPr id="11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76200"/>
            <a:ext cx="812800" cy="812800"/>
          </a:xfrm>
          <a:prstGeom prst="rect">
            <a:avLst/>
          </a:prstGeom>
        </p:spPr>
      </p:pic>
      <p:pic>
        <p:nvPicPr>
          <p:cNvPr id="32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4665" y="889000"/>
            <a:ext cx="812800" cy="8128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152400" y="1120557"/>
            <a:ext cx="838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Look, read and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ick the box.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411" y1="23741" x2="46411" y2="23741"/>
                        <a14:foregroundMark x1="34556" y1="25057" x2="34556" y2="25057"/>
                        <a14:foregroundMark x1="48669" y1="28032" x2="48669" y2="28032"/>
                        <a14:foregroundMark x1="44718" y1="27460" x2="44718" y2="27460"/>
                        <a14:foregroundMark x1="48427" y1="24886" x2="48427" y2="24886"/>
                        <a14:foregroundMark x1="50121" y1="24886" x2="50121" y2="24886"/>
                        <a14:foregroundMark x1="49637" y1="20824" x2="49637" y2="20824"/>
                        <a14:foregroundMark x1="36089" y1="28318" x2="36089" y2="28318"/>
                        <a14:foregroundMark x1="38548" y1="26030" x2="38548" y2="26030"/>
                        <a14:foregroundMark x1="32621" y1="26316" x2="32621" y2="26316"/>
                        <a14:foregroundMark x1="32137" y1="22883" x2="32137" y2="22883"/>
                        <a14:foregroundMark x1="36573" y1="19394" x2="36573" y2="1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0502" r="26335" b="15737"/>
          <a:stretch>
            <a:fillRect/>
          </a:stretch>
        </p:blipFill>
        <p:spPr>
          <a:xfrm>
            <a:off x="2810166" y="1869707"/>
            <a:ext cx="1444473" cy="14290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80" b="89824" l="6061" r="89945">
                        <a14:foregroundMark x1="46006" y1="37965" x2="46006" y2="37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06" t="9720" r="33557" b="12568"/>
          <a:stretch>
            <a:fillRect/>
          </a:stretch>
        </p:blipFill>
        <p:spPr>
          <a:xfrm>
            <a:off x="2684879" y="3425670"/>
            <a:ext cx="2572921" cy="226984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505" y="22860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35803"/>
            <a:ext cx="3866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Unit 6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74" y="2262521"/>
            <a:ext cx="478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13. </a:t>
            </a:r>
            <a:r>
              <a:rPr lang="en-US" sz="4000" dirty="0" smtClean="0"/>
              <a:t>A               can ___.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2567321"/>
            <a:ext cx="533400" cy="404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46786" y="2064328"/>
            <a:ext cx="590064" cy="502993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46786" y="2778609"/>
            <a:ext cx="590064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2675" y="1981200"/>
            <a:ext cx="16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run.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74701" y="2571056"/>
            <a:ext cx="16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swim.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771910" y="4317579"/>
            <a:ext cx="4644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14. </a:t>
            </a:r>
            <a:r>
              <a:rPr lang="en-US" sz="4000" dirty="0" smtClean="0"/>
              <a:t>A                can__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5666222" y="4122046"/>
            <a:ext cx="570628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666222" y="4833667"/>
            <a:ext cx="570628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12111" y="4036258"/>
            <a:ext cx="2150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jump.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6594137" y="4626114"/>
            <a:ext cx="216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fly.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151" b="98534" l="1279" r="9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366" y="2415045"/>
            <a:ext cx="783268" cy="9317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151" b="98534" l="1279" r="9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248" y="3712787"/>
            <a:ext cx="783268" cy="931725"/>
          </a:xfrm>
          <a:prstGeom prst="rect">
            <a:avLst/>
          </a:prstGeom>
        </p:spPr>
      </p:pic>
      <p:pic>
        <p:nvPicPr>
          <p:cNvPr id="11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92190" y="268705"/>
            <a:ext cx="812800" cy="812800"/>
          </a:xfrm>
          <a:prstGeom prst="rect">
            <a:avLst/>
          </a:prstGeom>
        </p:spPr>
      </p:pic>
      <p:pic>
        <p:nvPicPr>
          <p:cNvPr id="32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0164" y="1168400"/>
            <a:ext cx="812800" cy="812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83" b="93364" l="4234" r="84355">
                        <a14:foregroundMark x1="61371" y1="45423" x2="61371" y2="45423"/>
                        <a14:foregroundMark x1="61976" y1="39817" x2="61976" y2="39817"/>
                        <a14:foregroundMark x1="65000" y1="41133" x2="65000" y2="41133"/>
                        <a14:foregroundMark x1="66815" y1="43249" x2="66815" y2="43249"/>
                        <a14:foregroundMark x1="65000" y1="47140" x2="65000" y2="47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7712" r="19734" b="16888"/>
          <a:stretch>
            <a:fillRect/>
          </a:stretch>
        </p:blipFill>
        <p:spPr>
          <a:xfrm>
            <a:off x="1918153" y="1981200"/>
            <a:ext cx="1434647" cy="10885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6411" y1="23741" x2="46411" y2="23741"/>
                        <a14:foregroundMark x1="34556" y1="25057" x2="34556" y2="25057"/>
                        <a14:foregroundMark x1="48669" y1="28032" x2="48669" y2="28032"/>
                        <a14:foregroundMark x1="44718" y1="27460" x2="44718" y2="27460"/>
                        <a14:foregroundMark x1="48427" y1="24886" x2="48427" y2="24886"/>
                        <a14:foregroundMark x1="50121" y1="24886" x2="50121" y2="24886"/>
                        <a14:foregroundMark x1="49637" y1="20824" x2="49637" y2="20824"/>
                        <a14:foregroundMark x1="36089" y1="28318" x2="36089" y2="28318"/>
                        <a14:foregroundMark x1="38548" y1="26030" x2="38548" y2="26030"/>
                        <a14:foregroundMark x1="32621" y1="26316" x2="32621" y2="26316"/>
                        <a14:foregroundMark x1="32137" y1="22883" x2="32137" y2="22883"/>
                        <a14:foregroundMark x1="36573" y1="19394" x2="36573" y2="1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0502" r="26335" b="15737"/>
          <a:stretch>
            <a:fillRect/>
          </a:stretch>
        </p:blipFill>
        <p:spPr>
          <a:xfrm>
            <a:off x="1821771" y="3662018"/>
            <a:ext cx="1508874" cy="149273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52400" y="1120557"/>
            <a:ext cx="80397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Look, read and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ick the box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505" y="22860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35803"/>
            <a:ext cx="3866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Unit 6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73" y="2262521"/>
            <a:ext cx="4704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15. </a:t>
            </a:r>
            <a:r>
              <a:rPr lang="en-US" sz="4000" dirty="0" smtClean="0"/>
              <a:t>A               can ___.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5029200" y="2567321"/>
            <a:ext cx="533400" cy="4044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646786" y="2064328"/>
            <a:ext cx="590064" cy="502993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46786" y="2778609"/>
            <a:ext cx="590064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92675" y="1981200"/>
            <a:ext cx="16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fly.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6574701" y="2571056"/>
            <a:ext cx="1617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jump.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771910" y="4317579"/>
            <a:ext cx="4644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16. </a:t>
            </a:r>
            <a:r>
              <a:rPr lang="en-US" sz="4000" dirty="0" smtClean="0"/>
              <a:t>A                can__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5666222" y="4122046"/>
            <a:ext cx="570628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666222" y="4833667"/>
            <a:ext cx="570628" cy="5003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612111" y="4036258"/>
            <a:ext cx="2150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fly.</a:t>
            </a:r>
            <a:endParaRPr lang="en-US" sz="4000" dirty="0"/>
          </a:p>
        </p:txBody>
      </p:sp>
      <p:sp>
        <p:nvSpPr>
          <p:cNvPr id="27" name="TextBox 26"/>
          <p:cNvSpPr txBox="1"/>
          <p:nvPr/>
        </p:nvSpPr>
        <p:spPr>
          <a:xfrm>
            <a:off x="6594137" y="4626114"/>
            <a:ext cx="21688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run.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151" b="98534" l="1279" r="9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948" y="1616937"/>
            <a:ext cx="783268" cy="93172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151" b="98534" l="1279" r="988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91" y="4414758"/>
            <a:ext cx="783268" cy="931725"/>
          </a:xfrm>
          <a:prstGeom prst="rect">
            <a:avLst/>
          </a:prstGeom>
        </p:spPr>
      </p:pic>
      <p:pic>
        <p:nvPicPr>
          <p:cNvPr id="11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45933" y="111125"/>
            <a:ext cx="812800" cy="812800"/>
          </a:xfrm>
          <a:prstGeom prst="rect">
            <a:avLst/>
          </a:prstGeom>
        </p:spPr>
      </p:pic>
      <p:pic>
        <p:nvPicPr>
          <p:cNvPr id="32" name="43133116_cartoon-gliss-bell-chime-0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4112" y="875457"/>
            <a:ext cx="812800" cy="8128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66" b="84241" l="9877" r="60494">
                        <a14:foregroundMark x1="54733" y1="36576" x2="54733" y2="36576"/>
                        <a14:foregroundMark x1="57613" y1="35992" x2="57613" y2="35992"/>
                        <a14:foregroundMark x1="59122" y1="37549" x2="59122" y2="37549"/>
                        <a14:foregroundMark x1="58436" y1="41051" x2="58436" y2="41051"/>
                        <a14:foregroundMark x1="55281" y1="32879" x2="55281" y2="32879"/>
                        <a14:foregroundMark x1="55830" y1="36576" x2="55830" y2="36576"/>
                        <a14:foregroundMark x1="56653" y1="42218" x2="56653" y2="42218"/>
                        <a14:foregroundMark x1="59534" y1="41051" x2="59534" y2="41051"/>
                        <a14:foregroundMark x1="54870" y1="34630" x2="54870" y2="34630"/>
                        <a14:foregroundMark x1="55144" y1="30739" x2="55144" y2="307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84" t="8329" r="38185" b="16129"/>
          <a:stretch>
            <a:fillRect/>
          </a:stretch>
        </p:blipFill>
        <p:spPr>
          <a:xfrm>
            <a:off x="1821854" y="1749593"/>
            <a:ext cx="1702796" cy="1733742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52400" y="1120557"/>
            <a:ext cx="80577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4. Look, read and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ick the box 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40" b="87071" l="8992" r="81815">
                        <a14:foregroundMark x1="81815" y1="70309" x2="81815" y2="70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4" t="11441" r="27755" b="11327"/>
          <a:stretch>
            <a:fillRect/>
          </a:stretch>
        </p:blipFill>
        <p:spPr>
          <a:xfrm>
            <a:off x="1898967" y="3585960"/>
            <a:ext cx="2139633" cy="186355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1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115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89722" y="76200"/>
            <a:ext cx="2266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91010" y="130140"/>
            <a:ext cx="4328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Unit 6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7" y="3643228"/>
            <a:ext cx="2615027" cy="1843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77" y="3714666"/>
            <a:ext cx="2621783" cy="1847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27" y="3733800"/>
            <a:ext cx="2594636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38" y="1640501"/>
            <a:ext cx="2615027" cy="18431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77" y="1640500"/>
            <a:ext cx="2621783" cy="20552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127" y="1640500"/>
            <a:ext cx="2594636" cy="205525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4177" y="17721"/>
            <a:ext cx="9144000" cy="6858000"/>
            <a:chOff x="0" y="0"/>
            <a:chExt cx="9144000" cy="6858000"/>
          </a:xfrm>
        </p:grpSpPr>
        <p:pic>
          <p:nvPicPr>
            <p:cNvPr id="7" name="Picture 4" descr="C:\Users\Thinkpad\Downloads\anh-01.jpg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80" b="89824" l="6061" r="89945">
                          <a14:foregroundMark x1="46006" y1="37965" x2="46006" y2="379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6" t="9720" r="33557" b="12568"/>
            <a:stretch>
              <a:fillRect/>
            </a:stretch>
          </p:blipFill>
          <p:spPr>
            <a:xfrm>
              <a:off x="2590800" y="3495764"/>
              <a:ext cx="3746911" cy="3305545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3137161" y="254169"/>
            <a:ext cx="29001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 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1828800"/>
            <a:ext cx="50292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UNIT 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5, </a:t>
            </a:r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en-US" sz="6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(Period 1)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505" y="22860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35803"/>
            <a:ext cx="3866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Unit 6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963" y="1033089"/>
            <a:ext cx="42307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say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5750" y="1734911"/>
            <a:ext cx="3313729" cy="2516399"/>
            <a:chOff x="1129962" y="1766504"/>
            <a:chExt cx="3153009" cy="222236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962" y="1766504"/>
              <a:ext cx="3153009" cy="2222362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1484885" y="1965694"/>
              <a:ext cx="2376732" cy="75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Dd</a:t>
              </a:r>
              <a:endParaRPr lang="en-US" sz="9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12608" y="4251310"/>
            <a:ext cx="3310195" cy="2576977"/>
            <a:chOff x="1129962" y="1766504"/>
            <a:chExt cx="3153008" cy="222236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962" y="1766504"/>
              <a:ext cx="3153008" cy="2222362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484885" y="1965694"/>
              <a:ext cx="2376732" cy="75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3399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d</a:t>
              </a:r>
              <a:endParaRPr lang="en-US" sz="9600" dirty="0">
                <a:solidFill>
                  <a:srgbClr val="FF3399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752288"/>
            <a:ext cx="3545523" cy="24990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893128" y="4327138"/>
            <a:ext cx="3548540" cy="2501149"/>
            <a:chOff x="4893128" y="4327138"/>
            <a:chExt cx="3548540" cy="250114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128" y="4327138"/>
              <a:ext cx="3548540" cy="250114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39000" y="6019800"/>
              <a:ext cx="9144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505" y="22860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35803"/>
            <a:ext cx="3866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Unit 6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963" y="1033089"/>
            <a:ext cx="42307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say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82296" y="1841805"/>
            <a:ext cx="3627704" cy="2348242"/>
            <a:chOff x="1129962" y="1766504"/>
            <a:chExt cx="3153009" cy="222236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962" y="1766504"/>
              <a:ext cx="3153009" cy="2222362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1484885" y="1965694"/>
              <a:ext cx="2376732" cy="75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 err="1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Ee</a:t>
              </a:r>
              <a:endParaRPr lang="en-US" sz="9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52400" y="4400520"/>
            <a:ext cx="3657600" cy="2446593"/>
            <a:chOff x="1129962" y="1766504"/>
            <a:chExt cx="3153008" cy="2222362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962" y="1766504"/>
              <a:ext cx="3153008" cy="2222362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1484885" y="1965694"/>
              <a:ext cx="2376732" cy="924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3399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e</a:t>
              </a:r>
              <a:endParaRPr lang="en-US" sz="9600" dirty="0">
                <a:solidFill>
                  <a:srgbClr val="FF3399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69" y="1841805"/>
            <a:ext cx="3688229" cy="243420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753769" y="4385644"/>
            <a:ext cx="3688229" cy="2461470"/>
            <a:chOff x="787400" y="762000"/>
            <a:chExt cx="7559040" cy="53279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400" y="762000"/>
              <a:ext cx="7559040" cy="532790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034737" y="4572000"/>
              <a:ext cx="1642027" cy="10668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5505" y="22860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0" y="235803"/>
            <a:ext cx="3866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Unit 6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963" y="1033089"/>
            <a:ext cx="42307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Look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say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272257" y="2059082"/>
            <a:ext cx="3537743" cy="2333558"/>
            <a:chOff x="1049686" y="1508256"/>
            <a:chExt cx="3153009" cy="222236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686" y="1508256"/>
              <a:ext cx="3153009" cy="2222362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1484885" y="1965694"/>
              <a:ext cx="2376732" cy="75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rgbClr val="0070C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Ff</a:t>
              </a:r>
              <a:endParaRPr lang="en-US" sz="960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72257" y="4392640"/>
            <a:ext cx="3481863" cy="2274932"/>
            <a:chOff x="1111471" y="1848594"/>
            <a:chExt cx="3153008" cy="2222362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471" y="1848594"/>
              <a:ext cx="3153008" cy="2222362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1484885" y="1965694"/>
              <a:ext cx="2376732" cy="755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3399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f</a:t>
              </a:r>
              <a:endParaRPr lang="en-US" sz="9600" dirty="0">
                <a:solidFill>
                  <a:srgbClr val="FF3399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67299" y="2059082"/>
            <a:ext cx="3352801" cy="2363183"/>
            <a:chOff x="5067299" y="2059082"/>
            <a:chExt cx="3352801" cy="23631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299" y="2059082"/>
              <a:ext cx="3352801" cy="236318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543800" y="3733800"/>
              <a:ext cx="60960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181600" y="4519713"/>
            <a:ext cx="3238500" cy="2202057"/>
            <a:chOff x="5181600" y="4519713"/>
            <a:chExt cx="3238500" cy="22020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4519713"/>
              <a:ext cx="3238500" cy="2202057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315200" y="6080654"/>
              <a:ext cx="827314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43" y="1561882"/>
            <a:ext cx="6088719" cy="405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133025" y="49931"/>
            <a:ext cx="8640960" cy="6408712"/>
          </a:xfrm>
          <a:prstGeom prst="roundRect">
            <a:avLst>
              <a:gd name="adj" fmla="val 4777"/>
            </a:avLst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Pour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6600">
              <a:solidFill>
                <a:srgbClr val="FF00FF"/>
              </a:solidFill>
              <a:latin typeface="#9Slide05 Wolfsbane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09749" y="1119724"/>
            <a:ext cx="6877050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2.Can you choose ?</a:t>
            </a:r>
            <a:endParaRPr lang="en-US" sz="6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621" y1="58366" x2="43621" y2="58366"/>
                        <a14:foregroundMark x1="25103" y1="46498" x2="25103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72" t="15028" r="27353"/>
          <a:stretch>
            <a:fillRect/>
          </a:stretch>
        </p:blipFill>
        <p:spPr>
          <a:xfrm>
            <a:off x="5580955" y="2314322"/>
            <a:ext cx="3273425" cy="36662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621" y1="58366" x2="43621" y2="58366"/>
                        <a14:foregroundMark x1="25103" y1="46498" x2="25103" y2="464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72" t="15028" r="27353"/>
          <a:stretch>
            <a:fillRect/>
          </a:stretch>
        </p:blipFill>
        <p:spPr>
          <a:xfrm>
            <a:off x="2816793" y="2983686"/>
            <a:ext cx="3273425" cy="36662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6411" y1="23741" x2="46411" y2="23741"/>
                        <a14:foregroundMark x1="34556" y1="25057" x2="34556" y2="25057"/>
                        <a14:foregroundMark x1="48669" y1="28032" x2="48669" y2="28032"/>
                        <a14:foregroundMark x1="44718" y1="27460" x2="44718" y2="27460"/>
                        <a14:foregroundMark x1="48427" y1="24886" x2="48427" y2="24886"/>
                        <a14:foregroundMark x1="50121" y1="24886" x2="50121" y2="24886"/>
                        <a14:foregroundMark x1="49637" y1="20824" x2="49637" y2="20824"/>
                        <a14:foregroundMark x1="36089" y1="28318" x2="36089" y2="28318"/>
                        <a14:foregroundMark x1="38548" y1="26030" x2="38548" y2="26030"/>
                        <a14:foregroundMark x1="32621" y1="26316" x2="32621" y2="26316"/>
                        <a14:foregroundMark x1="32137" y1="22883" x2="32137" y2="22883"/>
                        <a14:foregroundMark x1="36573" y1="19394" x2="36573" y2="1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01" t="10502" r="26335" b="15737"/>
          <a:stretch>
            <a:fillRect/>
          </a:stretch>
        </p:blipFill>
        <p:spPr>
          <a:xfrm>
            <a:off x="676275" y="4588379"/>
            <a:ext cx="1986969" cy="196571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55505" y="228600"/>
            <a:ext cx="203549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Review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0" y="235803"/>
            <a:ext cx="386676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Unit 6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>
            <a:spLocks noChangeArrowheads="1"/>
          </p:cNvSpPr>
          <p:nvPr/>
        </p:nvSpPr>
        <p:spPr bwMode="auto">
          <a:xfrm>
            <a:off x="1347788" y="938213"/>
            <a:ext cx="4383087" cy="9953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s-ES_tradnl" altLang="x-none" sz="4000" dirty="0">
                <a:latin typeface="Aharoni" charset="0"/>
                <a:cs typeface="Aharoni" charset="0"/>
              </a:rPr>
              <a:t>   </a:t>
            </a:r>
            <a:r>
              <a:rPr lang="es-ES_tradnl" altLang="x-none" sz="4000" dirty="0" err="1" smtClean="0">
                <a:latin typeface="Aharoni" charset="0"/>
                <a:cs typeface="Aharoni" charset="0"/>
              </a:rPr>
              <a:t>fish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5" name="4 CuadroTexto"/>
          <p:cNvSpPr>
            <a:spLocks noChangeArrowheads="1"/>
          </p:cNvSpPr>
          <p:nvPr/>
        </p:nvSpPr>
        <p:spPr bwMode="auto">
          <a:xfrm>
            <a:off x="827088" y="2217738"/>
            <a:ext cx="4176712" cy="995362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s-ES_tradnl" altLang="x-none" sz="4000" dirty="0">
                <a:latin typeface="Aharoni" charset="0"/>
                <a:cs typeface="Aharoni" charset="0"/>
              </a:rPr>
              <a:t>     </a:t>
            </a:r>
            <a:r>
              <a:rPr lang="es-ES_tradnl" altLang="x-none" sz="4000" dirty="0" err="1" smtClean="0">
                <a:latin typeface="Aharoni" charset="0"/>
                <a:cs typeface="Aharoni" charset="0"/>
              </a:rPr>
              <a:t>cat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6" name="5 CuadroTexto"/>
          <p:cNvSpPr>
            <a:spLocks noChangeArrowheads="1"/>
          </p:cNvSpPr>
          <p:nvPr/>
        </p:nvSpPr>
        <p:spPr bwMode="auto">
          <a:xfrm>
            <a:off x="827088" y="3470275"/>
            <a:ext cx="4176712" cy="9953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s-ES_tradnl" altLang="x-none" sz="4000" dirty="0">
                <a:latin typeface="Aharoni" charset="0"/>
                <a:cs typeface="Aharoni" charset="0"/>
              </a:rPr>
              <a:t>   </a:t>
            </a:r>
            <a:r>
              <a:rPr lang="es-ES_tradnl" altLang="x-none" sz="4000" dirty="0" err="1" smtClean="0">
                <a:latin typeface="Aharoni" charset="0"/>
                <a:cs typeface="Aharoni" charset="0"/>
              </a:rPr>
              <a:t>bear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7" name="6 CuadroTexto"/>
          <p:cNvSpPr>
            <a:spLocks noChangeArrowheads="1"/>
          </p:cNvSpPr>
          <p:nvPr/>
        </p:nvSpPr>
        <p:spPr bwMode="auto">
          <a:xfrm>
            <a:off x="1349375" y="4797425"/>
            <a:ext cx="4230688" cy="995363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eaLnBrk="1" hangingPunct="1"/>
            <a:r>
              <a:rPr lang="es-ES_tradnl" altLang="x-none" sz="4000" dirty="0">
                <a:latin typeface="Aharoni" charset="0"/>
                <a:cs typeface="Aharoni" charset="0"/>
              </a:rPr>
              <a:t>     </a:t>
            </a:r>
            <a:r>
              <a:rPr lang="es-ES_tradnl" altLang="x-none" sz="4000" dirty="0" err="1" smtClean="0">
                <a:latin typeface="Aharoni" charset="0"/>
                <a:cs typeface="Aharoni" charset="0"/>
              </a:rPr>
              <a:t>bird</a:t>
            </a:r>
            <a:endParaRPr lang="es-ES" altLang="x-none" sz="4000" dirty="0">
              <a:latin typeface="Aharoni" charset="0"/>
              <a:cs typeface="Aharoni" charset="0"/>
            </a:endParaRPr>
          </a:p>
        </p:txBody>
      </p:sp>
      <p:sp>
        <p:nvSpPr>
          <p:cNvPr id="8" name="7 Abrir corchete"/>
          <p:cNvSpPr/>
          <p:nvPr/>
        </p:nvSpPr>
        <p:spPr bwMode="auto">
          <a:xfrm>
            <a:off x="4140200" y="-171450"/>
            <a:ext cx="3311525" cy="7129463"/>
          </a:xfrm>
          <a:prstGeom prst="leftBracket">
            <a:avLst>
              <a:gd name="adj" fmla="val 150236"/>
            </a:avLst>
          </a:prstGeom>
          <a:solidFill>
            <a:srgbClr val="F6C6E3"/>
          </a:solidFill>
          <a:ln w="9525">
            <a:solidFill>
              <a:srgbClr val="FF3399"/>
            </a:solidFill>
            <a:round/>
          </a:ln>
          <a:effectLst>
            <a:outerShdw blurRad="342900" dist="38100" sx="102000" sy="102000" algn="ctr" rotWithShape="0">
              <a:srgbClr val="000000">
                <a:alpha val="81000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x-none" altLang="x-none"/>
          </a:p>
        </p:txBody>
      </p:sp>
      <p:sp>
        <p:nvSpPr>
          <p:cNvPr id="10" name="9 Rectángulo"/>
          <p:cNvSpPr/>
          <p:nvPr/>
        </p:nvSpPr>
        <p:spPr>
          <a:xfrm>
            <a:off x="7092950" y="0"/>
            <a:ext cx="205105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9783" b="93364" l="4234" r="84355">
                        <a14:foregroundMark x1="61371" y1="45423" x2="61371" y2="45423"/>
                        <a14:foregroundMark x1="61976" y1="39817" x2="61976" y2="39817"/>
                        <a14:foregroundMark x1="65000" y1="41133" x2="65000" y2="41133"/>
                        <a14:foregroundMark x1="66815" y1="43249" x2="66815" y2="43249"/>
                        <a14:foregroundMark x1="65000" y1="47140" x2="65000" y2="471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7712" r="19734" b="16888"/>
          <a:stretch>
            <a:fillRect/>
          </a:stretch>
        </p:blipFill>
        <p:spPr>
          <a:xfrm>
            <a:off x="4529148" y="1265970"/>
            <a:ext cx="4435464" cy="3365562"/>
          </a:xfrm>
          <a:prstGeom prst="rect">
            <a:avLst/>
          </a:prstGeom>
        </p:spPr>
      </p:pic>
    </p:spTree>
  </p:cSld>
  <p:clrMapOvr>
    <a:masterClrMapping/>
  </p:clrMapOvr>
  <p:transition spd="slow">
    <p:fade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1039</Words>
  <Application>WPS Presentation</Application>
  <PresentationFormat>On-screen Show (4:3)</PresentationFormat>
  <Paragraphs>217</Paragraphs>
  <Slides>26</Slides>
  <Notes>24</Notes>
  <HiddenSlides>0</HiddenSlides>
  <MMClips>17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Arial</vt:lpstr>
      <vt:lpstr>SimSun</vt:lpstr>
      <vt:lpstr>Wingdings</vt:lpstr>
      <vt:lpstr>Comic Sans MS</vt:lpstr>
      <vt:lpstr>Times New Roman</vt:lpstr>
      <vt:lpstr>#9Slide05 Wolfsbane</vt:lpstr>
      <vt:lpstr>Calibri</vt:lpstr>
      <vt:lpstr>Aharoni</vt:lpstr>
      <vt:lpstr>Segoe Print</vt:lpstr>
      <vt:lpstr>Wingdings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129</cp:revision>
  <dcterms:created xsi:type="dcterms:W3CDTF">2006-08-16T00:00:00Z</dcterms:created>
  <dcterms:modified xsi:type="dcterms:W3CDTF">2025-12-17T13:50:20Z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7E802073F17242D8BB1D5DC9FB802F4D_12</vt:lpwstr>
  </property>
  <property fmtid="{D5CDD505-2E9C-101B-9397-08002B2CF9AE}" pid="3" name="KSOProductBuildVer">
    <vt:lpwstr>1033-12.2.0.23155</vt:lpwstr>
  </property>
</Properties>
</file>