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3" r:id="rId1"/>
    <p:sldMasterId id="2147483695" r:id="rId2"/>
  </p:sldMasterIdLst>
  <p:notesMasterIdLst>
    <p:notesMasterId r:id="rId27"/>
  </p:notesMasterIdLst>
  <p:sldIdLst>
    <p:sldId id="273" r:id="rId3"/>
    <p:sldId id="594" r:id="rId4"/>
    <p:sldId id="591" r:id="rId5"/>
    <p:sldId id="592" r:id="rId6"/>
    <p:sldId id="587" r:id="rId7"/>
    <p:sldId id="364" r:id="rId8"/>
    <p:sldId id="590" r:id="rId9"/>
    <p:sldId id="567" r:id="rId10"/>
    <p:sldId id="568" r:id="rId11"/>
    <p:sldId id="569" r:id="rId12"/>
    <p:sldId id="570" r:id="rId13"/>
    <p:sldId id="571" r:id="rId14"/>
    <p:sldId id="572" r:id="rId15"/>
    <p:sldId id="573" r:id="rId16"/>
    <p:sldId id="574" r:id="rId17"/>
    <p:sldId id="575" r:id="rId18"/>
    <p:sldId id="576" r:id="rId19"/>
    <p:sldId id="584" r:id="rId20"/>
    <p:sldId id="585" r:id="rId21"/>
    <p:sldId id="586" r:id="rId22"/>
    <p:sldId id="577" r:id="rId23"/>
    <p:sldId id="588" r:id="rId24"/>
    <p:sldId id="578" r:id="rId25"/>
    <p:sldId id="593"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04/12/2025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280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087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15B6C029-5C92-44C8-9468-63823786F08E}" type="slidenum">
              <a:rPr lang="vi-VN" smtClean="0"/>
              <a:t>21</a:t>
            </a:fld>
            <a:endParaRPr lang="vi-VN"/>
          </a:p>
        </p:txBody>
      </p:sp>
    </p:spTree>
    <p:extLst>
      <p:ext uri="{BB962C8B-B14F-4D97-AF65-F5344CB8AC3E}">
        <p14:creationId xmlns:p14="http://schemas.microsoft.com/office/powerpoint/2010/main" val="392642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23326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53975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63431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30345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4836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6966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898027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71849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06854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44484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237938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04/12/25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997B5FA-0921-464F-AAE1-844C04324D75}" type="datetimeFigureOut">
              <a:rPr lang="zh-CN" altLang="en-US" smtClean="0"/>
              <a:t>2025/12/4</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99669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3.mp3"/><Relationship Id="rId1" Type="http://schemas.microsoft.com/office/2007/relationships/media" Target="../media/media13.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4.mp3"/><Relationship Id="rId1" Type="http://schemas.microsoft.com/office/2007/relationships/media" Target="../media/media14.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4.mp3"/><Relationship Id="rId1" Type="http://schemas.microsoft.com/office/2007/relationships/media" Target="../media/media14.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536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4377526" y="4689781"/>
            <a:ext cx="1713698" cy="173636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981200" y="-419100"/>
            <a:ext cx="12284627" cy="98277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693012" y="5704118"/>
            <a:ext cx="2705199" cy="2601684"/>
          </a:xfrm>
          <a:prstGeom prst="rect">
            <a:avLst/>
          </a:prstGeom>
        </p:spPr>
      </p:pic>
      <p:sp>
        <p:nvSpPr>
          <p:cNvPr id="11" name="Rectangle 26">
            <a:extLst>
              <a:ext uri="{FF2B5EF4-FFF2-40B4-BE49-F238E27FC236}">
                <a16:creationId xmlns:a16="http://schemas.microsoft.com/office/drawing/2014/main" id="{7AF94FC9-0286-4AD5-AEB5-18077A05F821}"/>
              </a:ext>
            </a:extLst>
          </p:cNvPr>
          <p:cNvSpPr/>
          <p:nvPr/>
        </p:nvSpPr>
        <p:spPr>
          <a:xfrm>
            <a:off x="1486963" y="2390294"/>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KHỞI ĐỘNG </a:t>
            </a:r>
            <a:endParaRPr kumimoji="0" lang="en-US" sz="6000" b="1" i="0" u="none" strike="noStrike" kern="1200" cap="none" spc="0" normalizeH="0" baseline="0" noProof="0" dirty="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970A890-0158-4800-B92C-3989327E14DD}"/>
              </a:ext>
            </a:extLst>
          </p:cNvPr>
          <p:cNvPicPr>
            <a:picLocks noChangeAspect="1"/>
          </p:cNvPicPr>
          <p:nvPr/>
        </p:nvPicPr>
        <p:blipFill>
          <a:blip r:embed="rId4"/>
          <a:stretch>
            <a:fillRect/>
          </a:stretch>
        </p:blipFill>
        <p:spPr>
          <a:xfrm>
            <a:off x="2153556" y="4817750"/>
            <a:ext cx="13772860" cy="1874963"/>
          </a:xfrm>
          <a:prstGeom prst="rect">
            <a:avLst/>
          </a:prstGeom>
        </p:spPr>
      </p:pic>
      <p:sp>
        <p:nvSpPr>
          <p:cNvPr id="17" name="TextBox 16">
            <a:extLst>
              <a:ext uri="{FF2B5EF4-FFF2-40B4-BE49-F238E27FC236}">
                <a16:creationId xmlns:a16="http://schemas.microsoft.com/office/drawing/2014/main" id="{1AC0811D-097C-4127-A79F-7AF42D665B7F}"/>
              </a:ext>
            </a:extLst>
          </p:cNvPr>
          <p:cNvSpPr txBox="1"/>
          <p:nvPr/>
        </p:nvSpPr>
        <p:spPr>
          <a:xfrm>
            <a:off x="2822153" y="6482359"/>
            <a:ext cx="12317893"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11" name="Rectangle 10">
            <a:extLst>
              <a:ext uri="{FF2B5EF4-FFF2-40B4-BE49-F238E27FC236}">
                <a16:creationId xmlns:a16="http://schemas.microsoft.com/office/drawing/2014/main" id="{B73D5FA4-7508-4F07-8758-385C7F0589AF}"/>
              </a:ext>
            </a:extLst>
          </p:cNvPr>
          <p:cNvSpPr/>
          <p:nvPr/>
        </p:nvSpPr>
        <p:spPr>
          <a:xfrm>
            <a:off x="1449693" y="2013318"/>
            <a:ext cx="4281941"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Nối câu 1+2:</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13" name="Picture 12">
            <a:extLst>
              <a:ext uri="{FF2B5EF4-FFF2-40B4-BE49-F238E27FC236}">
                <a16:creationId xmlns:a16="http://schemas.microsoft.com/office/drawing/2014/main" id="{A84DF87B-7296-4E04-8FD4-6EABB339D3DE}"/>
              </a:ext>
            </a:extLst>
          </p:cNvPr>
          <p:cNvPicPr>
            <a:picLocks noChangeAspect="1"/>
          </p:cNvPicPr>
          <p:nvPr/>
        </p:nvPicPr>
        <p:blipFill>
          <a:blip r:embed="rId5"/>
          <a:stretch>
            <a:fillRect/>
          </a:stretch>
        </p:blipFill>
        <p:spPr>
          <a:xfrm>
            <a:off x="1835863" y="2937870"/>
            <a:ext cx="13987846" cy="1923189"/>
          </a:xfrm>
          <a:prstGeom prst="rect">
            <a:avLst/>
          </a:prstGeom>
        </p:spPr>
      </p:pic>
      <p:sp>
        <p:nvSpPr>
          <p:cNvPr id="15" name="TextBox 14">
            <a:extLst>
              <a:ext uri="{FF2B5EF4-FFF2-40B4-BE49-F238E27FC236}">
                <a16:creationId xmlns:a16="http://schemas.microsoft.com/office/drawing/2014/main" id="{1CE25422-2A27-4D27-BB63-896D0A011CC6}"/>
              </a:ext>
            </a:extLst>
          </p:cNvPr>
          <p:cNvSpPr txBox="1"/>
          <p:nvPr/>
        </p:nvSpPr>
        <p:spPr>
          <a:xfrm>
            <a:off x="2895600" y="4599450"/>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pic>
        <p:nvPicPr>
          <p:cNvPr id="2" name="12">
            <a:hlinkClick r:id="" action="ppaction://media"/>
            <a:extLst>
              <a:ext uri="{FF2B5EF4-FFF2-40B4-BE49-F238E27FC236}">
                <a16:creationId xmlns:a16="http://schemas.microsoft.com/office/drawing/2014/main" id="{BCD1336B-B505-465C-B344-34D2A5756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67301" y="5329861"/>
            <a:ext cx="1440272" cy="1440272"/>
          </a:xfrm>
          <a:prstGeom prst="rect">
            <a:avLst/>
          </a:prstGeom>
        </p:spPr>
      </p:pic>
    </p:spTree>
    <p:extLst>
      <p:ext uri="{BB962C8B-B14F-4D97-AF65-F5344CB8AC3E}">
        <p14:creationId xmlns:p14="http://schemas.microsoft.com/office/powerpoint/2010/main" val="596639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3:</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7478BED0-5F27-4EBB-B112-0397E8148FF8}"/>
              </a:ext>
            </a:extLst>
          </p:cNvPr>
          <p:cNvPicPr>
            <a:picLocks noChangeAspect="1"/>
          </p:cNvPicPr>
          <p:nvPr/>
        </p:nvPicPr>
        <p:blipFill>
          <a:blip r:embed="rId4"/>
          <a:stretch>
            <a:fillRect/>
          </a:stretch>
        </p:blipFill>
        <p:spPr>
          <a:xfrm>
            <a:off x="990600" y="3302874"/>
            <a:ext cx="15695756" cy="1784561"/>
          </a:xfrm>
          <a:prstGeom prst="rect">
            <a:avLst/>
          </a:prstGeom>
        </p:spPr>
      </p:pic>
      <p:sp>
        <p:nvSpPr>
          <p:cNvPr id="16" name="TextBox 15">
            <a:extLst>
              <a:ext uri="{FF2B5EF4-FFF2-40B4-BE49-F238E27FC236}">
                <a16:creationId xmlns:a16="http://schemas.microsoft.com/office/drawing/2014/main" id="{EA3200ED-65F1-4D07-A14C-A199DF19898B}"/>
              </a:ext>
            </a:extLst>
          </p:cNvPr>
          <p:cNvSpPr txBox="1"/>
          <p:nvPr/>
        </p:nvSpPr>
        <p:spPr>
          <a:xfrm>
            <a:off x="2209800" y="4745313"/>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pic>
        <p:nvPicPr>
          <p:cNvPr id="2" name="3">
            <a:hlinkClick r:id="" action="ppaction://media"/>
            <a:extLst>
              <a:ext uri="{FF2B5EF4-FFF2-40B4-BE49-F238E27FC236}">
                <a16:creationId xmlns:a16="http://schemas.microsoft.com/office/drawing/2014/main" id="{18C72F19-53A8-42CA-A4B0-B82673D0AC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95756" y="5534644"/>
            <a:ext cx="990600" cy="990600"/>
          </a:xfrm>
          <a:prstGeom prst="rect">
            <a:avLst/>
          </a:prstGeom>
        </p:spPr>
      </p:pic>
    </p:spTree>
    <p:extLst>
      <p:ext uri="{BB962C8B-B14F-4D97-AF65-F5344CB8AC3E}">
        <p14:creationId xmlns:p14="http://schemas.microsoft.com/office/powerpoint/2010/main" val="35417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7A35E8-288D-433E-9BF2-78F88B5E56B2}"/>
              </a:ext>
            </a:extLst>
          </p:cNvPr>
          <p:cNvPicPr>
            <a:picLocks noChangeAspect="1"/>
          </p:cNvPicPr>
          <p:nvPr/>
        </p:nvPicPr>
        <p:blipFill>
          <a:blip r:embed="rId4"/>
          <a:stretch>
            <a:fillRect/>
          </a:stretch>
        </p:blipFill>
        <p:spPr>
          <a:xfrm>
            <a:off x="1332306" y="2990911"/>
            <a:ext cx="15135557" cy="1720868"/>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440348"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4:</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sp>
        <p:nvSpPr>
          <p:cNvPr id="13" name="TextBox 12">
            <a:extLst>
              <a:ext uri="{FF2B5EF4-FFF2-40B4-BE49-F238E27FC236}">
                <a16:creationId xmlns:a16="http://schemas.microsoft.com/office/drawing/2014/main" id="{375E6B95-D3B9-402D-B22A-278AEAB1E4EA}"/>
              </a:ext>
            </a:extLst>
          </p:cNvPr>
          <p:cNvSpPr txBox="1"/>
          <p:nvPr/>
        </p:nvSpPr>
        <p:spPr>
          <a:xfrm>
            <a:off x="1981200" y="4504432"/>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4">
            <a:hlinkClick r:id="" action="ppaction://media"/>
            <a:extLst>
              <a:ext uri="{FF2B5EF4-FFF2-40B4-BE49-F238E27FC236}">
                <a16:creationId xmlns:a16="http://schemas.microsoft.com/office/drawing/2014/main" id="{C83A8ECF-95CB-4551-8F40-1381F0861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44800" y="5331883"/>
            <a:ext cx="1253144" cy="1253144"/>
          </a:xfrm>
          <a:prstGeom prst="rect">
            <a:avLst/>
          </a:prstGeom>
        </p:spPr>
      </p:pic>
    </p:spTree>
    <p:extLst>
      <p:ext uri="{BB962C8B-B14F-4D97-AF65-F5344CB8AC3E}">
        <p14:creationId xmlns:p14="http://schemas.microsoft.com/office/powerpoint/2010/main" val="34246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449693" y="2013318"/>
            <a:ext cx="4281941"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Nối câu 3+4:</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5F7A652E-ABF4-4484-8037-07F4EE01267B}"/>
              </a:ext>
            </a:extLst>
          </p:cNvPr>
          <p:cNvPicPr>
            <a:picLocks noChangeAspect="1"/>
          </p:cNvPicPr>
          <p:nvPr/>
        </p:nvPicPr>
        <p:blipFill>
          <a:blip r:embed="rId4"/>
          <a:stretch>
            <a:fillRect/>
          </a:stretch>
        </p:blipFill>
        <p:spPr>
          <a:xfrm>
            <a:off x="1598521" y="3013196"/>
            <a:ext cx="14225188" cy="2908688"/>
          </a:xfrm>
          <a:prstGeom prst="rect">
            <a:avLst/>
          </a:prstGeom>
        </p:spPr>
      </p:pic>
      <p:sp>
        <p:nvSpPr>
          <p:cNvPr id="13" name="TextBox 12">
            <a:extLst>
              <a:ext uri="{FF2B5EF4-FFF2-40B4-BE49-F238E27FC236}">
                <a16:creationId xmlns:a16="http://schemas.microsoft.com/office/drawing/2014/main" id="{B613903F-870B-47A2-839A-0B82431205E9}"/>
              </a:ext>
            </a:extLst>
          </p:cNvPr>
          <p:cNvSpPr txBox="1"/>
          <p:nvPr/>
        </p:nvSpPr>
        <p:spPr>
          <a:xfrm>
            <a:off x="2590800" y="4034810"/>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15" name="TextBox 14">
            <a:extLst>
              <a:ext uri="{FF2B5EF4-FFF2-40B4-BE49-F238E27FC236}">
                <a16:creationId xmlns:a16="http://schemas.microsoft.com/office/drawing/2014/main" id="{7CAABD37-E1ED-4DB3-AE1C-BF8C7F644600}"/>
              </a:ext>
            </a:extLst>
          </p:cNvPr>
          <p:cNvSpPr txBox="1"/>
          <p:nvPr/>
        </p:nvSpPr>
        <p:spPr>
          <a:xfrm>
            <a:off x="2298414" y="5676453"/>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34">
            <a:hlinkClick r:id="" action="ppaction://media"/>
            <a:extLst>
              <a:ext uri="{FF2B5EF4-FFF2-40B4-BE49-F238E27FC236}">
                <a16:creationId xmlns:a16="http://schemas.microsoft.com/office/drawing/2014/main" id="{0C9BE82A-A382-4B32-B746-F4AB85AF7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15628" y="5863913"/>
            <a:ext cx="1159732" cy="1159732"/>
          </a:xfrm>
          <a:prstGeom prst="rect">
            <a:avLst/>
          </a:prstGeom>
        </p:spPr>
      </p:pic>
    </p:spTree>
    <p:extLst>
      <p:ext uri="{BB962C8B-B14F-4D97-AF65-F5344CB8AC3E}">
        <p14:creationId xmlns:p14="http://schemas.microsoft.com/office/powerpoint/2010/main" val="31348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295400" y="2070764"/>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5:</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C1180BD7-0995-4D67-A846-B3499E7B0854}"/>
              </a:ext>
            </a:extLst>
          </p:cNvPr>
          <p:cNvPicPr>
            <a:picLocks noChangeAspect="1"/>
          </p:cNvPicPr>
          <p:nvPr/>
        </p:nvPicPr>
        <p:blipFill>
          <a:blip r:embed="rId4"/>
          <a:stretch>
            <a:fillRect/>
          </a:stretch>
        </p:blipFill>
        <p:spPr>
          <a:xfrm>
            <a:off x="304800" y="3440880"/>
            <a:ext cx="16400878" cy="1638537"/>
          </a:xfrm>
          <a:prstGeom prst="rect">
            <a:avLst/>
          </a:prstGeom>
        </p:spPr>
      </p:pic>
      <p:sp>
        <p:nvSpPr>
          <p:cNvPr id="13" name="TextBox 12">
            <a:extLst>
              <a:ext uri="{FF2B5EF4-FFF2-40B4-BE49-F238E27FC236}">
                <a16:creationId xmlns:a16="http://schemas.microsoft.com/office/drawing/2014/main" id="{CDB9447F-BB10-464C-BF0F-CA7BCB92E707}"/>
              </a:ext>
            </a:extLst>
          </p:cNvPr>
          <p:cNvSpPr txBox="1"/>
          <p:nvPr/>
        </p:nvSpPr>
        <p:spPr>
          <a:xfrm>
            <a:off x="1216466" y="4870499"/>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pic>
        <p:nvPicPr>
          <p:cNvPr id="2" name="5">
            <a:hlinkClick r:id="" action="ppaction://media"/>
            <a:extLst>
              <a:ext uri="{FF2B5EF4-FFF2-40B4-BE49-F238E27FC236}">
                <a16:creationId xmlns:a16="http://schemas.microsoft.com/office/drawing/2014/main" id="{C5F1FBFB-8574-4A3D-A394-53DA59DE90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81593" y="6061813"/>
            <a:ext cx="792711" cy="792711"/>
          </a:xfrm>
          <a:prstGeom prst="rect">
            <a:avLst/>
          </a:prstGeom>
        </p:spPr>
      </p:pic>
      <p:pic>
        <p:nvPicPr>
          <p:cNvPr id="18" name="Picture 17">
            <a:extLst>
              <a:ext uri="{FF2B5EF4-FFF2-40B4-BE49-F238E27FC236}">
                <a16:creationId xmlns:a16="http://schemas.microsoft.com/office/drawing/2014/main" id="{B1ED5204-370F-453B-B176-4F286A459F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82322" y="4120045"/>
            <a:ext cx="400450" cy="311855"/>
          </a:xfrm>
          <a:prstGeom prst="rect">
            <a:avLst/>
          </a:prstGeom>
        </p:spPr>
      </p:pic>
    </p:spTree>
    <p:extLst>
      <p:ext uri="{BB962C8B-B14F-4D97-AF65-F5344CB8AC3E}">
        <p14:creationId xmlns:p14="http://schemas.microsoft.com/office/powerpoint/2010/main" val="7515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6:</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8B0C4811-5D1C-441E-AE3D-2AA17A673269}"/>
              </a:ext>
            </a:extLst>
          </p:cNvPr>
          <p:cNvPicPr>
            <a:picLocks noChangeAspect="1"/>
          </p:cNvPicPr>
          <p:nvPr/>
        </p:nvPicPr>
        <p:blipFill>
          <a:blip r:embed="rId4"/>
          <a:stretch>
            <a:fillRect/>
          </a:stretch>
        </p:blipFill>
        <p:spPr>
          <a:xfrm>
            <a:off x="2026971" y="2994270"/>
            <a:ext cx="13488299" cy="3350204"/>
          </a:xfrm>
          <a:prstGeom prst="rect">
            <a:avLst/>
          </a:prstGeom>
        </p:spPr>
      </p:pic>
      <p:sp>
        <p:nvSpPr>
          <p:cNvPr id="13" name="TextBox 12">
            <a:extLst>
              <a:ext uri="{FF2B5EF4-FFF2-40B4-BE49-F238E27FC236}">
                <a16:creationId xmlns:a16="http://schemas.microsoft.com/office/drawing/2014/main" id="{826C36DB-2951-456D-BEFE-8D8ADDDB3742}"/>
              </a:ext>
            </a:extLst>
          </p:cNvPr>
          <p:cNvSpPr txBox="1"/>
          <p:nvPr/>
        </p:nvSpPr>
        <p:spPr>
          <a:xfrm>
            <a:off x="2511124" y="4032948"/>
            <a:ext cx="13081753"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15" name="TextBox 14">
            <a:extLst>
              <a:ext uri="{FF2B5EF4-FFF2-40B4-BE49-F238E27FC236}">
                <a16:creationId xmlns:a16="http://schemas.microsoft.com/office/drawing/2014/main" id="{2580F8AA-AE7E-47D2-A41B-0106E46DE89A}"/>
              </a:ext>
            </a:extLst>
          </p:cNvPr>
          <p:cNvSpPr txBox="1"/>
          <p:nvPr/>
        </p:nvSpPr>
        <p:spPr>
          <a:xfrm>
            <a:off x="3274984" y="6140486"/>
            <a:ext cx="12317893"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6">
            <a:hlinkClick r:id="" action="ppaction://media"/>
            <a:extLst>
              <a:ext uri="{FF2B5EF4-FFF2-40B4-BE49-F238E27FC236}">
                <a16:creationId xmlns:a16="http://schemas.microsoft.com/office/drawing/2014/main" id="{DB913819-8946-40B0-93DF-1E59B19CE8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09013" y="5992153"/>
            <a:ext cx="982554" cy="982554"/>
          </a:xfrm>
          <a:prstGeom prst="rect">
            <a:avLst/>
          </a:prstGeom>
        </p:spPr>
      </p:pic>
    </p:spTree>
    <p:extLst>
      <p:ext uri="{BB962C8B-B14F-4D97-AF65-F5344CB8AC3E}">
        <p14:creationId xmlns:p14="http://schemas.microsoft.com/office/powerpoint/2010/main" val="254054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8AAC69-A0D4-418C-8FF3-A104CF7B6F50}"/>
              </a:ext>
            </a:extLst>
          </p:cNvPr>
          <p:cNvPicPr>
            <a:picLocks noChangeAspect="1"/>
          </p:cNvPicPr>
          <p:nvPr/>
        </p:nvPicPr>
        <p:blipFill>
          <a:blip r:embed="rId4"/>
          <a:stretch>
            <a:fillRect/>
          </a:stretch>
        </p:blipFill>
        <p:spPr>
          <a:xfrm>
            <a:off x="320826" y="1536008"/>
            <a:ext cx="16400878" cy="1638537"/>
          </a:xfrm>
          <a:prstGeom prst="rect">
            <a:avLst/>
          </a:prstGeom>
        </p:spPr>
      </p:pic>
      <p:sp>
        <p:nvSpPr>
          <p:cNvPr id="15" name="TextBox 14">
            <a:extLst>
              <a:ext uri="{FF2B5EF4-FFF2-40B4-BE49-F238E27FC236}">
                <a16:creationId xmlns:a16="http://schemas.microsoft.com/office/drawing/2014/main" id="{58FE6D3E-0A95-4E3F-B0B6-D41411437AC9}"/>
              </a:ext>
            </a:extLst>
          </p:cNvPr>
          <p:cNvSpPr txBox="1"/>
          <p:nvPr/>
        </p:nvSpPr>
        <p:spPr>
          <a:xfrm>
            <a:off x="1174170" y="2912935"/>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sp>
        <p:nvSpPr>
          <p:cNvPr id="11" name="Rectangle 10">
            <a:extLst>
              <a:ext uri="{FF2B5EF4-FFF2-40B4-BE49-F238E27FC236}">
                <a16:creationId xmlns:a16="http://schemas.microsoft.com/office/drawing/2014/main" id="{B73D5FA4-7508-4F07-8758-385C7F0589AF}"/>
              </a:ext>
            </a:extLst>
          </p:cNvPr>
          <p:cNvSpPr/>
          <p:nvPr/>
        </p:nvSpPr>
        <p:spPr>
          <a:xfrm>
            <a:off x="501274" y="428290"/>
            <a:ext cx="3926075"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latin typeface="+mj-lt"/>
              </a:rPr>
              <a:t>Nối câu 5+6:</a:t>
            </a:r>
            <a:endParaRPr lang="en-US" sz="5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pic>
        <p:nvPicPr>
          <p:cNvPr id="16" name="Picture 15">
            <a:extLst>
              <a:ext uri="{FF2B5EF4-FFF2-40B4-BE49-F238E27FC236}">
                <a16:creationId xmlns:a16="http://schemas.microsoft.com/office/drawing/2014/main" id="{EC887E8B-F0F7-4066-939C-489DC6796C63}"/>
              </a:ext>
            </a:extLst>
          </p:cNvPr>
          <p:cNvPicPr>
            <a:picLocks noChangeAspect="1"/>
          </p:cNvPicPr>
          <p:nvPr/>
        </p:nvPicPr>
        <p:blipFill>
          <a:blip r:embed="rId5"/>
          <a:stretch>
            <a:fillRect/>
          </a:stretch>
        </p:blipFill>
        <p:spPr>
          <a:xfrm>
            <a:off x="474770" y="3436155"/>
            <a:ext cx="15773400" cy="3350204"/>
          </a:xfrm>
          <a:prstGeom prst="rect">
            <a:avLst/>
          </a:prstGeom>
        </p:spPr>
      </p:pic>
      <p:sp>
        <p:nvSpPr>
          <p:cNvPr id="17" name="TextBox 16">
            <a:extLst>
              <a:ext uri="{FF2B5EF4-FFF2-40B4-BE49-F238E27FC236}">
                <a16:creationId xmlns:a16="http://schemas.microsoft.com/office/drawing/2014/main" id="{AAD1D981-40C2-479F-9298-8D494FEC4458}"/>
              </a:ext>
            </a:extLst>
          </p:cNvPr>
          <p:cNvSpPr txBox="1"/>
          <p:nvPr/>
        </p:nvSpPr>
        <p:spPr>
          <a:xfrm>
            <a:off x="1164231" y="4696598"/>
            <a:ext cx="15447369"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18" name="TextBox 17">
            <a:extLst>
              <a:ext uri="{FF2B5EF4-FFF2-40B4-BE49-F238E27FC236}">
                <a16:creationId xmlns:a16="http://schemas.microsoft.com/office/drawing/2014/main" id="{5CE08445-25B9-4B02-925C-D51314A9AA5A}"/>
              </a:ext>
            </a:extLst>
          </p:cNvPr>
          <p:cNvSpPr txBox="1"/>
          <p:nvPr/>
        </p:nvSpPr>
        <p:spPr>
          <a:xfrm>
            <a:off x="1828801" y="6480262"/>
            <a:ext cx="12499106"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56">
            <a:hlinkClick r:id="" action="ppaction://media"/>
            <a:extLst>
              <a:ext uri="{FF2B5EF4-FFF2-40B4-BE49-F238E27FC236}">
                <a16:creationId xmlns:a16="http://schemas.microsoft.com/office/drawing/2014/main" id="{804A7455-63DF-4E30-B330-E581427E43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92200" y="6714474"/>
            <a:ext cx="914400" cy="914400"/>
          </a:xfrm>
          <a:prstGeom prst="rect">
            <a:avLst/>
          </a:prstGeom>
        </p:spPr>
      </p:pic>
      <p:pic>
        <p:nvPicPr>
          <p:cNvPr id="20" name="Picture 19">
            <a:extLst>
              <a:ext uri="{FF2B5EF4-FFF2-40B4-BE49-F238E27FC236}">
                <a16:creationId xmlns:a16="http://schemas.microsoft.com/office/drawing/2014/main" id="{DC7608AA-0711-49E4-9C59-902CC1E2C9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606054" y="2223731"/>
            <a:ext cx="400450" cy="311855"/>
          </a:xfrm>
          <a:prstGeom prst="rect">
            <a:avLst/>
          </a:prstGeom>
        </p:spPr>
      </p:pic>
    </p:spTree>
    <p:extLst>
      <p:ext uri="{BB962C8B-B14F-4D97-AF65-F5344CB8AC3E}">
        <p14:creationId xmlns:p14="http://schemas.microsoft.com/office/powerpoint/2010/main" val="184139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1098127"/>
            <a:ext cx="14935200" cy="7976038"/>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367259" y="311856"/>
            <a:ext cx="2880917" cy="769441"/>
          </a:xfrm>
          <a:prstGeom prst="rect">
            <a:avLst/>
          </a:prstGeom>
          <a:noFill/>
        </p:spPr>
        <p:txBody>
          <a:bodyPr wrap="non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lời 1:</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13" name="TextBox 12">
            <a:extLst>
              <a:ext uri="{FF2B5EF4-FFF2-40B4-BE49-F238E27FC236}">
                <a16:creationId xmlns:a16="http://schemas.microsoft.com/office/drawing/2014/main" id="{64B574E6-F1F3-45CA-856A-35887C8017AA}"/>
              </a:ext>
            </a:extLst>
          </p:cNvPr>
          <p:cNvSpPr txBox="1"/>
          <p:nvPr/>
        </p:nvSpPr>
        <p:spPr>
          <a:xfrm>
            <a:off x="2362200" y="3133131"/>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15" name="TextBox 14">
            <a:extLst>
              <a:ext uri="{FF2B5EF4-FFF2-40B4-BE49-F238E27FC236}">
                <a16:creationId xmlns:a16="http://schemas.microsoft.com/office/drawing/2014/main" id="{D6DB474C-1B5C-475B-AF4F-23E03B455CAD}"/>
              </a:ext>
            </a:extLst>
          </p:cNvPr>
          <p:cNvSpPr txBox="1"/>
          <p:nvPr/>
        </p:nvSpPr>
        <p:spPr>
          <a:xfrm>
            <a:off x="3334952" y="1925361"/>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16" name="TextBox 15">
            <a:extLst>
              <a:ext uri="{FF2B5EF4-FFF2-40B4-BE49-F238E27FC236}">
                <a16:creationId xmlns:a16="http://schemas.microsoft.com/office/drawing/2014/main" id="{9BDF5006-A947-454F-B269-31E131A77C74}"/>
              </a:ext>
            </a:extLst>
          </p:cNvPr>
          <p:cNvSpPr txBox="1"/>
          <p:nvPr/>
        </p:nvSpPr>
        <p:spPr>
          <a:xfrm>
            <a:off x="2743202" y="4150399"/>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17" name="TextBox 16">
            <a:extLst>
              <a:ext uri="{FF2B5EF4-FFF2-40B4-BE49-F238E27FC236}">
                <a16:creationId xmlns:a16="http://schemas.microsoft.com/office/drawing/2014/main" id="{06F22997-E795-4222-A629-80A5AB80A4F2}"/>
              </a:ext>
            </a:extLst>
          </p:cNvPr>
          <p:cNvSpPr txBox="1"/>
          <p:nvPr/>
        </p:nvSpPr>
        <p:spPr>
          <a:xfrm>
            <a:off x="2362200" y="5351772"/>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r>
              <a:rPr lang="vi-VN" sz="2800">
                <a:solidFill>
                  <a:srgbClr val="0070C0"/>
                </a:solidFill>
                <a:latin typeface="+mj-lt"/>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281812" y="7535436"/>
            <a:ext cx="15447369" cy="523220"/>
          </a:xfrm>
          <a:prstGeom prst="rect">
            <a:avLst/>
          </a:prstGeom>
          <a:noFill/>
        </p:spPr>
        <p:txBody>
          <a:bodyPr wrap="square">
            <a:spAutoFit/>
          </a:bodyPr>
          <a:lstStyle/>
          <a:p>
            <a:r>
              <a:rPr lang="vi-VN" sz="2800">
                <a:solidFill>
                  <a:srgbClr val="0070C0"/>
                </a:solidFill>
                <a:latin typeface="+mj-lt"/>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71800" y="8808830"/>
            <a:ext cx="12228678" cy="523220"/>
          </a:xfrm>
          <a:prstGeom prst="rect">
            <a:avLst/>
          </a:prstGeom>
          <a:noFill/>
        </p:spPr>
        <p:txBody>
          <a:bodyPr wrap="square">
            <a:spAutoFit/>
          </a:bodyPr>
          <a:lstStyle/>
          <a:p>
            <a:r>
              <a:rPr lang="vi-VN" sz="2800">
                <a:solidFill>
                  <a:srgbClr val="0070C0"/>
                </a:solidFill>
                <a:latin typeface="+mj-lt"/>
              </a:rPr>
              <a:t>Về               khắp             muôn                      nhà. </a:t>
            </a:r>
          </a:p>
        </p:txBody>
      </p:sp>
      <p:pic>
        <p:nvPicPr>
          <p:cNvPr id="2" name="1 loi">
            <a:hlinkClick r:id="" action="ppaction://media"/>
            <a:extLst>
              <a:ext uri="{FF2B5EF4-FFF2-40B4-BE49-F238E27FC236}">
                <a16:creationId xmlns:a16="http://schemas.microsoft.com/office/drawing/2014/main" id="{18305560-B8DE-4A68-90FA-4B7BA51D0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475" y="1814132"/>
            <a:ext cx="1043367" cy="1043367"/>
          </a:xfrm>
          <a:prstGeom prst="rect">
            <a:avLst/>
          </a:prstGeom>
        </p:spPr>
      </p:pic>
      <p:pic>
        <p:nvPicPr>
          <p:cNvPr id="21" name="Picture 20">
            <a:extLst>
              <a:ext uri="{FF2B5EF4-FFF2-40B4-BE49-F238E27FC236}">
                <a16:creationId xmlns:a16="http://schemas.microsoft.com/office/drawing/2014/main" id="{71E9B775-9426-4D94-903F-277FD3694D4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840969" y="5955863"/>
            <a:ext cx="400450" cy="311855"/>
          </a:xfrm>
          <a:prstGeom prst="rect">
            <a:avLst/>
          </a:prstGeom>
        </p:spPr>
      </p:pic>
    </p:spTree>
    <p:extLst>
      <p:ext uri="{BB962C8B-B14F-4D97-AF65-F5344CB8AC3E}">
        <p14:creationId xmlns:p14="http://schemas.microsoft.com/office/powerpoint/2010/main" val="28125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1098127"/>
            <a:ext cx="14935200" cy="7976038"/>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281812" y="7535436"/>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71800" y="8808830"/>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pic>
        <p:nvPicPr>
          <p:cNvPr id="2" name="1 loi">
            <a:hlinkClick r:id="" action="ppaction://media"/>
            <a:extLst>
              <a:ext uri="{FF2B5EF4-FFF2-40B4-BE49-F238E27FC236}">
                <a16:creationId xmlns:a16="http://schemas.microsoft.com/office/drawing/2014/main" id="{18305560-B8DE-4A68-90FA-4B7BA51D0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475" y="1814132"/>
            <a:ext cx="1043367" cy="1043367"/>
          </a:xfrm>
          <a:prstGeom prst="rect">
            <a:avLst/>
          </a:prstGeom>
        </p:spPr>
      </p:pic>
      <p:sp>
        <p:nvSpPr>
          <p:cNvPr id="21" name="Rectangle 20">
            <a:extLst>
              <a:ext uri="{FF2B5EF4-FFF2-40B4-BE49-F238E27FC236}">
                <a16:creationId xmlns:a16="http://schemas.microsoft.com/office/drawing/2014/main" id="{B87E5A54-AE33-4411-9487-AD3CBA969D29}"/>
              </a:ext>
            </a:extLst>
          </p:cNvPr>
          <p:cNvSpPr/>
          <p:nvPr/>
        </p:nvSpPr>
        <p:spPr>
          <a:xfrm>
            <a:off x="735960" y="419100"/>
            <a:ext cx="7806497" cy="769441"/>
          </a:xfrm>
          <a:prstGeom prst="rect">
            <a:avLst/>
          </a:prstGeom>
          <a:noFill/>
        </p:spPr>
        <p:txBody>
          <a:bodyPr wrap="none" lIns="91440" tIns="45720" rIns="91440" bIns="45720">
            <a:spAutoFit/>
          </a:bodyPr>
          <a:lstStyle/>
          <a:p>
            <a:pPr algn="ctr"/>
            <a:r>
              <a:rPr lang="en-US" sz="4400" b="1">
                <a:ln w="12700">
                  <a:solidFill>
                    <a:schemeClr val="accent1"/>
                  </a:solidFill>
                  <a:prstDash val="solid"/>
                </a:ln>
                <a:solidFill>
                  <a:srgbClr val="C00000"/>
                </a:solidFill>
                <a:effectLst>
                  <a:outerShdw dist="38100" dir="2640000" algn="bl" rotWithShape="0">
                    <a:schemeClr val="accent1"/>
                  </a:outerShdw>
                </a:effectLst>
                <a:latin typeface="+mj-lt"/>
              </a:rPr>
              <a:t>Hát</a:t>
            </a: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 lời 2 dựa trên giai điệu lời 1</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429001" y="1925128"/>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04526" y="4079068"/>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355278" y="5307764"/>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840969" y="5955863"/>
            <a:ext cx="400450" cy="311855"/>
          </a:xfrm>
          <a:prstGeom prst="rect">
            <a:avLst/>
          </a:prstGeom>
        </p:spPr>
      </p:pic>
    </p:spTree>
    <p:extLst>
      <p:ext uri="{BB962C8B-B14F-4D97-AF65-F5344CB8AC3E}">
        <p14:creationId xmlns:p14="http://schemas.microsoft.com/office/powerpoint/2010/main" val="148372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662610"/>
            <a:ext cx="14935200" cy="8794622"/>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386100" y="-9642"/>
            <a:ext cx="3791423" cy="769441"/>
          </a:xfrm>
          <a:prstGeom prst="rect">
            <a:avLst/>
          </a:prstGeom>
          <a:noFill/>
        </p:spPr>
        <p:txBody>
          <a:bodyPr wrap="non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toàn bài:</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3" name="cabai 2 loi">
            <a:hlinkClick r:id="" action="ppaction://media"/>
            <a:extLst>
              <a:ext uri="{FF2B5EF4-FFF2-40B4-BE49-F238E27FC236}">
                <a16:creationId xmlns:a16="http://schemas.microsoft.com/office/drawing/2014/main" id="{D2B13B50-D739-4A7F-A6E3-C3EF3CF989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0081" y="1470150"/>
            <a:ext cx="788494" cy="788494"/>
          </a:xfrm>
          <a:prstGeom prst="rect">
            <a:avLst/>
          </a:prstGeom>
        </p:spPr>
      </p:pic>
    </p:spTree>
    <p:extLst>
      <p:ext uri="{BB962C8B-B14F-4D97-AF65-F5344CB8AC3E}">
        <p14:creationId xmlns:p14="http://schemas.microsoft.com/office/powerpoint/2010/main" val="5525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B27DD45B-97C5-45AC-AC09-9F0A12037A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7800" y="800100"/>
            <a:ext cx="15163800" cy="8313738"/>
          </a:xfrm>
        </p:spPr>
      </p:pic>
    </p:spTree>
    <p:extLst>
      <p:ext uri="{BB962C8B-B14F-4D97-AF65-F5344CB8AC3E}">
        <p14:creationId xmlns:p14="http://schemas.microsoft.com/office/powerpoint/2010/main" val="200880840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662610"/>
            <a:ext cx="14935200" cy="8794622"/>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386100" y="-9642"/>
            <a:ext cx="6167100" cy="769441"/>
          </a:xfrm>
          <a:prstGeom prst="rect">
            <a:avLst/>
          </a:prstGeom>
          <a:noFill/>
        </p:spPr>
        <p:txBody>
          <a:bodyPr wrap="square" lIns="91440" tIns="45720" rIns="91440" bIns="45720">
            <a:spAutoFit/>
          </a:bodyPr>
          <a:lstStyle/>
          <a:p>
            <a:pPr algn="ct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Ghép </a:t>
            </a:r>
            <a:r>
              <a:rPr lang="vi-VN" sz="4400" b="1">
                <a:ln w="12700">
                  <a:solidFill>
                    <a:schemeClr val="accent1"/>
                  </a:solidFill>
                  <a:prstDash val="solid"/>
                </a:ln>
                <a:solidFill>
                  <a:srgbClr val="C00000"/>
                </a:solidFill>
                <a:effectLst>
                  <a:outerShdw dist="38100" dir="2640000" algn="bl" rotWithShape="0">
                    <a:schemeClr val="accent1"/>
                  </a:outerShdw>
                </a:effectLst>
                <a:latin typeface="+mj-lt"/>
              </a:rPr>
              <a:t>cùng nhạc đệm</a:t>
            </a:r>
            <a:r>
              <a:rPr lang="vi-VN" sz="4400" b="1" cap="none" spc="0">
                <a:ln w="12700">
                  <a:solidFill>
                    <a:schemeClr val="accent1"/>
                  </a:solidFill>
                  <a:prstDash val="solid"/>
                </a:ln>
                <a:solidFill>
                  <a:srgbClr val="C00000"/>
                </a:solidFill>
                <a:effectLst>
                  <a:outerShdw dist="38100" dir="2640000" algn="bl" rotWithShape="0">
                    <a:schemeClr val="accent1"/>
                  </a:outerShdw>
                </a:effectLst>
                <a:latin typeface="+mj-lt"/>
              </a:rPr>
              <a:t>:</a:t>
            </a:r>
            <a:endParaRPr lang="en-US" sz="4400" b="1" cap="none" spc="0">
              <a:ln w="12700">
                <a:solidFill>
                  <a:schemeClr val="accent1"/>
                </a:solidFill>
                <a:prstDash val="solid"/>
              </a:ln>
              <a:solidFill>
                <a:srgbClr val="C00000"/>
              </a:solidFill>
              <a:effectLst>
                <a:outerShdw dist="38100" dir="2640000" algn="bl" rotWithShape="0">
                  <a:schemeClr val="accent1"/>
                </a:outerShdw>
              </a:effectLst>
              <a:latin typeface="+mj-lt"/>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r>
              <a:rPr lang="vi-VN" sz="2800">
                <a:solidFill>
                  <a:srgbClr val="0070C0"/>
                </a:solidFill>
                <a:latin typeface="+mj-lt"/>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r>
              <a:rPr lang="vi-VN" sz="2800">
                <a:solidFill>
                  <a:srgbClr val="0070C0"/>
                </a:solidFill>
                <a:latin typeface="+mj-lt"/>
              </a:rPr>
              <a:t>Đàn     em       hát           ca               bao            ngày      tháng   êm           đềm.</a:t>
            </a:r>
          </a:p>
          <a:p>
            <a:r>
              <a:rPr lang="vi-VN" sz="2800">
                <a:solidFill>
                  <a:srgbClr val="0070C0"/>
                </a:solidFill>
                <a:latin typeface="+mj-lt"/>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r>
              <a:rPr lang="vi-VN" sz="2800">
                <a:solidFill>
                  <a:srgbClr val="0070C0"/>
                </a:solidFill>
                <a:latin typeface="+mj-lt"/>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r>
              <a:rPr lang="vi-VN" sz="2800">
                <a:solidFill>
                  <a:srgbClr val="0070C0"/>
                </a:solidFill>
                <a:latin typeface="+mj-lt"/>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r>
              <a:rPr lang="vi-VN" sz="2800">
                <a:solidFill>
                  <a:srgbClr val="0070C0"/>
                </a:solidFill>
                <a:latin typeface="+mj-lt"/>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r>
              <a:rPr lang="vi-VN" sz="2800">
                <a:latin typeface="+mj-lt"/>
              </a:rPr>
              <a:t> </a:t>
            </a:r>
            <a:r>
              <a:rPr lang="vi-VN" sz="2800">
                <a:solidFill>
                  <a:srgbClr val="0070C0"/>
                </a:solidFill>
                <a:latin typeface="+mj-lt"/>
              </a:rPr>
              <a:t>Đào,   lan,    cúc,          mai            xinh               đẹp     đón     xuân              về. </a:t>
            </a:r>
          </a:p>
        </p:txBody>
      </p:sp>
      <p:pic>
        <p:nvPicPr>
          <p:cNvPr id="2" name="DUYÊN DÁNG MÙA XUÂN KARAOKE II ÂM NHẠC LỚP 5II KẾT NỐI TRI THỨC (1)">
            <a:hlinkClick r:id="" action="ppaction://media"/>
            <a:extLst>
              <a:ext uri="{FF2B5EF4-FFF2-40B4-BE49-F238E27FC236}">
                <a16:creationId xmlns:a16="http://schemas.microsoft.com/office/drawing/2014/main" id="{100B3592-EE2F-4774-A1C6-25271A4BEA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9948" y="1368689"/>
            <a:ext cx="1084977" cy="1084977"/>
          </a:xfrm>
          <a:prstGeom prst="rect">
            <a:avLst/>
          </a:prstGeom>
        </p:spPr>
      </p:pic>
    </p:spTree>
    <p:extLst>
      <p:ext uri="{BB962C8B-B14F-4D97-AF65-F5344CB8AC3E}">
        <p14:creationId xmlns:p14="http://schemas.microsoft.com/office/powerpoint/2010/main" val="23086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D79C07-B2B2-4317-922A-D480EB0681D6}"/>
              </a:ext>
            </a:extLst>
          </p:cNvPr>
          <p:cNvPicPr>
            <a:picLocks noChangeAspect="1"/>
          </p:cNvPicPr>
          <p:nvPr/>
        </p:nvPicPr>
        <p:blipFill>
          <a:blip r:embed="rId3"/>
          <a:stretch>
            <a:fillRect/>
          </a:stretch>
        </p:blipFill>
        <p:spPr>
          <a:xfrm>
            <a:off x="1835863" y="2432653"/>
            <a:ext cx="13987846" cy="1923189"/>
          </a:xfrm>
          <a:prstGeom prst="rect">
            <a:avLst/>
          </a:prstGeom>
        </p:spPr>
      </p:pic>
      <p:sp>
        <p:nvSpPr>
          <p:cNvPr id="16" name="TextBox 15">
            <a:extLst>
              <a:ext uri="{FF2B5EF4-FFF2-40B4-BE49-F238E27FC236}">
                <a16:creationId xmlns:a16="http://schemas.microsoft.com/office/drawing/2014/main" id="{766E87A7-2F56-456C-AA2D-E524C44A8A3B}"/>
              </a:ext>
            </a:extLst>
          </p:cNvPr>
          <p:cNvSpPr txBox="1"/>
          <p:nvPr/>
        </p:nvSpPr>
        <p:spPr>
          <a:xfrm>
            <a:off x="2895600" y="4094233"/>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sp>
        <p:nvSpPr>
          <p:cNvPr id="13" name="Rectangle 12">
            <a:extLst>
              <a:ext uri="{FF2B5EF4-FFF2-40B4-BE49-F238E27FC236}">
                <a16:creationId xmlns:a16="http://schemas.microsoft.com/office/drawing/2014/main" id="{0CCB8C64-7892-4C1B-A4B2-8F6448374C13}"/>
              </a:ext>
            </a:extLst>
          </p:cNvPr>
          <p:cNvSpPr/>
          <p:nvPr/>
        </p:nvSpPr>
        <p:spPr>
          <a:xfrm>
            <a:off x="2331230" y="1562100"/>
            <a:ext cx="10851370" cy="923330"/>
          </a:xfrm>
          <a:prstGeom prst="rect">
            <a:avLst/>
          </a:prstGeom>
          <a:noFill/>
        </p:spPr>
        <p:txBody>
          <a:bodyPr wrap="square" lIns="91440" tIns="45720" rIns="91440" bIns="45720">
            <a:spAutoFit/>
          </a:bodyPr>
          <a:lstStyle/>
          <a:p>
            <a:pPr algn="ctr"/>
            <a:r>
              <a:rPr lang="vi-VN"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Hát kết hợp vỗ tay theo nhịp</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7" name="Picture 16">
            <a:extLst>
              <a:ext uri="{FF2B5EF4-FFF2-40B4-BE49-F238E27FC236}">
                <a16:creationId xmlns:a16="http://schemas.microsoft.com/office/drawing/2014/main" id="{CB33BEBF-B445-4548-AE72-B8BEC9594D2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2543841" y="4553295"/>
            <a:ext cx="1195653" cy="1129226"/>
          </a:xfrm>
          <a:prstGeom prst="rect">
            <a:avLst/>
          </a:prstGeom>
        </p:spPr>
      </p:pic>
      <p:pic>
        <p:nvPicPr>
          <p:cNvPr id="18" name="Picture 17">
            <a:extLst>
              <a:ext uri="{FF2B5EF4-FFF2-40B4-BE49-F238E27FC236}">
                <a16:creationId xmlns:a16="http://schemas.microsoft.com/office/drawing/2014/main" id="{0E91F8A6-0239-4BAA-8ECA-DFB561BFF2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5883033" y="4714271"/>
            <a:ext cx="1195653" cy="1129226"/>
          </a:xfrm>
          <a:prstGeom prst="rect">
            <a:avLst/>
          </a:prstGeom>
        </p:spPr>
      </p:pic>
      <p:pic>
        <p:nvPicPr>
          <p:cNvPr id="19" name="Picture 18">
            <a:extLst>
              <a:ext uri="{FF2B5EF4-FFF2-40B4-BE49-F238E27FC236}">
                <a16:creationId xmlns:a16="http://schemas.microsoft.com/office/drawing/2014/main" id="{CC2D89E3-0F9E-4818-BA2C-9F46B30533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9054546" y="4649440"/>
            <a:ext cx="1195653" cy="1129226"/>
          </a:xfrm>
          <a:prstGeom prst="rect">
            <a:avLst/>
          </a:prstGeom>
        </p:spPr>
      </p:pic>
      <p:pic>
        <p:nvPicPr>
          <p:cNvPr id="20" name="Picture 19">
            <a:extLst>
              <a:ext uri="{FF2B5EF4-FFF2-40B4-BE49-F238E27FC236}">
                <a16:creationId xmlns:a16="http://schemas.microsoft.com/office/drawing/2014/main" id="{FBF9EB07-8E9F-4FDB-9A71-E597D7F674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12272058" y="4685302"/>
            <a:ext cx="1195653" cy="1129226"/>
          </a:xfrm>
          <a:prstGeom prst="rect">
            <a:avLst/>
          </a:prstGeom>
        </p:spPr>
      </p:pic>
    </p:spTree>
    <p:extLst>
      <p:ext uri="{BB962C8B-B14F-4D97-AF65-F5344CB8AC3E}">
        <p14:creationId xmlns:p14="http://schemas.microsoft.com/office/powerpoint/2010/main" val="3787206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6" y="662610"/>
            <a:ext cx="14935200" cy="8794622"/>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Đàn     em       hát           ca               bao            ngày      tháng   êm           đềm.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Nụ       hoa    thắm         trên            môi            người   tiếng     em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Đào,   lan,    cúc,          mai            xinh               đẹp     đón     xuân              về. </a:t>
            </a:r>
          </a:p>
        </p:txBody>
      </p:sp>
      <p:pic>
        <p:nvPicPr>
          <p:cNvPr id="2" name="DUYÊN DÁNG MÙA XUÂN KARAOKE II ÂM NHẠC LỚP 5II KẾT NỐI TRI THỨC (1)">
            <a:hlinkClick r:id="" action="ppaction://media"/>
            <a:extLst>
              <a:ext uri="{FF2B5EF4-FFF2-40B4-BE49-F238E27FC236}">
                <a16:creationId xmlns:a16="http://schemas.microsoft.com/office/drawing/2014/main" id="{100B3592-EE2F-4774-A1C6-25271A4BEA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9948" y="1368689"/>
            <a:ext cx="1084977" cy="1084977"/>
          </a:xfrm>
          <a:prstGeom prst="rect">
            <a:avLst/>
          </a:prstGeom>
        </p:spPr>
      </p:pic>
      <p:sp>
        <p:nvSpPr>
          <p:cNvPr id="31" name="Rectangle 30">
            <a:extLst>
              <a:ext uri="{FF2B5EF4-FFF2-40B4-BE49-F238E27FC236}">
                <a16:creationId xmlns:a16="http://schemas.microsoft.com/office/drawing/2014/main" id="{0CC0D0D3-E1BE-4C83-BC15-743981096C02}"/>
              </a:ext>
            </a:extLst>
          </p:cNvPr>
          <p:cNvSpPr/>
          <p:nvPr/>
        </p:nvSpPr>
        <p:spPr>
          <a:xfrm>
            <a:off x="-213105" y="46915"/>
            <a:ext cx="10851370" cy="707886"/>
          </a:xfrm>
          <a:prstGeom prst="rect">
            <a:avLst/>
          </a:prstGeom>
          <a:noFill/>
        </p:spPr>
        <p:txBody>
          <a:bodyPr wrap="square" lIns="91440" tIns="45720" rIns="91440" bIns="45720">
            <a:spAutoFit/>
          </a:bodyPr>
          <a:lstStyle/>
          <a:p>
            <a:pPr algn="ctr"/>
            <a:r>
              <a:rPr lang="vi-VN" sz="4000" b="1" cap="none" spc="0">
                <a:ln w="12700">
                  <a:solidFill>
                    <a:schemeClr val="accent1"/>
                  </a:solidFill>
                  <a:prstDash val="solid"/>
                </a:ln>
                <a:solidFill>
                  <a:srgbClr val="C00000"/>
                </a:solidFill>
                <a:effectLst>
                  <a:outerShdw dist="38100" dir="2640000" algn="bl" rotWithShape="0">
                    <a:schemeClr val="accent1"/>
                  </a:outerShdw>
                </a:effectLst>
              </a:rPr>
              <a:t>Hát kết hợp vỗ tay theo nhịp</a:t>
            </a:r>
            <a:endParaRPr lang="en-US" sz="40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32" name="Picture 31">
            <a:extLst>
              <a:ext uri="{FF2B5EF4-FFF2-40B4-BE49-F238E27FC236}">
                <a16:creationId xmlns:a16="http://schemas.microsoft.com/office/drawing/2014/main" id="{1F29CC5C-CC76-4B0E-85F8-40448213B7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82" b="88235" l="7407" r="88889">
                        <a14:foregroundMark x1="48148" y1="13725" x2="51852" y2="9804"/>
                        <a14:foregroundMark x1="51852" y1="7843" x2="51852" y2="7843"/>
                        <a14:foregroundMark x1="70370" y1="21569" x2="81481" y2="60784"/>
                        <a14:foregroundMark x1="81481" y1="60784" x2="61111" y2="92157"/>
                        <a14:foregroundMark x1="61111" y1="92157" x2="11111" y2="88235"/>
                        <a14:foregroundMark x1="11111" y1="88235" x2="9259" y2="88235"/>
                        <a14:foregroundMark x1="12963" y1="72549" x2="57407" y2="15686"/>
                      </a14:backgroundRemoval>
                    </a14:imgEffect>
                  </a14:imgLayer>
                </a14:imgProps>
              </a:ext>
            </a:extLst>
          </a:blip>
          <a:stretch>
            <a:fillRect/>
          </a:stretch>
        </p:blipFill>
        <p:spPr>
          <a:xfrm>
            <a:off x="8793685" y="140361"/>
            <a:ext cx="731316" cy="690686"/>
          </a:xfrm>
          <a:prstGeom prst="rect">
            <a:avLst/>
          </a:prstGeom>
        </p:spPr>
      </p:pic>
    </p:spTree>
    <p:extLst>
      <p:ext uri="{BB962C8B-B14F-4D97-AF65-F5344CB8AC3E}">
        <p14:creationId xmlns:p14="http://schemas.microsoft.com/office/powerpoint/2010/main" val="10813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AF62F9-07CF-4363-9CC0-B40C1A6FCB26}"/>
              </a:ext>
            </a:extLst>
          </p:cNvPr>
          <p:cNvSpPr/>
          <p:nvPr/>
        </p:nvSpPr>
        <p:spPr>
          <a:xfrm>
            <a:off x="1905000" y="495300"/>
            <a:ext cx="10851370" cy="923330"/>
          </a:xfrm>
          <a:prstGeom prst="rect">
            <a:avLst/>
          </a:prstGeom>
          <a:noFill/>
        </p:spPr>
        <p:txBody>
          <a:bodyPr wrap="square" lIns="91440" tIns="45720" rIns="91440" bIns="45720">
            <a:spAutoFit/>
          </a:bodyPr>
          <a:lstStyle/>
          <a:p>
            <a:pPr algn="ctr"/>
            <a:r>
              <a:rPr lang="vi-VN" sz="5400" b="1">
                <a:ln w="12700">
                  <a:solidFill>
                    <a:schemeClr val="accent1"/>
                  </a:solidFill>
                  <a:prstDash val="solid"/>
                </a:ln>
                <a:effectLst>
                  <a:outerShdw dist="38100" dir="2640000" algn="bl" rotWithShape="0">
                    <a:schemeClr val="accent1"/>
                  </a:outerShdw>
                </a:effectLst>
              </a:rPr>
              <a:t>L</a:t>
            </a:r>
            <a:r>
              <a:rPr lang="vi-VN" sz="5400" b="1" cap="none" spc="0">
                <a:ln w="12700">
                  <a:solidFill>
                    <a:schemeClr val="accent1"/>
                  </a:solidFill>
                  <a:prstDash val="solid"/>
                </a:ln>
                <a:effectLst>
                  <a:outerShdw dist="38100" dir="2640000" algn="bl" rotWithShape="0">
                    <a:schemeClr val="accent1"/>
                  </a:outerShdw>
                </a:effectLst>
              </a:rPr>
              <a:t>ĩnh xướng – Hòa giọng</a:t>
            </a:r>
            <a:endParaRPr lang="en-US" sz="5400" b="1" cap="none" spc="0">
              <a:ln w="12700">
                <a:solidFill>
                  <a:schemeClr val="accent1"/>
                </a:solidFill>
                <a:prstDash val="solid"/>
              </a:ln>
              <a:effectLst>
                <a:outerShdw dist="38100" dir="2640000" algn="bl" rotWithShape="0">
                  <a:schemeClr val="accent1"/>
                </a:outerShdw>
              </a:effectLst>
            </a:endParaRPr>
          </a:p>
        </p:txBody>
      </p:sp>
      <p:sp>
        <p:nvSpPr>
          <p:cNvPr id="10" name="TextBox 9">
            <a:extLst>
              <a:ext uri="{FF2B5EF4-FFF2-40B4-BE49-F238E27FC236}">
                <a16:creationId xmlns:a16="http://schemas.microsoft.com/office/drawing/2014/main" id="{94C1DE94-3804-4F19-92A1-C1A45C95CD21}"/>
              </a:ext>
            </a:extLst>
          </p:cNvPr>
          <p:cNvSpPr txBox="1"/>
          <p:nvPr/>
        </p:nvSpPr>
        <p:spPr>
          <a:xfrm>
            <a:off x="3439304" y="1830289"/>
            <a:ext cx="12317893" cy="3108543"/>
          </a:xfrm>
          <a:prstGeom prst="rect">
            <a:avLst/>
          </a:prstGeom>
          <a:noFill/>
        </p:spPr>
        <p:txBody>
          <a:bodyPr wrap="square">
            <a:spAutoFit/>
          </a:bodyPr>
          <a:lstStyle/>
          <a:p>
            <a:r>
              <a:rPr lang="vi-VN" sz="2800">
                <a:solidFill>
                  <a:schemeClr val="accent6">
                    <a:lumMod val="75000"/>
                  </a:schemeClr>
                </a:solidFill>
                <a:latin typeface="+mj-lt"/>
              </a:rPr>
              <a:t>Mùa xuân hát ca, thềm xuân bước qua. </a:t>
            </a:r>
          </a:p>
          <a:p>
            <a:r>
              <a:rPr lang="vi-VN" sz="2800">
                <a:solidFill>
                  <a:schemeClr val="accent6">
                    <a:lumMod val="75000"/>
                  </a:schemeClr>
                </a:solidFill>
                <a:latin typeface="+mj-lt"/>
              </a:rPr>
              <a:t>Nụ hoa thắm trên môi người tiếng em cười.</a:t>
            </a:r>
          </a:p>
          <a:p>
            <a:r>
              <a:rPr lang="vi-VN" sz="2800">
                <a:solidFill>
                  <a:schemeClr val="accent6">
                    <a:lumMod val="75000"/>
                  </a:schemeClr>
                </a:solidFill>
                <a:latin typeface="+mj-lt"/>
              </a:rPr>
              <a:t>Vườn xuân hát ca, ngàn hoa sắc hương. </a:t>
            </a:r>
          </a:p>
          <a:p>
            <a:r>
              <a:rPr lang="vi-VN" sz="2800">
                <a:solidFill>
                  <a:schemeClr val="accent6">
                    <a:lumMod val="75000"/>
                  </a:schemeClr>
                </a:solidFill>
                <a:latin typeface="+mj-lt"/>
              </a:rPr>
              <a:t>Đào, lan, cúc, mai xinh đẹp đón xuân về. </a:t>
            </a:r>
          </a:p>
          <a:p>
            <a:endParaRPr lang="vi-VN" sz="2800">
              <a:solidFill>
                <a:schemeClr val="accent6">
                  <a:lumMod val="75000"/>
                </a:schemeClr>
              </a:solidFill>
              <a:latin typeface="+mj-lt"/>
            </a:endParaRPr>
          </a:p>
          <a:p>
            <a:r>
              <a:rPr lang="vi-VN" sz="2800">
                <a:latin typeface="+mj-lt"/>
              </a:rPr>
              <a:t>Ô! chim én trên trời cao liệng bay trong nắng vàng mê say. </a:t>
            </a:r>
          </a:p>
          <a:p>
            <a:r>
              <a:rPr lang="vi-VN" sz="2800">
                <a:latin typeface="+mj-lt"/>
              </a:rPr>
              <a:t>Xuân đến mang niềm vui, nồng ấm chan hòa, xuân về khắp muôn nhà. </a:t>
            </a:r>
          </a:p>
        </p:txBody>
      </p:sp>
      <p:sp>
        <p:nvSpPr>
          <p:cNvPr id="13" name="Rectangle 12">
            <a:extLst>
              <a:ext uri="{FF2B5EF4-FFF2-40B4-BE49-F238E27FC236}">
                <a16:creationId xmlns:a16="http://schemas.microsoft.com/office/drawing/2014/main" id="{77E2C701-9742-4A3E-944E-2218CC1F63F2}"/>
              </a:ext>
            </a:extLst>
          </p:cNvPr>
          <p:cNvSpPr/>
          <p:nvPr/>
        </p:nvSpPr>
        <p:spPr>
          <a:xfrm>
            <a:off x="304425" y="1784477"/>
            <a:ext cx="2614818" cy="584775"/>
          </a:xfrm>
          <a:prstGeom prst="rect">
            <a:avLst/>
          </a:prstGeom>
          <a:noFill/>
        </p:spPr>
        <p:txBody>
          <a:bodyPr wrap="none" lIns="91440" tIns="45720" rIns="91440" bIns="45720">
            <a:spAutoFit/>
          </a:bodyPr>
          <a:lstStyle/>
          <a:p>
            <a:pPr algn="ctr"/>
            <a:r>
              <a:rPr lang="vi-VN"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rPr>
              <a:t>Lĩnh xướng:</a:t>
            </a:r>
            <a:endParaRPr lang="en-US"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endParaRPr>
          </a:p>
        </p:txBody>
      </p:sp>
      <p:sp>
        <p:nvSpPr>
          <p:cNvPr id="15" name="Rectangle 14">
            <a:extLst>
              <a:ext uri="{FF2B5EF4-FFF2-40B4-BE49-F238E27FC236}">
                <a16:creationId xmlns:a16="http://schemas.microsoft.com/office/drawing/2014/main" id="{D2AB0746-C9CD-4C9C-A6EE-769EF0EF4BB5}"/>
              </a:ext>
            </a:extLst>
          </p:cNvPr>
          <p:cNvSpPr/>
          <p:nvPr/>
        </p:nvSpPr>
        <p:spPr>
          <a:xfrm>
            <a:off x="488388" y="3841999"/>
            <a:ext cx="2595583"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Hòa giọng:</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6" name="TextBox 15">
            <a:extLst>
              <a:ext uri="{FF2B5EF4-FFF2-40B4-BE49-F238E27FC236}">
                <a16:creationId xmlns:a16="http://schemas.microsoft.com/office/drawing/2014/main" id="{1C3A8171-EEBD-407B-8D9A-59946306195F}"/>
              </a:ext>
            </a:extLst>
          </p:cNvPr>
          <p:cNvSpPr txBox="1"/>
          <p:nvPr/>
        </p:nvSpPr>
        <p:spPr>
          <a:xfrm>
            <a:off x="3810000" y="5215699"/>
            <a:ext cx="12317893" cy="3108543"/>
          </a:xfrm>
          <a:prstGeom prst="rect">
            <a:avLst/>
          </a:prstGeom>
          <a:noFill/>
        </p:spPr>
        <p:txBody>
          <a:bodyPr wrap="square">
            <a:spAutoFit/>
          </a:bodyPr>
          <a:lstStyle/>
          <a:p>
            <a:r>
              <a:rPr lang="vi-VN" sz="2800">
                <a:solidFill>
                  <a:schemeClr val="accent6">
                    <a:lumMod val="75000"/>
                  </a:schemeClr>
                </a:solidFill>
                <a:latin typeface="+mj-lt"/>
              </a:rPr>
              <a:t>Mùa xuân thắm tươi, cỏ cây lá hoa. </a:t>
            </a:r>
          </a:p>
          <a:p>
            <a:r>
              <a:rPr lang="vi-VN" sz="2800">
                <a:solidFill>
                  <a:schemeClr val="accent6">
                    <a:lumMod val="75000"/>
                  </a:schemeClr>
                </a:solidFill>
                <a:latin typeface="+mj-lt"/>
              </a:rPr>
              <a:t>Đàn em hát ca bao ngày tháng êm đềm.</a:t>
            </a:r>
          </a:p>
          <a:p>
            <a:r>
              <a:rPr lang="vi-VN" sz="2800">
                <a:solidFill>
                  <a:schemeClr val="accent6">
                    <a:lumMod val="75000"/>
                  </a:schemeClr>
                </a:solidFill>
                <a:latin typeface="+mj-lt"/>
              </a:rPr>
              <a:t>Đẹp xinh áo hoa cùng nhau nắm tay. </a:t>
            </a:r>
          </a:p>
          <a:p>
            <a:r>
              <a:rPr lang="vi-VN" sz="2800">
                <a:solidFill>
                  <a:schemeClr val="accent6">
                    <a:lumMod val="75000"/>
                  </a:schemeClr>
                </a:solidFill>
                <a:latin typeface="+mj-lt"/>
              </a:rPr>
              <a:t>Hòa vang tiếng ca cho lộc đến muôn nhà. </a:t>
            </a:r>
          </a:p>
          <a:p>
            <a:endParaRPr lang="vi-VN" sz="2800">
              <a:latin typeface="+mj-lt"/>
            </a:endParaRPr>
          </a:p>
          <a:p>
            <a:r>
              <a:rPr lang="vi-VN" sz="2800">
                <a:latin typeface="+mj-lt"/>
              </a:rPr>
              <a:t>Ô! chim én trên trời cao liệng bay trong nắng vàng mê say. </a:t>
            </a:r>
          </a:p>
          <a:p>
            <a:r>
              <a:rPr lang="vi-VN" sz="2800">
                <a:latin typeface="+mj-lt"/>
              </a:rPr>
              <a:t> Xuân đến mang niềm vui, nồng ấm chan hòa, xuân về khắp muôn nhà. </a:t>
            </a:r>
          </a:p>
        </p:txBody>
      </p:sp>
      <p:sp>
        <p:nvSpPr>
          <p:cNvPr id="17" name="Rectangle 16">
            <a:extLst>
              <a:ext uri="{FF2B5EF4-FFF2-40B4-BE49-F238E27FC236}">
                <a16:creationId xmlns:a16="http://schemas.microsoft.com/office/drawing/2014/main" id="{C7A0881E-09E8-4861-B354-E570BF71598D}"/>
              </a:ext>
            </a:extLst>
          </p:cNvPr>
          <p:cNvSpPr/>
          <p:nvPr/>
        </p:nvSpPr>
        <p:spPr>
          <a:xfrm>
            <a:off x="304425" y="5183200"/>
            <a:ext cx="2614818" cy="584775"/>
          </a:xfrm>
          <a:prstGeom prst="rect">
            <a:avLst/>
          </a:prstGeom>
          <a:noFill/>
        </p:spPr>
        <p:txBody>
          <a:bodyPr wrap="none" lIns="91440" tIns="45720" rIns="91440" bIns="45720">
            <a:spAutoFit/>
          </a:bodyPr>
          <a:lstStyle/>
          <a:p>
            <a:pPr algn="ctr"/>
            <a:r>
              <a:rPr lang="vi-VN"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rPr>
              <a:t>Lĩnh xướng:</a:t>
            </a:r>
            <a:endParaRPr lang="en-US" sz="3200" b="1" cap="none" spc="0">
              <a:ln w="12700">
                <a:solidFill>
                  <a:schemeClr val="accent1"/>
                </a:solidFill>
                <a:prstDash val="solid"/>
              </a:ln>
              <a:solidFill>
                <a:schemeClr val="accent6">
                  <a:lumMod val="75000"/>
                </a:schemeClr>
              </a:solidFill>
              <a:effectLst>
                <a:outerShdw dist="38100" dir="2640000" algn="bl" rotWithShape="0">
                  <a:schemeClr val="accent1"/>
                </a:outerShdw>
              </a:effectLst>
            </a:endParaRPr>
          </a:p>
        </p:txBody>
      </p:sp>
      <p:sp>
        <p:nvSpPr>
          <p:cNvPr id="18" name="Rectangle 17">
            <a:extLst>
              <a:ext uri="{FF2B5EF4-FFF2-40B4-BE49-F238E27FC236}">
                <a16:creationId xmlns:a16="http://schemas.microsoft.com/office/drawing/2014/main" id="{B182BF77-DD90-460D-AD08-A8FB9057771A}"/>
              </a:ext>
            </a:extLst>
          </p:cNvPr>
          <p:cNvSpPr/>
          <p:nvPr/>
        </p:nvSpPr>
        <p:spPr>
          <a:xfrm>
            <a:off x="488388" y="7240722"/>
            <a:ext cx="2595583"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Hòa giọng:</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pic>
        <p:nvPicPr>
          <p:cNvPr id="19" name="DUYÊN DÁNG MÙA XUÂN KARAOKE II ÂM NHẠC LỚP 5II KẾT NỐI TRI THỨC (1)">
            <a:hlinkClick r:id="" action="ppaction://media"/>
            <a:extLst>
              <a:ext uri="{FF2B5EF4-FFF2-40B4-BE49-F238E27FC236}">
                <a16:creationId xmlns:a16="http://schemas.microsoft.com/office/drawing/2014/main" id="{FBAC6AEB-91B6-4B26-B0E6-27BB56177D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08946" y="5617331"/>
            <a:ext cx="1084977" cy="1084977"/>
          </a:xfrm>
          <a:prstGeom prst="rect">
            <a:avLst/>
          </a:prstGeom>
        </p:spPr>
      </p:pic>
    </p:spTree>
    <p:extLst>
      <p:ext uri="{BB962C8B-B14F-4D97-AF65-F5344CB8AC3E}">
        <p14:creationId xmlns:p14="http://schemas.microsoft.com/office/powerpoint/2010/main" val="172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195841" y="106673"/>
            <a:ext cx="101104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Chủ đề 4: Chào mùa xuân đến</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6" name="Rectangle 15">
            <a:extLst>
              <a:ext uri="{FF2B5EF4-FFF2-40B4-BE49-F238E27FC236}">
                <a16:creationId xmlns:a16="http://schemas.microsoft.com/office/drawing/2014/main" id="{B80794CB-69A7-4E4D-BD73-97B2BB9BC938}"/>
              </a:ext>
            </a:extLst>
          </p:cNvPr>
          <p:cNvSpPr/>
          <p:nvPr/>
        </p:nvSpPr>
        <p:spPr>
          <a:xfrm>
            <a:off x="7047691" y="1379244"/>
            <a:ext cx="285830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Arial" panose="020B0604020202020204" pitchFamily="34" charset="0"/>
                <a:ea typeface="+mn-ea"/>
                <a:cs typeface="+mn-cs"/>
              </a:rPr>
              <a:t>Tiết 13</a:t>
            </a:r>
            <a:endParaRPr kumimoji="0" lang="en-US"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AC2292A1-AD24-4B12-B590-AAC6722EC291}"/>
              </a:ext>
            </a:extLst>
          </p:cNvPr>
          <p:cNvSpPr txBox="1"/>
          <p:nvPr/>
        </p:nvSpPr>
        <p:spPr>
          <a:xfrm>
            <a:off x="5118653" y="2095555"/>
            <a:ext cx="9574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Học hát: Duyên dáng mùa xuân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3D7F456C-F211-47BE-B19F-44CB456511C6}"/>
              </a:ext>
            </a:extLst>
          </p:cNvPr>
          <p:cNvSpPr/>
          <p:nvPr/>
        </p:nvSpPr>
        <p:spPr>
          <a:xfrm>
            <a:off x="9105907" y="3115975"/>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026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195841" y="106673"/>
            <a:ext cx="101104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Chủ đề 4: Chào mùa xuân đến</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sp>
        <p:nvSpPr>
          <p:cNvPr id="16" name="Rectangle 15">
            <a:extLst>
              <a:ext uri="{FF2B5EF4-FFF2-40B4-BE49-F238E27FC236}">
                <a16:creationId xmlns:a16="http://schemas.microsoft.com/office/drawing/2014/main" id="{B80794CB-69A7-4E4D-BD73-97B2BB9BC938}"/>
              </a:ext>
            </a:extLst>
          </p:cNvPr>
          <p:cNvSpPr/>
          <p:nvPr/>
        </p:nvSpPr>
        <p:spPr>
          <a:xfrm>
            <a:off x="7047691" y="1379244"/>
            <a:ext cx="285830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Arial" panose="020B0604020202020204" pitchFamily="34" charset="0"/>
                <a:ea typeface="+mn-ea"/>
                <a:cs typeface="+mn-cs"/>
              </a:rPr>
              <a:t>Tiết 13</a:t>
            </a:r>
            <a:endParaRPr kumimoji="0" lang="en-US"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Calibri"/>
              <a:ea typeface="+mn-ea"/>
              <a:cs typeface="+mn-cs"/>
            </a:endParaRPr>
          </a:p>
        </p:txBody>
      </p:sp>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4"/>
          <a:srcRect/>
          <a:stretch>
            <a:fillRect/>
          </a:stretch>
        </p:blipFill>
        <p:spPr>
          <a:xfrm>
            <a:off x="15229814" y="2366963"/>
            <a:ext cx="1701206" cy="2319337"/>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4"/>
          <a:srcRect/>
          <a:stretch>
            <a:fillRect/>
          </a:stretch>
        </p:blipFill>
        <p:spPr>
          <a:xfrm>
            <a:off x="16200481" y="3044439"/>
            <a:ext cx="1701206" cy="3866378"/>
          </a:xfrm>
          <a:prstGeom prst="rect">
            <a:avLst/>
          </a:prstGeom>
        </p:spPr>
      </p:pic>
      <p:sp>
        <p:nvSpPr>
          <p:cNvPr id="22" name="TextBox 21">
            <a:extLst>
              <a:ext uri="{FF2B5EF4-FFF2-40B4-BE49-F238E27FC236}">
                <a16:creationId xmlns:a16="http://schemas.microsoft.com/office/drawing/2014/main" id="{AC2292A1-AD24-4B12-B590-AAC6722EC291}"/>
              </a:ext>
            </a:extLst>
          </p:cNvPr>
          <p:cNvSpPr txBox="1"/>
          <p:nvPr/>
        </p:nvSpPr>
        <p:spPr>
          <a:xfrm>
            <a:off x="5118653" y="2095555"/>
            <a:ext cx="9574694" cy="646331"/>
          </a:xfrm>
          <a:prstGeom prst="rect">
            <a:avLst/>
          </a:prstGeom>
          <a:noFill/>
        </p:spPr>
        <p:txBody>
          <a:bodyPr wrap="square">
            <a:spAutoFit/>
          </a:bodyPr>
          <a:lstStyle/>
          <a:p>
            <a:r>
              <a:rPr lang="en-US" sz="3600">
                <a:effectLst/>
                <a:latin typeface="Times New Roman" panose="02020603050405020304" pitchFamily="18" charset="0"/>
                <a:ea typeface="Calibri" panose="020F0502020204030204" pitchFamily="34" charset="0"/>
              </a:rPr>
              <a:t>Học hát: Duyên dáng mùa xuân </a:t>
            </a:r>
            <a:endParaRPr lang="vi-VN" sz="3600"/>
          </a:p>
        </p:txBody>
      </p:sp>
      <p:sp>
        <p:nvSpPr>
          <p:cNvPr id="23" name="Rectangle 22">
            <a:extLst>
              <a:ext uri="{FF2B5EF4-FFF2-40B4-BE49-F238E27FC236}">
                <a16:creationId xmlns:a16="http://schemas.microsoft.com/office/drawing/2014/main" id="{3D7F456C-F211-47BE-B19F-44CB456511C6}"/>
              </a:ext>
            </a:extLst>
          </p:cNvPr>
          <p:cNvSpPr/>
          <p:nvPr/>
        </p:nvSpPr>
        <p:spPr>
          <a:xfrm>
            <a:off x="9105907" y="3115975"/>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spTree>
    <p:extLst>
      <p:ext uri="{BB962C8B-B14F-4D97-AF65-F5344CB8AC3E}">
        <p14:creationId xmlns:p14="http://schemas.microsoft.com/office/powerpoint/2010/main" val="4204854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1CA2132-B427-45EA-9BCF-EB66F0A8C6FF}"/>
              </a:ext>
            </a:extLst>
          </p:cNvPr>
          <p:cNvPicPr>
            <a:picLocks noChangeAspect="1"/>
          </p:cNvPicPr>
          <p:nvPr/>
        </p:nvPicPr>
        <p:blipFill>
          <a:blip r:embed="rId2"/>
          <a:srcRect/>
          <a:stretch>
            <a:fillRect/>
          </a:stretch>
        </p:blipFill>
        <p:spPr>
          <a:xfrm>
            <a:off x="-29737" y="180858"/>
            <a:ext cx="3195696" cy="1198386"/>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3434508" y="593536"/>
            <a:ext cx="744338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rPr>
              <a:t>TÁC GIẢ - TÁC PHẨM</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endParaRPr>
          </a:p>
        </p:txBody>
      </p:sp>
      <p:sp>
        <p:nvSpPr>
          <p:cNvPr id="23" name="Rectangle 22">
            <a:extLst>
              <a:ext uri="{FF2B5EF4-FFF2-40B4-BE49-F238E27FC236}">
                <a16:creationId xmlns:a16="http://schemas.microsoft.com/office/drawing/2014/main" id="{3D7F456C-F211-47BE-B19F-44CB456511C6}"/>
              </a:ext>
            </a:extLst>
          </p:cNvPr>
          <p:cNvSpPr/>
          <p:nvPr/>
        </p:nvSpPr>
        <p:spPr>
          <a:xfrm>
            <a:off x="-120307" y="5686115"/>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B7BECB9-18C9-4C4B-9F8B-BAE2682A7857}"/>
              </a:ext>
            </a:extLst>
          </p:cNvPr>
          <p:cNvPicPr>
            <a:picLocks noChangeAspect="1"/>
          </p:cNvPicPr>
          <p:nvPr/>
        </p:nvPicPr>
        <p:blipFill>
          <a:blip r:embed="rId3"/>
          <a:stretch>
            <a:fillRect/>
          </a:stretch>
        </p:blipFill>
        <p:spPr>
          <a:xfrm flipH="1">
            <a:off x="1066800" y="2047946"/>
            <a:ext cx="3905524" cy="3400354"/>
          </a:xfrm>
          <a:prstGeom prst="rect">
            <a:avLst/>
          </a:prstGeom>
        </p:spPr>
      </p:pic>
      <p:sp>
        <p:nvSpPr>
          <p:cNvPr id="20" name="TextBox 19">
            <a:extLst>
              <a:ext uri="{FF2B5EF4-FFF2-40B4-BE49-F238E27FC236}">
                <a16:creationId xmlns:a16="http://schemas.microsoft.com/office/drawing/2014/main" id="{7EC41423-4961-4911-9138-0A7348577BA9}"/>
              </a:ext>
            </a:extLst>
          </p:cNvPr>
          <p:cNvSpPr txBox="1"/>
          <p:nvPr/>
        </p:nvSpPr>
        <p:spPr>
          <a:xfrm>
            <a:off x="5909764" y="2102176"/>
            <a:ext cx="11006636" cy="5509200"/>
          </a:xfrm>
          <a:prstGeom prst="rect">
            <a:avLst/>
          </a:prstGeom>
          <a:noFill/>
        </p:spPr>
        <p:txBody>
          <a:bodyPr wrap="square">
            <a:spAutoFit/>
          </a:bodyPr>
          <a:lstStyle/>
          <a:p>
            <a:r>
              <a:rPr lang="vi-VN" sz="3200">
                <a:latin typeface="+mj-lt"/>
              </a:rPr>
              <a:t>Nhạc sĩ Lê Vinh Phúc sinh ngày 2/5/1962</a:t>
            </a:r>
          </a:p>
          <a:p>
            <a:r>
              <a:rPr lang="vi-VN" sz="3200">
                <a:latin typeface="+mj-lt"/>
              </a:rPr>
              <a:t>Quê quán: Quảng Ngãi</a:t>
            </a:r>
          </a:p>
          <a:p>
            <a:r>
              <a:rPr lang="vi-VN" sz="3200">
                <a:latin typeface="+mj-lt"/>
              </a:rPr>
              <a:t>Tốt nghiệp Trung cấp Văn hóa - Nghệ thuật (1985), tốt nghiệp Đại học Sáng tác Nhạc viện Thành phố Hồ Chí Minh (1986). Trong suốt quá trình hoạt động, ông đã tham gia phụ trách dạy nhạc và hòa âm, phối khí, dàn dựng các chương trình văn nghệ tham gia Hội diễn toàn thành phố, toàn quốc...</a:t>
            </a:r>
          </a:p>
          <a:p>
            <a:r>
              <a:rPr lang="vi-VN" sz="3200">
                <a:latin typeface="+mj-lt"/>
              </a:rPr>
              <a:t>Các tác phẩm tiêu biểu: Lời ru mùa xuân, Hè về mưa rơi, chủ nhật của bé…</a:t>
            </a:r>
          </a:p>
          <a:p>
            <a:r>
              <a:rPr lang="vi-VN" sz="3200">
                <a:latin typeface="+mj-lt"/>
              </a:rPr>
              <a:t>Bài hát với giai điệu vui tươi, hồn nhiên, khung cảnh mùa xuân hòa vào tiếng cười em nhỏ. Không khí náo nức đón xuân.</a:t>
            </a:r>
          </a:p>
        </p:txBody>
      </p:sp>
    </p:spTree>
    <p:extLst>
      <p:ext uri="{BB962C8B-B14F-4D97-AF65-F5344CB8AC3E}">
        <p14:creationId xmlns:p14="http://schemas.microsoft.com/office/powerpoint/2010/main" val="16407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4"/>
          <a:stretch>
            <a:fillRect/>
          </a:stretch>
        </p:blipFill>
        <p:spPr>
          <a:xfrm>
            <a:off x="1603555" y="662610"/>
            <a:ext cx="15755449" cy="9177756"/>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356192" y="6747111"/>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56192" y="8089923"/>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822473" y="9414162"/>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990636" y="44856"/>
            <a:ext cx="61671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Times New Roman" panose="02020603050405020304" pitchFamily="18" charset="0"/>
                <a:ea typeface="+mn-ea"/>
                <a:cs typeface="+mn-cs"/>
              </a:rPr>
              <a:t>Hát mẫu:</a:t>
            </a:r>
            <a:endParaRPr kumimoji="0" lang="en-US"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724490" y="1827757"/>
            <a:ext cx="12420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Đàn     em       hát           ca               bao            ngày      tháng   êm           đềm.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7" y="5635922"/>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Hòa     vang tiếng           ca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cho                lộc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250815" y="2750882"/>
            <a:ext cx="1252864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Nụ       hoa    thắm         trên            môi            người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tiếng     em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hát         ca,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282279"/>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Đào,   lan,    cúc,          mai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xinh               đẹp     đón     xuân              về. </a:t>
            </a:r>
          </a:p>
        </p:txBody>
      </p:sp>
      <p:sp>
        <p:nvSpPr>
          <p:cNvPr id="31" name="Rectangle 30">
            <a:extLst>
              <a:ext uri="{FF2B5EF4-FFF2-40B4-BE49-F238E27FC236}">
                <a16:creationId xmlns:a16="http://schemas.microsoft.com/office/drawing/2014/main" id="{42B2F347-6FF5-4D0C-91D4-DE25958F5EE8}"/>
              </a:ext>
            </a:extLst>
          </p:cNvPr>
          <p:cNvSpPr/>
          <p:nvPr/>
        </p:nvSpPr>
        <p:spPr>
          <a:xfrm>
            <a:off x="5928006" y="-9838"/>
            <a:ext cx="5652508" cy="707886"/>
          </a:xfrm>
          <a:prstGeom prst="rect">
            <a:avLst/>
          </a:prstGeom>
          <a:noFill/>
        </p:spPr>
        <p:txBody>
          <a:bodyPr wrap="none" lIns="91440" tIns="45720" rIns="91440" bIns="45720">
            <a:spAutoFit/>
          </a:bodyPr>
          <a:lstStyle/>
          <a:p>
            <a:pPr algn="ctr"/>
            <a:r>
              <a:rPr lang="vi-VN" sz="4000" b="1" cap="none" spc="0">
                <a:ln w="12700">
                  <a:solidFill>
                    <a:schemeClr val="accent1"/>
                  </a:solidFill>
                  <a:prstDash val="solid"/>
                </a:ln>
                <a:solidFill>
                  <a:srgbClr val="FF0000"/>
                </a:solidFill>
                <a:effectLst>
                  <a:outerShdw dist="38100" dir="2640000" algn="bl" rotWithShape="0">
                    <a:schemeClr val="accent1"/>
                  </a:outerShdw>
                </a:effectLst>
              </a:rPr>
              <a:t>Duyên dáng mùa xuân</a:t>
            </a:r>
            <a:endParaRPr lang="en-US" sz="4000" b="1" cap="none" spc="0">
              <a:ln w="12700">
                <a:solidFill>
                  <a:schemeClr val="accent1"/>
                </a:solidFill>
                <a:prstDash val="solid"/>
              </a:ln>
              <a:solidFill>
                <a:srgbClr val="FF0000"/>
              </a:solidFill>
              <a:effectLst>
                <a:outerShdw dist="38100" dir="2640000" algn="bl" rotWithShape="0">
                  <a:schemeClr val="accent1"/>
                </a:outerShdw>
              </a:effectLst>
            </a:endParaRPr>
          </a:p>
        </p:txBody>
      </p:sp>
      <p:sp>
        <p:nvSpPr>
          <p:cNvPr id="32" name="Rectangle 31">
            <a:extLst>
              <a:ext uri="{FF2B5EF4-FFF2-40B4-BE49-F238E27FC236}">
                <a16:creationId xmlns:a16="http://schemas.microsoft.com/office/drawing/2014/main" id="{50B34C39-C965-4FA8-A6D2-383B106F8FCB}"/>
              </a:ext>
            </a:extLst>
          </p:cNvPr>
          <p:cNvSpPr/>
          <p:nvPr/>
        </p:nvSpPr>
        <p:spPr>
          <a:xfrm>
            <a:off x="10643942" y="446634"/>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pic>
        <p:nvPicPr>
          <p:cNvPr id="3" name="DUYÊN DÁNG MÙA XUÂN HÁT MẪU II ÂM NHẠC LỚP 5 II KẾT NỐI TRI THỨC (1)">
            <a:hlinkClick r:id="" action="ppaction://media"/>
            <a:extLst>
              <a:ext uri="{FF2B5EF4-FFF2-40B4-BE49-F238E27FC236}">
                <a16:creationId xmlns:a16="http://schemas.microsoft.com/office/drawing/2014/main" id="{924FD487-FBB7-492D-BDFF-390ED5637E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995" y="1427211"/>
            <a:ext cx="868133" cy="868133"/>
          </a:xfrm>
          <a:prstGeom prst="rect">
            <a:avLst/>
          </a:prstGeom>
        </p:spPr>
      </p:pic>
    </p:spTree>
    <p:extLst>
      <p:ext uri="{BB962C8B-B14F-4D97-AF65-F5344CB8AC3E}">
        <p14:creationId xmlns:p14="http://schemas.microsoft.com/office/powerpoint/2010/main" val="2824567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373974" y="1104900"/>
            <a:ext cx="3523722"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FF0000"/>
                </a:solidFill>
                <a:effectLst>
                  <a:outerShdw dist="38100" dir="2640000" algn="bl" rotWithShape="0">
                    <a:schemeClr val="accent1"/>
                  </a:outerShdw>
                </a:effectLst>
              </a:rPr>
              <a:t>Đọc lời ca</a:t>
            </a:r>
            <a:endParaRPr lang="en-US" sz="5400" b="1" cap="none" spc="0">
              <a:ln w="12700">
                <a:solidFill>
                  <a:schemeClr val="accent1"/>
                </a:solidFill>
                <a:prstDash val="solid"/>
              </a:ln>
              <a:solidFill>
                <a:srgbClr val="FF0000"/>
              </a:solidFill>
              <a:effectLst>
                <a:outerShdw dist="38100" dir="2640000" algn="bl" rotWithShape="0">
                  <a:schemeClr val="accent1"/>
                </a:outerShdw>
              </a:effectLst>
            </a:endParaRPr>
          </a:p>
        </p:txBody>
      </p:sp>
      <p:sp>
        <p:nvSpPr>
          <p:cNvPr id="15" name="TextBox 14">
            <a:extLst>
              <a:ext uri="{FF2B5EF4-FFF2-40B4-BE49-F238E27FC236}">
                <a16:creationId xmlns:a16="http://schemas.microsoft.com/office/drawing/2014/main" id="{2658AA87-4E56-4E9D-AF19-7D483E833D07}"/>
              </a:ext>
            </a:extLst>
          </p:cNvPr>
          <p:cNvSpPr txBox="1"/>
          <p:nvPr/>
        </p:nvSpPr>
        <p:spPr>
          <a:xfrm>
            <a:off x="3907660" y="2306584"/>
            <a:ext cx="13618340" cy="3046988"/>
          </a:xfrm>
          <a:prstGeom prst="rect">
            <a:avLst/>
          </a:prstGeom>
          <a:noFill/>
        </p:spPr>
        <p:txBody>
          <a:bodyPr wrap="square">
            <a:spAutoFit/>
          </a:bodyPr>
          <a:lstStyle/>
          <a:p>
            <a:r>
              <a:rPr lang="vi-VN" sz="2800">
                <a:latin typeface="+mj-lt"/>
              </a:rPr>
              <a:t>C</a:t>
            </a:r>
            <a:r>
              <a:rPr lang="vi-VN" sz="3200">
                <a:latin typeface="+mj-lt"/>
              </a:rPr>
              <a:t>âu 1: Mùa xuân hát ca, thềm xuân bước qua. </a:t>
            </a:r>
          </a:p>
          <a:p>
            <a:r>
              <a:rPr lang="vi-VN" sz="3200">
                <a:latin typeface="+mj-lt"/>
              </a:rPr>
              <a:t>Câu 2: Nụ hoa thắm trên môi người tiếng em cười.</a:t>
            </a:r>
          </a:p>
          <a:p>
            <a:r>
              <a:rPr lang="vi-VN" sz="3200">
                <a:latin typeface="+mj-lt"/>
              </a:rPr>
              <a:t> Câu 3: Vườn xuân hát ca, ngàn hoa sắc hương. </a:t>
            </a:r>
          </a:p>
          <a:p>
            <a:r>
              <a:rPr lang="vi-VN" sz="3200">
                <a:latin typeface="+mj-lt"/>
              </a:rPr>
              <a:t>Câu 4: Đào, lan, cúc, mai xinh đẹp đón xuân về. </a:t>
            </a:r>
          </a:p>
          <a:p>
            <a:r>
              <a:rPr lang="vi-VN" sz="3200">
                <a:latin typeface="+mj-lt"/>
              </a:rPr>
              <a:t>Câu 5: Ô! chim én trên trời cao liệng bay trong nắng vàng mê say. </a:t>
            </a:r>
          </a:p>
          <a:p>
            <a:r>
              <a:rPr lang="vi-VN" sz="3200">
                <a:latin typeface="+mj-lt"/>
              </a:rPr>
              <a:t>Câu 6: Xuân đến mang niềm vui, nồng ấm chan hòa, xuân về khắp muôn nhà. </a:t>
            </a:r>
          </a:p>
        </p:txBody>
      </p:sp>
      <p:sp>
        <p:nvSpPr>
          <p:cNvPr id="16" name="Rectangle 15">
            <a:extLst>
              <a:ext uri="{FF2B5EF4-FFF2-40B4-BE49-F238E27FC236}">
                <a16:creationId xmlns:a16="http://schemas.microsoft.com/office/drawing/2014/main" id="{B80794CB-69A7-4E4D-BD73-97B2BB9BC938}"/>
              </a:ext>
            </a:extLst>
          </p:cNvPr>
          <p:cNvSpPr/>
          <p:nvPr/>
        </p:nvSpPr>
        <p:spPr>
          <a:xfrm>
            <a:off x="2029317" y="2306584"/>
            <a:ext cx="1462259"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1:</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7" name="Rectangle 16">
            <a:extLst>
              <a:ext uri="{FF2B5EF4-FFF2-40B4-BE49-F238E27FC236}">
                <a16:creationId xmlns:a16="http://schemas.microsoft.com/office/drawing/2014/main" id="{76131334-906E-47C5-AC34-3006F4BCF041}"/>
              </a:ext>
            </a:extLst>
          </p:cNvPr>
          <p:cNvSpPr/>
          <p:nvPr/>
        </p:nvSpPr>
        <p:spPr>
          <a:xfrm>
            <a:off x="1905000" y="5010744"/>
            <a:ext cx="1462260"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2:</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8" name="TextBox 17">
            <a:extLst>
              <a:ext uri="{FF2B5EF4-FFF2-40B4-BE49-F238E27FC236}">
                <a16:creationId xmlns:a16="http://schemas.microsoft.com/office/drawing/2014/main" id="{8B93918A-8D69-44CA-995A-D14063925F41}"/>
              </a:ext>
            </a:extLst>
          </p:cNvPr>
          <p:cNvSpPr txBox="1"/>
          <p:nvPr/>
        </p:nvSpPr>
        <p:spPr>
          <a:xfrm>
            <a:off x="2636130" y="6229601"/>
            <a:ext cx="13746870" cy="3046988"/>
          </a:xfrm>
          <a:prstGeom prst="rect">
            <a:avLst/>
          </a:prstGeom>
          <a:noFill/>
        </p:spPr>
        <p:txBody>
          <a:bodyPr wrap="square">
            <a:spAutoFit/>
          </a:bodyPr>
          <a:lstStyle/>
          <a:p>
            <a:r>
              <a:rPr lang="vi-VN" sz="3200">
                <a:latin typeface="+mj-lt"/>
              </a:rPr>
              <a:t>Câu 1: Mùa xuân thắm tươi, cỏ cây lá hoa. </a:t>
            </a:r>
          </a:p>
          <a:p>
            <a:r>
              <a:rPr lang="vi-VN" sz="3200">
                <a:latin typeface="+mj-lt"/>
              </a:rPr>
              <a:t>Câu 2: Đàn em hát ca bao ngày tháng êm đềm.</a:t>
            </a:r>
          </a:p>
          <a:p>
            <a:r>
              <a:rPr lang="vi-VN" sz="3200">
                <a:latin typeface="+mj-lt"/>
              </a:rPr>
              <a:t>Câu 3: Đẹp xinh áo hoa cùng nhau nắm tay. </a:t>
            </a:r>
          </a:p>
          <a:p>
            <a:r>
              <a:rPr lang="vi-VN" sz="3200">
                <a:latin typeface="+mj-lt"/>
              </a:rPr>
              <a:t>Câu 4: Hòa vang tiếng ca cho lộc đến muôn nhà. </a:t>
            </a:r>
          </a:p>
          <a:p>
            <a:r>
              <a:rPr lang="vi-VN" sz="3200">
                <a:latin typeface="+mj-lt"/>
              </a:rPr>
              <a:t>Câu 5: Ô! chim én trên trời cao liệng bay trong nắng vàng mê say. </a:t>
            </a:r>
          </a:p>
          <a:p>
            <a:r>
              <a:rPr lang="vi-VN" sz="3200">
                <a:latin typeface="+mj-lt"/>
              </a:rPr>
              <a:t>Câu 6: Xuân đến mang niềm vui, nồng ấm chan hòa, xuân về khắp muôn nhà. </a:t>
            </a:r>
          </a:p>
        </p:txBody>
      </p:sp>
    </p:spTree>
    <p:extLst>
      <p:ext uri="{BB962C8B-B14F-4D97-AF65-F5344CB8AC3E}">
        <p14:creationId xmlns:p14="http://schemas.microsoft.com/office/powerpoint/2010/main" val="238751120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536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4377526" y="4689781"/>
            <a:ext cx="1713698" cy="173636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981200" y="-419100"/>
            <a:ext cx="12284627" cy="98277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693012" y="5704118"/>
            <a:ext cx="2705199" cy="2601684"/>
          </a:xfrm>
          <a:prstGeom prst="rect">
            <a:avLst/>
          </a:prstGeom>
        </p:spPr>
      </p:pic>
      <p:sp>
        <p:nvSpPr>
          <p:cNvPr id="11" name="Rectangle 26">
            <a:extLst>
              <a:ext uri="{FF2B5EF4-FFF2-40B4-BE49-F238E27FC236}">
                <a16:creationId xmlns:a16="http://schemas.microsoft.com/office/drawing/2014/main" id="{7AF94FC9-0286-4AD5-AEB5-18077A05F821}"/>
              </a:ext>
            </a:extLst>
          </p:cNvPr>
          <p:cNvSpPr/>
          <p:nvPr/>
        </p:nvSpPr>
        <p:spPr>
          <a:xfrm>
            <a:off x="1486963" y="2390294"/>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HỌC HÁT TỪNG CÂU</a:t>
            </a:r>
            <a:endParaRPr kumimoji="0" lang="en-US" sz="6000" b="1" i="0" u="none" strike="noStrike" kern="1200" cap="none" spc="0" normalizeH="0" baseline="0" noProof="0" dirty="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8112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1985523" y="1285400"/>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1:</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D61AFBF1-F4B4-435C-B471-D42C5A4BAF83}"/>
              </a:ext>
            </a:extLst>
          </p:cNvPr>
          <p:cNvPicPr>
            <a:picLocks noChangeAspect="1"/>
          </p:cNvPicPr>
          <p:nvPr/>
        </p:nvPicPr>
        <p:blipFill>
          <a:blip r:embed="rId4"/>
          <a:stretch>
            <a:fillRect/>
          </a:stretch>
        </p:blipFill>
        <p:spPr>
          <a:xfrm>
            <a:off x="1835863" y="2432653"/>
            <a:ext cx="13987846" cy="1923189"/>
          </a:xfrm>
          <a:prstGeom prst="rect">
            <a:avLst/>
          </a:prstGeom>
        </p:spPr>
      </p:pic>
      <p:sp>
        <p:nvSpPr>
          <p:cNvPr id="13" name="TextBox 12">
            <a:extLst>
              <a:ext uri="{FF2B5EF4-FFF2-40B4-BE49-F238E27FC236}">
                <a16:creationId xmlns:a16="http://schemas.microsoft.com/office/drawing/2014/main" id="{32B8BF13-4314-4E17-B22D-04471DB76446}"/>
              </a:ext>
            </a:extLst>
          </p:cNvPr>
          <p:cNvSpPr txBox="1"/>
          <p:nvPr/>
        </p:nvSpPr>
        <p:spPr>
          <a:xfrm>
            <a:off x="2895600" y="4094233"/>
            <a:ext cx="12317893" cy="523220"/>
          </a:xfrm>
          <a:prstGeom prst="rect">
            <a:avLst/>
          </a:prstGeom>
          <a:noFill/>
        </p:spPr>
        <p:txBody>
          <a:bodyPr wrap="square">
            <a:spAutoFit/>
          </a:bodyPr>
          <a:lstStyle/>
          <a:p>
            <a:r>
              <a:rPr lang="vi-VN" sz="2800">
                <a:solidFill>
                  <a:srgbClr val="0070C0"/>
                </a:solidFill>
                <a:latin typeface="+mj-lt"/>
              </a:rPr>
              <a:t>Mùa   xuân    hát         ca,                             thềm   xuân    bước      qua. </a:t>
            </a:r>
          </a:p>
        </p:txBody>
      </p:sp>
      <p:pic>
        <p:nvPicPr>
          <p:cNvPr id="8" name="1">
            <a:hlinkClick r:id="" action="ppaction://media"/>
            <a:extLst>
              <a:ext uri="{FF2B5EF4-FFF2-40B4-BE49-F238E27FC236}">
                <a16:creationId xmlns:a16="http://schemas.microsoft.com/office/drawing/2014/main" id="{2D5EB42A-0C4E-40D3-ADF1-10B09E136E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33971" y="4634475"/>
            <a:ext cx="1440333" cy="1440333"/>
          </a:xfrm>
          <a:prstGeom prst="rect">
            <a:avLst/>
          </a:prstGeom>
        </p:spPr>
      </p:pic>
    </p:spTree>
    <p:extLst>
      <p:ext uri="{BB962C8B-B14F-4D97-AF65-F5344CB8AC3E}">
        <p14:creationId xmlns:p14="http://schemas.microsoft.com/office/powerpoint/2010/main" val="4130908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3D5FA4-7508-4F07-8758-385C7F0589AF}"/>
              </a:ext>
            </a:extLst>
          </p:cNvPr>
          <p:cNvSpPr/>
          <p:nvPr/>
        </p:nvSpPr>
        <p:spPr>
          <a:xfrm>
            <a:off x="2440347" y="2013318"/>
            <a:ext cx="2300630"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C00000"/>
                </a:solidFill>
                <a:effectLst>
                  <a:outerShdw dist="38100" dir="2640000" algn="bl" rotWithShape="0">
                    <a:schemeClr val="accent1"/>
                  </a:outerShdw>
                </a:effectLst>
              </a:rPr>
              <a:t>Câu 2:</a:t>
            </a:r>
            <a:endParaRPr lang="en-US" sz="5400" b="1" cap="none" spc="0">
              <a:ln w="12700">
                <a:solidFill>
                  <a:schemeClr val="accent1"/>
                </a:solidFill>
                <a:prstDash val="solid"/>
              </a:ln>
              <a:solidFill>
                <a:srgbClr val="C0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C5943C64-DA1D-4412-BA17-FAF6933AF365}"/>
              </a:ext>
            </a:extLst>
          </p:cNvPr>
          <p:cNvPicPr>
            <a:picLocks noChangeAspect="1"/>
          </p:cNvPicPr>
          <p:nvPr/>
        </p:nvPicPr>
        <p:blipFill>
          <a:blip r:embed="rId4"/>
          <a:stretch>
            <a:fillRect/>
          </a:stretch>
        </p:blipFill>
        <p:spPr>
          <a:xfrm>
            <a:off x="2001154" y="3001837"/>
            <a:ext cx="14285692" cy="1874963"/>
          </a:xfrm>
          <a:prstGeom prst="rect">
            <a:avLst/>
          </a:prstGeom>
        </p:spPr>
      </p:pic>
      <p:sp>
        <p:nvSpPr>
          <p:cNvPr id="13" name="TextBox 12">
            <a:extLst>
              <a:ext uri="{FF2B5EF4-FFF2-40B4-BE49-F238E27FC236}">
                <a16:creationId xmlns:a16="http://schemas.microsoft.com/office/drawing/2014/main" id="{FCA204FE-8CE0-4675-9BFC-B129A56C2C01}"/>
              </a:ext>
            </a:extLst>
          </p:cNvPr>
          <p:cNvSpPr txBox="1"/>
          <p:nvPr/>
        </p:nvSpPr>
        <p:spPr>
          <a:xfrm>
            <a:off x="2669751" y="4666446"/>
            <a:ext cx="12317893" cy="954107"/>
          </a:xfrm>
          <a:prstGeom prst="rect">
            <a:avLst/>
          </a:prstGeom>
          <a:noFill/>
        </p:spPr>
        <p:txBody>
          <a:bodyPr wrap="square">
            <a:spAutoFit/>
          </a:bodyPr>
          <a:lstStyle/>
          <a:p>
            <a:r>
              <a:rPr lang="vi-VN" sz="2800">
                <a:solidFill>
                  <a:srgbClr val="0070C0"/>
                </a:solidFill>
                <a:latin typeface="+mj-lt"/>
              </a:rPr>
              <a:t> Nụ      hoa    thắm         trên           môi          người    tiếng    em           cười.</a:t>
            </a:r>
          </a:p>
          <a:p>
            <a:r>
              <a:rPr lang="vi-VN" sz="2800">
                <a:solidFill>
                  <a:srgbClr val="0070C0"/>
                </a:solidFill>
                <a:latin typeface="+mj-lt"/>
              </a:rPr>
              <a:t> </a:t>
            </a:r>
          </a:p>
        </p:txBody>
      </p:sp>
      <p:pic>
        <p:nvPicPr>
          <p:cNvPr id="2" name="2">
            <a:hlinkClick r:id="" action="ppaction://media"/>
            <a:extLst>
              <a:ext uri="{FF2B5EF4-FFF2-40B4-BE49-F238E27FC236}">
                <a16:creationId xmlns:a16="http://schemas.microsoft.com/office/drawing/2014/main" id="{B225ED92-D552-4F68-8364-D0E611FA4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68741" y="5410201"/>
            <a:ext cx="1174999" cy="1174999"/>
          </a:xfrm>
          <a:prstGeom prst="rect">
            <a:avLst/>
          </a:prstGeom>
        </p:spPr>
      </p:pic>
    </p:spTree>
    <p:extLst>
      <p:ext uri="{BB962C8B-B14F-4D97-AF65-F5344CB8AC3E}">
        <p14:creationId xmlns:p14="http://schemas.microsoft.com/office/powerpoint/2010/main" val="2822041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458</TotalTime>
  <Words>1427</Words>
  <Application>Microsoft Office PowerPoint</Application>
  <PresentationFormat>Custom</PresentationFormat>
  <Paragraphs>157</Paragraphs>
  <Slides>24</Slides>
  <Notes>3</Notes>
  <HiddenSlides>0</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Times New Roman</vt:lpstr>
      <vt:lpstr>Calibri</vt:lpstr>
      <vt:lpstr>Arial</vt:lpstr>
      <vt:lpstr>Aptos</vt:lpstr>
      <vt:lpstr>Calibri Light</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trangphamminh1105@gmail.com</cp:lastModifiedBy>
  <cp:revision>43</cp:revision>
  <dcterms:created xsi:type="dcterms:W3CDTF">2006-08-16T00:00:00Z</dcterms:created>
  <dcterms:modified xsi:type="dcterms:W3CDTF">2025-12-04T13:50:57Z</dcterms:modified>
  <dc:identifier>DAFfTpxULbY</dc:identifier>
</cp:coreProperties>
</file>