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03" r:id="rId4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/>
  </p:normalViewPr>
  <p:slideViewPr>
    <p:cSldViewPr showGuides="1"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F2BAB8-EF28-44AE-9546-CC3B520DAA3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2E350C-47F8-43F5-BD20-581D16008B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GV tổ chức cho HS hoạt động. </a:t>
            </a:r>
            <a:endParaRPr dirty="0"/>
          </a:p>
        </p:txBody>
      </p:sp>
      <p:sp>
        <p:nvSpPr>
          <p:cNvPr id="1024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1100455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HS phát hiện từ cùng vần xong, GV hỏi hai chữ đó cùng vần gì?</a:t>
            </a:r>
            <a:endParaRPr dirty="0"/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1100455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Gọi HS đọc lại bài</a:t>
            </a:r>
            <a:endParaRPr dirty="0"/>
          </a:p>
        </p:txBody>
      </p:sp>
      <p:sp>
        <p:nvSpPr>
          <p:cNvPr id="143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1100455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1100455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1100455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2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6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8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2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6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7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9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0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6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275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3pPr>
            <a:lvl4pPr marL="123888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5pPr>
            <a:lvl6pPr marL="2065020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7pPr>
            <a:lvl8pPr marL="289115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8pPr>
            <a:lvl9pPr marL="330390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2"/>
          </a:xfrm>
        </p:spPr>
        <p:txBody>
          <a:bodyPr/>
          <a:lstStyle>
            <a:lvl1pPr>
              <a:defRPr sz="255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2750" indent="0">
              <a:buNone/>
              <a:defRPr sz="1800" b="1"/>
            </a:lvl2pPr>
            <a:lvl3pPr marL="826135" indent="0">
              <a:buNone/>
              <a:defRPr sz="1650" b="1"/>
            </a:lvl3pPr>
            <a:lvl4pPr marL="1238885" indent="0">
              <a:buNone/>
              <a:defRPr sz="1425" b="1"/>
            </a:lvl4pPr>
            <a:lvl5pPr marL="1652270" indent="0">
              <a:buNone/>
              <a:defRPr sz="1425" b="1"/>
            </a:lvl5pPr>
            <a:lvl6pPr marL="2065020" indent="0">
              <a:buNone/>
              <a:defRPr sz="1425" b="1"/>
            </a:lvl6pPr>
            <a:lvl7pPr marL="2478405" indent="0">
              <a:buNone/>
              <a:defRPr sz="1425" b="1"/>
            </a:lvl7pPr>
            <a:lvl8pPr marL="2891155" indent="0">
              <a:buNone/>
              <a:defRPr sz="1425" b="1"/>
            </a:lvl8pPr>
            <a:lvl9pPr marL="3303905" indent="0">
              <a:buNone/>
              <a:defRPr sz="142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2750" indent="0">
              <a:buNone/>
              <a:defRPr sz="1800" b="1"/>
            </a:lvl2pPr>
            <a:lvl3pPr marL="826135" indent="0">
              <a:buNone/>
              <a:defRPr sz="1650" b="1"/>
            </a:lvl3pPr>
            <a:lvl4pPr marL="1238885" indent="0">
              <a:buNone/>
              <a:defRPr sz="1425" b="1"/>
            </a:lvl4pPr>
            <a:lvl5pPr marL="1652270" indent="0">
              <a:buNone/>
              <a:defRPr sz="1425" b="1"/>
            </a:lvl5pPr>
            <a:lvl6pPr marL="2065020" indent="0">
              <a:buNone/>
              <a:defRPr sz="1425" b="1"/>
            </a:lvl6pPr>
            <a:lvl7pPr marL="2478405" indent="0">
              <a:buNone/>
              <a:defRPr sz="1425" b="1"/>
            </a:lvl7pPr>
            <a:lvl8pPr marL="2891155" indent="0">
              <a:buNone/>
              <a:defRPr sz="1425" b="1"/>
            </a:lvl8pPr>
            <a:lvl9pPr marL="3303905" indent="0">
              <a:buNone/>
              <a:defRPr sz="142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425"/>
            </a:lvl4pPr>
            <a:lvl5pPr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54"/>
            <a:ext cx="5111749" cy="5853113"/>
          </a:xfrm>
        </p:spPr>
        <p:txBody>
          <a:bodyPr/>
          <a:lstStyle>
            <a:lvl1pPr>
              <a:defRPr sz="2925"/>
            </a:lvl1pPr>
            <a:lvl2pPr>
              <a:defRPr sz="255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6"/>
            <a:ext cx="3008313" cy="4691063"/>
          </a:xfrm>
        </p:spPr>
        <p:txBody>
          <a:bodyPr/>
          <a:lstStyle>
            <a:lvl1pPr marL="0" indent="0">
              <a:buNone/>
              <a:defRPr sz="1275"/>
            </a:lvl1pPr>
            <a:lvl2pPr marL="412750" indent="0">
              <a:buNone/>
              <a:defRPr sz="1050"/>
            </a:lvl2pPr>
            <a:lvl3pPr marL="826135" indent="0">
              <a:buNone/>
              <a:defRPr sz="900"/>
            </a:lvl3pPr>
            <a:lvl4pPr marL="1238885" indent="0">
              <a:buNone/>
              <a:defRPr sz="825"/>
            </a:lvl4pPr>
            <a:lvl5pPr marL="1652270" indent="0">
              <a:buNone/>
              <a:defRPr sz="825"/>
            </a:lvl5pPr>
            <a:lvl6pPr marL="2065020" indent="0">
              <a:buNone/>
              <a:defRPr sz="825"/>
            </a:lvl6pPr>
            <a:lvl7pPr marL="2478405" indent="0">
              <a:buNone/>
              <a:defRPr sz="825"/>
            </a:lvl7pPr>
            <a:lvl8pPr marL="2891155" indent="0">
              <a:buNone/>
              <a:defRPr sz="825"/>
            </a:lvl8pPr>
            <a:lvl9pPr marL="3303905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2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vert="horz" lIns="110109" tIns="55056" rIns="110109" bIns="55056" rtlCol="0">
            <a:normAutofit/>
          </a:bodyPr>
          <a:lstStyle>
            <a:lvl1pPr marL="0" indent="0">
              <a:buNone/>
              <a:defRPr sz="2925"/>
            </a:lvl1pPr>
            <a:lvl2pPr marL="412750" indent="0">
              <a:buNone/>
              <a:defRPr sz="2550"/>
            </a:lvl2pPr>
            <a:lvl3pPr marL="826135" indent="0">
              <a:buNone/>
              <a:defRPr sz="2175"/>
            </a:lvl3pPr>
            <a:lvl4pPr marL="1238885" indent="0">
              <a:buNone/>
              <a:defRPr sz="1800"/>
            </a:lvl4pPr>
            <a:lvl5pPr marL="1652270" indent="0">
              <a:buNone/>
              <a:defRPr sz="1800"/>
            </a:lvl5pPr>
            <a:lvl6pPr marL="2065020" indent="0">
              <a:buNone/>
              <a:defRPr sz="1800"/>
            </a:lvl6pPr>
            <a:lvl7pPr marL="2478405" indent="0">
              <a:buNone/>
              <a:defRPr sz="1800"/>
            </a:lvl7pPr>
            <a:lvl8pPr marL="2891155" indent="0">
              <a:buNone/>
              <a:defRPr sz="1800"/>
            </a:lvl8pPr>
            <a:lvl9pPr marL="3303905" indent="0">
              <a:buNone/>
              <a:defRPr sz="1800"/>
            </a:lvl9pPr>
          </a:lstStyle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92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2"/>
            <a:ext cx="5486400" cy="804863"/>
          </a:xfrm>
        </p:spPr>
        <p:txBody>
          <a:bodyPr/>
          <a:lstStyle>
            <a:lvl1pPr marL="0" indent="0">
              <a:buNone/>
              <a:defRPr sz="1275"/>
            </a:lvl1pPr>
            <a:lvl2pPr marL="412750" indent="0">
              <a:buNone/>
              <a:defRPr sz="1050"/>
            </a:lvl2pPr>
            <a:lvl3pPr marL="826135" indent="0">
              <a:buNone/>
              <a:defRPr sz="900"/>
            </a:lvl3pPr>
            <a:lvl4pPr marL="1238885" indent="0">
              <a:buNone/>
              <a:defRPr sz="825"/>
            </a:lvl4pPr>
            <a:lvl5pPr marL="1652270" indent="0">
              <a:buNone/>
              <a:defRPr sz="825"/>
            </a:lvl5pPr>
            <a:lvl6pPr marL="2065020" indent="0">
              <a:buNone/>
              <a:defRPr sz="825"/>
            </a:lvl6pPr>
            <a:lvl7pPr marL="2478405" indent="0">
              <a:buNone/>
              <a:defRPr sz="825"/>
            </a:lvl7pPr>
            <a:lvl8pPr marL="2891155" indent="0">
              <a:buNone/>
              <a:defRPr sz="825"/>
            </a:lvl8pPr>
            <a:lvl9pPr marL="3303905" indent="0">
              <a:buNone/>
              <a:defRPr sz="82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400FCB-38ED-46F4-A693-0F684BA50DE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826135" rtl="0" eaLnBrk="1" latinLnBrk="0" hangingPunct="1"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9880" indent="-309880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671195" indent="-258445" algn="l" defTabSz="8261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55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445260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395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530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2750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8885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65020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91155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03905" algn="l" defTabSz="826135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hyperlink" Target="http://jp59.centerblog.net/rub-GIifs-barre-separateur-3.html" TargetMode="Externa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Group 4"/>
          <p:cNvGrpSpPr/>
          <p:nvPr/>
        </p:nvGrpSpPr>
        <p:grpSpPr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4134" name="Freeform 5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5" name="Freeform 6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6" name="Freeform 7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7" name="Freeform 8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8" name="Freeform 9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9" name="Freeform 10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40" name="Freeform 11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41" name="Group 12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142" name="Picture 1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3" name="Picture 1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4" name="Picture 1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5" name="Picture 1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6" name="Picture 17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7" name="Picture 1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8" name="Picture 1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9" name="Picture 2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50" name="Picture 2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4099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800" y="-838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3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3400" y="-838200"/>
            <a:ext cx="81915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3200" y="-685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2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26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27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2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6" name="Group 29"/>
          <p:cNvGrpSpPr/>
          <p:nvPr/>
        </p:nvGrpSpPr>
        <p:grpSpPr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4117" name="Freeform 30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8" name="Freeform 31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9" name="Freeform 32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0" name="Freeform 33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1" name="Freeform 34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2" name="Freeform 35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3" name="Freeform 36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24" name="Group 37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125" name="Picture 3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6" name="Picture 3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7" name="Picture 4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8" name="Picture 4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9" name="Picture 42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0" name="Picture 4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1" name="Picture 4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2" name="Picture 4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3" name="Picture 4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4107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48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162425" y="5153025"/>
            <a:ext cx="8191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2200" y="5410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69" descr="BARRE JP59">
            <a:hlinkClick r:id="rId5" tooltip="&quot;Agrandir l'image de jp59.centerblog.net&quot;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8" y="1981200"/>
            <a:ext cx="4419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Rectangle 50"/>
          <p:cNvSpPr/>
          <p:nvPr/>
        </p:nvSpPr>
        <p:spPr>
          <a:xfrm>
            <a:off x="2017207" y="1565274"/>
            <a:ext cx="5250180" cy="460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alt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HÙNG </a:t>
            </a:r>
            <a:r>
              <a:rPr kumimoji="0" lang="vi-VN" alt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THẮNG</a:t>
            </a:r>
            <a:endParaRPr kumimoji="0" lang="vi-VN" altLang="en-US" sz="24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14" name="WordArt 15"/>
          <p:cNvSpPr>
            <a:spLocks noTextEdit="1"/>
          </p:cNvSpPr>
          <p:nvPr/>
        </p:nvSpPr>
        <p:spPr>
          <a:xfrm>
            <a:off x="2209800" y="4403725"/>
            <a:ext cx="4648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</a:t>
            </a:r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5" name="TextBox 9"/>
          <p:cNvSpPr txBox="1"/>
          <p:nvPr/>
        </p:nvSpPr>
        <p:spPr>
          <a:xfrm>
            <a:off x="1558925" y="551180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endParaRPr lang="vi-VN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loud 5"/>
          <p:cNvSpPr/>
          <p:nvPr/>
        </p:nvSpPr>
        <p:spPr>
          <a:xfrm>
            <a:off x="304800" y="1143000"/>
            <a:ext cx="8662988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69" tIns="41334" rIns="82669" bIns="41334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825500" eaLnBrk="1" hangingPunct="1">
              <a:buNone/>
            </a:pPr>
            <a:r>
              <a:rPr sz="2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dò:</a:t>
            </a:r>
            <a:endParaRPr sz="29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825500" eaLnBrk="1" hangingPunct="1">
              <a:buChar char="-"/>
            </a:pP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 lại các b</a:t>
            </a: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trong chủ đề </a:t>
            </a:r>
            <a:r>
              <a:rPr sz="2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 nước v</a:t>
            </a:r>
            <a:r>
              <a:rPr sz="29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người</a:t>
            </a: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825500" eaLnBrk="1" hangingPunct="1">
              <a:buChar char="-"/>
            </a:pP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</a:t>
            </a: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mới: </a:t>
            </a:r>
            <a:r>
              <a:rPr sz="2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</a:t>
            </a:r>
            <a:r>
              <a:rPr sz="2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(trang 164).</a:t>
            </a:r>
            <a:endParaRPr sz="29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rcRect r="25600" b="32443"/>
          <a:stretch>
            <a:fillRect/>
          </a:stretch>
        </p:blipFill>
        <p:spPr>
          <a:xfrm>
            <a:off x="0" y="857250"/>
            <a:ext cx="6802438" cy="3475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37199" t="4741"/>
          <a:stretch>
            <a:fillRect/>
          </a:stretch>
        </p:blipFill>
        <p:spPr>
          <a:xfrm>
            <a:off x="3141663" y="1100138"/>
            <a:ext cx="5741987" cy="4900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3"/>
          <a:srcRect l="4266" t="5452" r="53867" b="6845"/>
          <a:stretch>
            <a:fillRect/>
          </a:stretch>
        </p:blipFill>
        <p:spPr>
          <a:xfrm>
            <a:off x="250825" y="1628775"/>
            <a:ext cx="3829050" cy="451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/>
          <a:srcRect l="60800" t="2371" b="22250"/>
          <a:stretch>
            <a:fillRect/>
          </a:stretch>
        </p:blipFill>
        <p:spPr>
          <a:xfrm>
            <a:off x="5573713" y="763588"/>
            <a:ext cx="3584575" cy="3878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11250" y="2819400"/>
            <a:ext cx="1947863" cy="476250"/>
          </a:xfrm>
          <a:prstGeom prst="rect">
            <a:avLst/>
          </a:prstGeom>
          <a:noFill/>
        </p:spPr>
        <p:txBody>
          <a:bodyPr wrap="square" lIns="82681" tIns="41340" rIns="82681" bIns="41340" rtlCol="0">
            <a:spAutoFit/>
          </a:bodyPr>
          <a:p>
            <a:pPr algn="dist" defTabSz="825500" eaLnBrk="1" hangingPunct="1">
              <a:buNone/>
            </a:pPr>
            <a:r>
              <a:rPr lang="en-US" altLang="zh-CN" sz="2500" dirty="0">
                <a:solidFill>
                  <a:srgbClr val="77933C"/>
                </a:solidFill>
                <a:latin typeface="Arial" panose="020B0604020202020204" pitchFamily="34" charset="0"/>
                <a:ea typeface="方正粗圆_GBK"/>
              </a:rPr>
              <a:t>Khởi động</a:t>
            </a:r>
            <a:endParaRPr lang="zh-CN" altLang="en-US" sz="2500" dirty="0">
              <a:solidFill>
                <a:srgbClr val="77933C"/>
              </a:solidFill>
              <a:latin typeface="Arial" panose="020B0604020202020204" pitchFamily="34" charset="0"/>
              <a:ea typeface="方正粗圆_G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1644839308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Flowchart: Document 17"/>
          <p:cNvSpPr/>
          <p:nvPr/>
        </p:nvSpPr>
        <p:spPr>
          <a:xfrm>
            <a:off x="-17462" y="841375"/>
            <a:ext cx="9251950" cy="19446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8" tIns="41325" rIns="82648" bIns="41325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2862" y="866775"/>
            <a:ext cx="9251950" cy="17780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48" tIns="41325" rIns="82648" bIns="41325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72" name="Group 1"/>
          <p:cNvGrpSpPr/>
          <p:nvPr/>
        </p:nvGrpSpPr>
        <p:grpSpPr>
          <a:xfrm>
            <a:off x="2587625" y="3009900"/>
            <a:ext cx="4102100" cy="97472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4" rIns="68589" bIns="34294" spcCol="0"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4" rIns="68589" bIns="34294" spcCol="0"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4" rIns="68589" bIns="34294" spcCol="0"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54126" y="2966651"/>
            <a:ext cx="992331" cy="992590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035050"/>
            <a:ext cx="1341438" cy="1006475"/>
          </a:xfrm>
          <a:prstGeom prst="rect">
            <a:avLst/>
          </a:prstGeom>
          <a:noFill/>
        </p:spPr>
        <p:txBody>
          <a:bodyPr wrap="square" lIns="82637" tIns="41319" rIns="82637" bIns="41319" rtlCol="0">
            <a:spAutoFit/>
          </a:bodyPr>
          <a:lstStyle/>
          <a:p>
            <a:pPr marR="0" algn="ctr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>
                <a:solidFill>
                  <a:srgbClr val="A71FB1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2</a:t>
            </a:r>
            <a:endParaRPr kumimoji="0" lang="en-US" sz="6000" b="1" kern="1200" cap="none" spc="0" normalizeH="0" baseline="0" noProof="0">
              <a:solidFill>
                <a:srgbClr val="A71FB1"/>
              </a:solidFill>
              <a:latin typeface="Arial Rounded MT Bold" panose="020F070403050403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5000" y="1024255"/>
            <a:ext cx="7304405" cy="1549400"/>
          </a:xfrm>
          <a:prstGeom prst="rect">
            <a:avLst/>
          </a:prstGeom>
          <a:noFill/>
        </p:spPr>
        <p:txBody>
          <a:bodyPr wrap="square" lIns="82637" tIns="41319" rIns="82637" bIns="41319" rtlCol="0">
            <a:noAutofit/>
          </a:bodyPr>
          <a:lstStyle/>
          <a:p>
            <a:pPr marR="0" algn="ctr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350" b="1" kern="1200" cap="none" spc="0" normalizeH="0" baseline="0" noProof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ĐẤT NƯỚC VÀ CON NGƯỜI</a:t>
            </a:r>
            <a:endParaRPr kumimoji="0" lang="en-US" sz="4350" b="1" kern="1200" cap="none" spc="0" normalizeH="0" baseline="0" noProof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89100" y="3146425"/>
            <a:ext cx="5121275" cy="579120"/>
          </a:xfrm>
          <a:prstGeom prst="rect">
            <a:avLst/>
          </a:prstGeom>
          <a:noFill/>
        </p:spPr>
        <p:txBody>
          <a:bodyPr wrap="square" lIns="82637" tIns="41319" rIns="82637" bIns="41319" rtlCol="0">
            <a:spAutoFit/>
          </a:bodyPr>
          <a:lstStyle/>
          <a:p>
            <a:pPr marR="0" algn="ctr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25" b="1" kern="1200" cap="none" spc="0" normalizeH="0" baseline="0" noProof="0" smtClean="0">
                <a:solidFill>
                  <a:srgbClr val="A71FB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ÔN TẬP</a:t>
            </a:r>
            <a:endParaRPr kumimoji="0" lang="en-US" sz="3225" b="1" kern="1200" cap="none" spc="0" normalizeH="0" baseline="0" noProof="0" smtClean="0">
              <a:solidFill>
                <a:srgbClr val="A71FB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177" name="Group 19"/>
          <p:cNvGrpSpPr/>
          <p:nvPr/>
        </p:nvGrpSpPr>
        <p:grpSpPr>
          <a:xfrm>
            <a:off x="-660400" y="7938"/>
            <a:ext cx="2470150" cy="2297112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261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2700" y="1035050"/>
            <a:ext cx="1341438" cy="1006475"/>
          </a:xfrm>
          <a:prstGeom prst="rect">
            <a:avLst/>
          </a:prstGeom>
          <a:noFill/>
        </p:spPr>
        <p:txBody>
          <a:bodyPr wrap="square" lIns="82603" tIns="41303" rIns="82603" bIns="41303" rtlCol="0">
            <a:spAutoFit/>
          </a:bodyPr>
          <a:lstStyle/>
          <a:p>
            <a:pPr marR="0" algn="ctr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>
                <a:solidFill>
                  <a:srgbClr val="7030A0"/>
                </a:solidFill>
                <a:latin typeface="Arial Rounded MT Bold" panose="020F0704030504030204" pitchFamily="34" charset="0"/>
                <a:ea typeface="Arial-Rounded" pitchFamily="34" charset="0"/>
                <a:cs typeface="Times New Roman" panose="02020603050405020304" pitchFamily="18" charset="0"/>
              </a:rPr>
              <a:t>8</a:t>
            </a:r>
            <a:endParaRPr kumimoji="0" lang="en-US" sz="6000" b="1" kern="1200" cap="none" spc="0" normalizeH="0" baseline="0" noProof="0">
              <a:solidFill>
                <a:srgbClr val="7030A0"/>
              </a:solidFill>
              <a:latin typeface="Arial Rounded MT Bold" panose="020F0704030504030204" pitchFamily="34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Oval 3"/>
          <p:cNvSpPr/>
          <p:nvPr/>
        </p:nvSpPr>
        <p:spPr>
          <a:xfrm>
            <a:off x="209550" y="114300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1231900"/>
            <a:ext cx="7391400" cy="5540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</a:t>
            </a:r>
            <a:endParaRPr kumimoji="0" lang="en-US" sz="3000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338" y="2114550"/>
            <a:ext cx="7391400" cy="5540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ctr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Việt Nam quê hương ta</a:t>
            </a:r>
            <a:endParaRPr kumimoji="0" lang="en-US" sz="3000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613" y="2879725"/>
            <a:ext cx="8975725" cy="19383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	Việt Nam đất nước ta ơi</a:t>
            </a:r>
            <a:endParaRPr kumimoji="0" lang="en-US" sz="3000" kern="1200" cap="none" spc="0" normalizeH="0" baseline="0" noProof="0" smtClean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	Mênh mông biển lúa đâu trời đẹp hơn</a:t>
            </a:r>
            <a:endParaRPr kumimoji="0" lang="en-US" sz="3000" kern="1200" cap="none" spc="0" normalizeH="0" baseline="0" noProof="0" smtClean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	Cánh cò bay lả rập rờn</a:t>
            </a:r>
            <a:endParaRPr kumimoji="0" lang="en-US" sz="3000" kern="1200" cap="none" spc="0" normalizeH="0" baseline="0" noProof="0" smtClean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Mây mờ che đỉnh Trường Sơn sớm chiều.</a:t>
            </a:r>
            <a:endParaRPr kumimoji="0" lang="en-US" sz="30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117475" y="957263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3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19" name="TextBox 2"/>
          <p:cNvSpPr txBox="1"/>
          <p:nvPr/>
        </p:nvSpPr>
        <p:spPr>
          <a:xfrm>
            <a:off x="744538" y="981075"/>
            <a:ext cx="7391400" cy="600075"/>
          </a:xfrm>
          <a:prstGeom prst="rect">
            <a:avLst/>
          </a:prstGeom>
          <a:noFill/>
          <a:ln w="9525">
            <a:noFill/>
          </a:ln>
        </p:spPr>
        <p:txBody>
          <a:bodyPr lIns="91399" tIns="45700" rIns="91399" bIns="45700">
            <a:spAutoFit/>
          </a:bodyPr>
          <a:p>
            <a:pPr algn="just" defTabSz="825500" eaLnBrk="1" hangingPunct="1">
              <a:buNone/>
            </a:pPr>
            <a:r>
              <a:rPr sz="33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Đọc</a:t>
            </a:r>
            <a:endParaRPr sz="33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788" y="1295400"/>
            <a:ext cx="7391400" cy="50800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ctr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Việt Nam quê hương ta</a:t>
            </a:r>
            <a:endParaRPr kumimoji="0" lang="en-US" sz="2700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063" y="2060575"/>
            <a:ext cx="8975725" cy="1755775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	Việt Nam đất nước ta ơi</a:t>
            </a:r>
            <a:endParaRPr kumimoji="0" lang="en-US" sz="2700" kern="1200" cap="none" spc="0" normalizeH="0" baseline="0" noProof="0" smtClean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 	Mênh mông biển lúa đâu trời đẹp hơn</a:t>
            </a:r>
            <a:endParaRPr kumimoji="0" lang="en-US" sz="2700" kern="1200" cap="none" spc="0" normalizeH="0" baseline="0" noProof="0" smtClean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	Cánh cò bay lả rập rờn</a:t>
            </a:r>
            <a:endParaRPr kumimoji="0" lang="en-US" sz="2700" kern="1200" cap="none" spc="0" normalizeH="0" baseline="0" noProof="0" smtClean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	Mây mờ che đỉnh Trường Sơn sớm chiều.</a:t>
            </a:r>
            <a:endParaRPr kumimoji="0" lang="en-US" sz="27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163" y="3943350"/>
            <a:ext cx="8975725" cy="50800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Trong đoạn thơ trên, những từ ngữ nào là tên riêng?</a:t>
            </a:r>
            <a:endParaRPr kumimoji="0" lang="en-US" sz="27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163" y="4376738"/>
            <a:ext cx="8689975" cy="923925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</a:t>
            </a: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Em còn biết những tên riêng nào trong các bài đọc đã học?</a:t>
            </a:r>
            <a:endParaRPr kumimoji="0" lang="en-US" sz="27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163" y="5207000"/>
            <a:ext cx="8975725" cy="50800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Điều gì cần nhớ khi viết tên riêng?</a:t>
            </a:r>
            <a:endParaRPr kumimoji="0" lang="en-US" sz="27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65088" y="102870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150" y="1073150"/>
            <a:ext cx="8223250" cy="5540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Nói về quê em hoặc nơi em đang sống</a:t>
            </a:r>
            <a:endParaRPr kumimoji="0" lang="en-US" sz="3000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1"/>
          <a:srcRect l="55722" t="23047" r="8662" b="35156"/>
          <a:stretch>
            <a:fillRect/>
          </a:stretch>
        </p:blipFill>
        <p:spPr>
          <a:xfrm>
            <a:off x="1600200" y="1885950"/>
            <a:ext cx="5772150" cy="380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347663" y="120015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725" y="1289050"/>
            <a:ext cx="7651750" cy="50800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Viết 1 – 2 câu đã nói ở mục 3</a:t>
            </a:r>
            <a:endParaRPr kumimoji="0" lang="en-US" sz="2700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1"/>
          <a:srcRect l="55722" t="23047" r="8662" b="35156"/>
          <a:stretch>
            <a:fillRect/>
          </a:stretch>
        </p:blipFill>
        <p:spPr>
          <a:xfrm>
            <a:off x="1600200" y="1885950"/>
            <a:ext cx="5772150" cy="380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Oval 2"/>
          <p:cNvSpPr/>
          <p:nvPr/>
        </p:nvSpPr>
        <p:spPr>
          <a:xfrm>
            <a:off x="160338" y="1276350"/>
            <a:ext cx="6731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sz="307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138" y="1303338"/>
            <a:ext cx="7964488" cy="56515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Hãy viết lại đúng chính tả những câu sau</a:t>
            </a:r>
            <a:endParaRPr kumimoji="0" lang="en-US" sz="3075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288" y="2114550"/>
            <a:ext cx="8975725" cy="56515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nam và hà là học sinh lớp 1</a:t>
            </a:r>
            <a:endParaRPr kumimoji="0" lang="en-US" sz="3075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6288" y="3486150"/>
            <a:ext cx="8975725" cy="56515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những người lính cứu hoả rất dũng cảm</a:t>
            </a:r>
            <a:endParaRPr kumimoji="0" lang="en-US" sz="3075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49225" y="2959100"/>
            <a:ext cx="666750" cy="3317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177800" y="4229100"/>
            <a:ext cx="668338" cy="330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3438" y="2767013"/>
            <a:ext cx="7683500" cy="5667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Nam và Hà là học sinh lớp 1.</a:t>
            </a:r>
            <a:endParaRPr kumimoji="0" lang="en-US" sz="3075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73125" y="4111625"/>
            <a:ext cx="7681913" cy="565150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75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 người lính cứu hoả rất dũng cảm.</a:t>
            </a:r>
            <a:endParaRPr kumimoji="0" lang="en-US" sz="3075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290513" y="1104900"/>
            <a:ext cx="609600" cy="6096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marL="0" marR="0" lvl="0" indent="0" algn="ctr" defTabSz="8261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2775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1388" y="1104900"/>
            <a:ext cx="8147050" cy="5540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Đọc mở rộng</a:t>
            </a:r>
            <a:endParaRPr kumimoji="0" lang="en-US" sz="3000" b="1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200" y="1657350"/>
            <a:ext cx="8205788" cy="922338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a. Tìm đọc một cuốn sách hoặc một tập thơ về đất nước và con người Việt Nam.</a:t>
            </a:r>
            <a:endParaRPr kumimoji="0" lang="en-US" sz="27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88" y="2555875"/>
            <a:ext cx="8204200" cy="923925"/>
          </a:xfrm>
          <a:prstGeom prst="rect">
            <a:avLst/>
          </a:prstGeom>
          <a:noFill/>
        </p:spPr>
        <p:txBody>
          <a:bodyPr wrap="square" lIns="91399" tIns="45700" rIns="91399" bIns="45700" rtlCol="0">
            <a:spAutoFit/>
          </a:bodyPr>
          <a:lstStyle/>
          <a:p>
            <a:pPr marR="0" algn="just" defTabSz="826135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kern="1200" cap="none" spc="0" normalizeH="0" baseline="0" noProof="0" smtClean="0">
                <a:solidFill>
                  <a:prstClr val="black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b. Nói với bạn điều em biết thêm từ cuốn sách hoặc tập thơ đó.</a:t>
            </a:r>
            <a:endParaRPr kumimoji="0" lang="en-US" sz="2700" kern="1200" cap="none" spc="0" normalizeH="0" baseline="0" noProof="0">
              <a:solidFill>
                <a:prstClr val="black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Tục Ngữ Ca Dao Việt Nam (Tái Bản 2019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713" y="3613150"/>
            <a:ext cx="1992312" cy="1992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Sách - Việt Nam đất nước con người | Shopee Việt Na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3479800"/>
            <a:ext cx="1749425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Bé Tập Kể Chuyện - Sự Tích Hồ Gươ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3694113"/>
            <a:ext cx="1830388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WPS Presentation</Application>
  <PresentationFormat/>
  <Paragraphs>77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HP001 4 hàng</vt:lpstr>
      <vt:lpstr>Segoe Print</vt:lpstr>
      <vt:lpstr>Times New Roman</vt:lpstr>
      <vt:lpstr>方正粗圆_GBK</vt:lpstr>
      <vt:lpstr>Arial Rounded MT Bold</vt:lpstr>
      <vt:lpstr>Arial-Rounded</vt:lpstr>
      <vt:lpstr>Calibri</vt:lpstr>
      <vt:lpstr>Arial-Rounded</vt:lpstr>
      <vt:lpstr>Microsoft YaHei</vt:lpstr>
      <vt:lpstr>Arial Unicode MS</vt:lpstr>
      <vt:lpstr>1_Default Design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son nguyen</cp:lastModifiedBy>
  <cp:revision>238</cp:revision>
  <dcterms:created xsi:type="dcterms:W3CDTF">2002-01-01T10:07:35Z</dcterms:created>
  <dcterms:modified xsi:type="dcterms:W3CDTF">2025-05-24T12:37:32Z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716993D0E6B548B6AB7AB5A735D3B5A7_12</vt:lpwstr>
  </property>
  <property fmtid="{D5CDD505-2E9C-101B-9397-08002B2CF9AE}" pid="3" name="KSOProductBuildVer">
    <vt:lpwstr>1033-12.2.0.21179</vt:lpwstr>
  </property>
</Properties>
</file>