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27"/>
  </p:handoutMasterIdLst>
  <p:sldIdLst>
    <p:sldId id="257" r:id="rId5"/>
    <p:sldId id="274" r:id="rId7"/>
    <p:sldId id="321" r:id="rId8"/>
    <p:sldId id="336" r:id="rId9"/>
    <p:sldId id="314" r:id="rId10"/>
    <p:sldId id="328" r:id="rId11"/>
    <p:sldId id="329" r:id="rId12"/>
    <p:sldId id="330" r:id="rId13"/>
    <p:sldId id="331" r:id="rId14"/>
    <p:sldId id="333" r:id="rId15"/>
    <p:sldId id="347" r:id="rId16"/>
    <p:sldId id="334" r:id="rId17"/>
    <p:sldId id="275" r:id="rId18"/>
    <p:sldId id="317" r:id="rId19"/>
    <p:sldId id="338" r:id="rId20"/>
    <p:sldId id="339" r:id="rId21"/>
    <p:sldId id="340" r:id="rId22"/>
    <p:sldId id="342" r:id="rId23"/>
    <p:sldId id="344" r:id="rId24"/>
    <p:sldId id="346" r:id="rId25"/>
    <p:sldId id="283" r:id="rId26"/>
  </p:sldIdLst>
  <p:sldSz cx="12192000" cy="6858000"/>
  <p:notesSz cx="6858000" cy="9144000"/>
  <p:defaultTextStyle>
    <a:defPPr>
      <a:defRPr lang="vi-V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5017"/>
  </p:normalViewPr>
  <p:slideViewPr>
    <p:cSldViewPr snapToGrid="0" showGuides="1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2A5A2B-F41A-47FF-B20E-832DB782798A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vi-VN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vi-VN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58C64-B74A-4E60-91FD-B888FF53B7F3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9" name="Chỗ dành sẵn cho Ghi chú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vi-VN" dirty="0"/>
              <a:t>Bấm để sửa kiểu văn bản Bản cái</a:t>
            </a:r>
            <a:endParaRPr lang="vi-VN" dirty="0"/>
          </a:p>
          <a:p>
            <a:pPr lvl="1"/>
            <a:r>
              <a:rPr lang="vi-VN" dirty="0"/>
              <a:t>Mức hai</a:t>
            </a:r>
            <a:endParaRPr lang="vi-VN" dirty="0"/>
          </a:p>
          <a:p>
            <a:pPr lvl="2"/>
            <a:r>
              <a:rPr lang="vi-VN" dirty="0"/>
              <a:t>Mức ba</a:t>
            </a:r>
            <a:endParaRPr lang="vi-VN" dirty="0"/>
          </a:p>
          <a:p>
            <a:pPr lvl="3"/>
            <a:r>
              <a:rPr lang="vi-VN" dirty="0"/>
              <a:t>Mức bốn</a:t>
            </a:r>
            <a:endParaRPr lang="vi-VN" dirty="0"/>
          </a:p>
          <a:p>
            <a:pPr lvl="4"/>
            <a:r>
              <a:rPr lang="vi-VN" dirty="0"/>
              <a:t>Mức 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vi-VN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vi-VN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dirty="0"/>
          </a:p>
        </p:txBody>
      </p:sp>
      <p:sp>
        <p:nvSpPr>
          <p:cNvPr id="28675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4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8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8" y="3245640"/>
            <a:ext cx="338960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052FD6-B92F-438C-B7A5-E358DEBA2E8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3" y="3299500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22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7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4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6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4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0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8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299" y="721065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8F6BAD-C277-4326-8B9F-4B3594D6334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31C113-A4CB-4C3D-97F1-A67377047D4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1" y="1733549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49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18A2C5-56C9-4E73-A226-C3FDB554EAB4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6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4" y="1678105"/>
            <a:ext cx="3123348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08" y="1678105"/>
            <a:ext cx="3123348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C33EF5-0840-4BBE-9983-BB141EFC3CDC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4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8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8" y="3245640"/>
            <a:ext cx="338960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877274-E548-44B0-ABFA-090A1E3197B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3" y="3299500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389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7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4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6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4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0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8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299" y="721065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896CB5-CF5B-48F5-8F2D-31E4C6CCD62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742C4B-186E-426C-8643-1B2B6150D39F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1" y="1733549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49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F7D0A-5FB2-46FC-9D73-797DC6642AD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6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4" y="1678105"/>
            <a:ext cx="3123348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08" y="1678105"/>
            <a:ext cx="3123348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30EA3B-74AE-421A-B75F-92FB7742125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4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8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8" y="3245640"/>
            <a:ext cx="338960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052FD6-B92F-438C-B7A5-E358DEBA2E8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3" y="3299500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557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7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4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6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4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0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8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299" y="721065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8F6BAD-C277-4326-8B9F-4B3594D6334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31C113-A4CB-4C3D-97F1-A67377047D4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1" y="1733549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49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F7D0A-5FB2-46FC-9D73-797DC6642AD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6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4" y="1678105"/>
            <a:ext cx="3123348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08" y="1678105"/>
            <a:ext cx="3123348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30EA3B-74AE-421A-B75F-92FB7742125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vi-VN" dirty="0"/>
              <a:t>Chỉnh sửa kiểu văn bản Bản cái</a:t>
            </a:r>
            <a:endParaRPr lang="vi-VN" dirty="0"/>
          </a:p>
          <a:p>
            <a:pPr lvl="1"/>
            <a:r>
              <a:rPr lang="vi-VN" dirty="0"/>
              <a:t>Mức hai</a:t>
            </a:r>
            <a:endParaRPr lang="vi-VN" dirty="0"/>
          </a:p>
          <a:p>
            <a:pPr lvl="2"/>
            <a:r>
              <a:rPr lang="vi-VN" dirty="0"/>
              <a:t>Mức ba</a:t>
            </a:r>
            <a:endParaRPr lang="vi-VN" dirty="0"/>
          </a:p>
          <a:p>
            <a:pPr lvl="3"/>
            <a:r>
              <a:rPr lang="vi-VN" dirty="0"/>
              <a:t>Mức bốn</a:t>
            </a:r>
            <a:endParaRPr lang="vi-VN" dirty="0"/>
          </a:p>
          <a:p>
            <a:pPr lvl="4"/>
            <a:r>
              <a:rPr lang="vi-VN" dirty="0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2051" name="Chỗ dành sẵn cho Văn bản 2"/>
          <p:cNvSpPr>
            <a:spLocks noGrp="1"/>
          </p:cNvSpPr>
          <p:nvPr>
            <p:ph type="body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vi-VN" dirty="0"/>
              <a:t>Chỉnh sửa kiểu văn bản Bản cái</a:t>
            </a:r>
            <a:endParaRPr lang="vi-VN" dirty="0"/>
          </a:p>
          <a:p>
            <a:pPr lvl="1"/>
            <a:r>
              <a:rPr lang="vi-VN" dirty="0"/>
              <a:t>Mức hai</a:t>
            </a:r>
            <a:endParaRPr lang="vi-VN" dirty="0"/>
          </a:p>
          <a:p>
            <a:pPr lvl="2"/>
            <a:r>
              <a:rPr lang="vi-VN" dirty="0"/>
              <a:t>Mức ba</a:t>
            </a:r>
            <a:endParaRPr lang="vi-VN" dirty="0"/>
          </a:p>
          <a:p>
            <a:pPr lvl="3"/>
            <a:r>
              <a:rPr lang="vi-VN" dirty="0"/>
              <a:t>Mức bốn</a:t>
            </a:r>
            <a:endParaRPr lang="vi-VN" dirty="0"/>
          </a:p>
          <a:p>
            <a:pPr lvl="4"/>
            <a:r>
              <a:rPr lang="vi-VN" dirty="0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rgbClr val="9A5315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F7494-86E1-485A-9E9B-CCAE698587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075" name="Chỗ dành sẵn cho Văn bản 2"/>
          <p:cNvSpPr>
            <a:spLocks noGrp="1"/>
          </p:cNvSpPr>
          <p:nvPr>
            <p:ph type="body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vi-VN" dirty="0"/>
              <a:t>Chỉnh sửa kiểu văn bản Bản cái</a:t>
            </a:r>
            <a:endParaRPr lang="vi-VN" dirty="0"/>
          </a:p>
          <a:p>
            <a:pPr lvl="1"/>
            <a:r>
              <a:rPr lang="vi-VN" dirty="0"/>
              <a:t>Mức hai</a:t>
            </a:r>
            <a:endParaRPr lang="vi-VN" dirty="0"/>
          </a:p>
          <a:p>
            <a:pPr lvl="2"/>
            <a:r>
              <a:rPr lang="vi-VN" dirty="0"/>
              <a:t>Mức ba</a:t>
            </a:r>
            <a:endParaRPr lang="vi-VN" dirty="0"/>
          </a:p>
          <a:p>
            <a:pPr lvl="3"/>
            <a:r>
              <a:rPr lang="vi-VN" dirty="0"/>
              <a:t>Mức bốn</a:t>
            </a:r>
            <a:endParaRPr lang="vi-VN" dirty="0"/>
          </a:p>
          <a:p>
            <a:pPr lvl="4"/>
            <a:r>
              <a:rPr lang="vi-VN" dirty="0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rgbClr val="9A5315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fld>
            <a:endParaRPr lang="vi-VN" strike="noStrike" noProof="1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2E711F-35CF-433A-AE3E-481A922204A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6.png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7.png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724688" y="790804"/>
            <a:ext cx="4683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5400" b="1" i="0" u="none" strike="noStrike" kern="1200" cap="none" spc="50" normalizeH="0" baseline="0" noProof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1549400" y="1862138"/>
            <a:ext cx="8997950" cy="378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x-none" sz="8000" dirty="0">
                <a:latin typeface="Times New Roman" panose="02020603050405020304" pitchFamily="18" charset="0"/>
              </a:rPr>
              <a:t>CHÀO MỪNG CÁC EM ĐẾN VỚI TIẾT HỌC HÔM NAY</a:t>
            </a:r>
            <a:endParaRPr lang="vi-VN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2" name="TextBox 12"/>
          <p:cNvSpPr txBox="1"/>
          <p:nvPr/>
        </p:nvSpPr>
        <p:spPr>
          <a:xfrm>
            <a:off x="3000375" y="6088063"/>
            <a:ext cx="23050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vi-VN" dirty="0">
              <a:latin typeface="Segoe Print" panose="02000600000000000000" pitchFamily="2" charset="0"/>
            </a:endParaRPr>
          </a:p>
        </p:txBody>
      </p:sp>
      <p:sp>
        <p:nvSpPr>
          <p:cNvPr id="27653" name="TextBox 15"/>
          <p:cNvSpPr txBox="1"/>
          <p:nvPr/>
        </p:nvSpPr>
        <p:spPr>
          <a:xfrm>
            <a:off x="2652713" y="6234113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vi-VN" dirty="0">
              <a:latin typeface="Segoe Print" panose="02000600000000000000" pitchFamily="2" charset="0"/>
            </a:endParaRPr>
          </a:p>
        </p:txBody>
      </p:sp>
      <p:sp>
        <p:nvSpPr>
          <p:cNvPr id="27654" name="TextBox 16"/>
          <p:cNvSpPr txBox="1"/>
          <p:nvPr/>
        </p:nvSpPr>
        <p:spPr>
          <a:xfrm>
            <a:off x="244475" y="5930900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vi-VN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1538288" y="604838"/>
            <a:ext cx="895350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8388" y="454025"/>
            <a:ext cx="1751013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mào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33000" y="1897063"/>
            <a:ext cx="2159000" cy="1077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 bao đuôi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33000" y="4691063"/>
            <a:ext cx="1879600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đuôi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138" y="3298825"/>
            <a:ext cx="113188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5" t="-10942" r="6613" b="-5390"/>
          <a:stretch>
            <a:fillRect/>
          </a:stretch>
        </p:blipFill>
        <p:spPr bwMode="auto">
          <a:xfrm>
            <a:off x="2640170" y="600079"/>
            <a:ext cx="6529589" cy="539624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2433638" y="896938"/>
            <a:ext cx="1133475" cy="1000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05025" y="2640013"/>
            <a:ext cx="1462088" cy="8493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</p:cNvCxnSpPr>
          <p:nvPr/>
        </p:nvCxnSpPr>
        <p:spPr>
          <a:xfrm flipH="1">
            <a:off x="4070350" y="747713"/>
            <a:ext cx="3348038" cy="706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358188" y="4695825"/>
            <a:ext cx="1674813" cy="288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997825" y="2149475"/>
            <a:ext cx="1931988" cy="20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8" y="724383"/>
            <a:ext cx="4837045" cy="25356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8" y="724384"/>
            <a:ext cx="4797287" cy="253565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8" y="3419061"/>
            <a:ext cx="5327374" cy="31805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Horizontal Scroll 3"/>
          <p:cNvSpPr/>
          <p:nvPr/>
        </p:nvSpPr>
        <p:spPr>
          <a:xfrm>
            <a:off x="3116263" y="1700213"/>
            <a:ext cx="6619875" cy="401796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lớn các con vật đều có đầu, thân v</a:t>
            </a: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quan di chuyển.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75" y="1516063"/>
            <a:ext cx="1152525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7941971" y="2336269"/>
            <a:ext cx="3211135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</a:t>
            </a:r>
            <a:endParaRPr kumimoji="0" lang="en-US" sz="7200" b="1" i="0" u="none" strike="noStrike" kern="1200" cap="none" spc="0" normalizeH="0" baseline="0" noProof="0"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 </a:t>
            </a:r>
            <a:endParaRPr kumimoji="0" lang="en-US" sz="7200" b="1" i="0" u="none" strike="noStrike" kern="1200" cap="none" spc="0" normalizeH="0" baseline="0" noProof="0"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7200" b="1" i="0" u="none" strike="noStrike" kern="1200" cap="none" spc="0" normalizeH="0" baseline="0" noProof="0"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Box 2"/>
          <p:cNvSpPr txBox="1"/>
          <p:nvPr/>
        </p:nvSpPr>
        <p:spPr>
          <a:xfrm>
            <a:off x="1017588" y="1995488"/>
            <a:ext cx="5564187" cy="1570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x-none" sz="4800" dirty="0">
                <a:solidFill>
                  <a:srgbClr val="4D290B"/>
                </a:solidFill>
                <a:latin typeface="Times New Roman" panose="02020603050405020304" pitchFamily="18" charset="0"/>
              </a:rPr>
              <a:t>Các con vật dưới đây di chuyển bằng gì? </a:t>
            </a:r>
            <a:endParaRPr lang="vi-VN" sz="4800" dirty="0">
              <a:solidFill>
                <a:srgbClr val="4D290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8463"/>
            <a:ext cx="2987675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3" y="1377950"/>
            <a:ext cx="2962275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13" y="50800"/>
            <a:ext cx="3048000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013" y="1503363"/>
            <a:ext cx="2947987" cy="2347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TextBox 1"/>
          <p:cNvSpPr txBox="1"/>
          <p:nvPr/>
        </p:nvSpPr>
        <p:spPr>
          <a:xfrm>
            <a:off x="219075" y="3065463"/>
            <a:ext cx="2601913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Con Ong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0" name="TextBox 7"/>
          <p:cNvSpPr txBox="1"/>
          <p:nvPr/>
        </p:nvSpPr>
        <p:spPr>
          <a:xfrm>
            <a:off x="3375025" y="3914775"/>
            <a:ext cx="220186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Con Ếch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1" name="TextBox 8"/>
          <p:cNvSpPr txBox="1"/>
          <p:nvPr/>
        </p:nvSpPr>
        <p:spPr>
          <a:xfrm>
            <a:off x="6619875" y="2741613"/>
            <a:ext cx="2201863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Con Cá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2" name="TextBox 9"/>
          <p:cNvSpPr txBox="1"/>
          <p:nvPr/>
        </p:nvSpPr>
        <p:spPr>
          <a:xfrm>
            <a:off x="9839325" y="3914775"/>
            <a:ext cx="220186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Con Tôm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5450" y="3711575"/>
            <a:ext cx="1481138" cy="1557338"/>
            <a:chOff x="425003" y="3711575"/>
            <a:chExt cx="1481070" cy="1557199"/>
          </a:xfrm>
        </p:grpSpPr>
        <p:sp>
          <p:nvSpPr>
            <p:cNvPr id="41994" name="TextBox 1"/>
            <p:cNvSpPr txBox="1"/>
            <p:nvPr/>
          </p:nvSpPr>
          <p:spPr>
            <a:xfrm>
              <a:off x="425003" y="4560888"/>
              <a:ext cx="1481070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latin typeface="Times New Roman" panose="02020603050405020304" pitchFamily="18" charset="0"/>
                </a:rPr>
                <a:t>Cánh</a:t>
              </a:r>
              <a:endParaRPr lang="vi-VN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" name="Straight Arrow Connector 3"/>
            <p:cNvCxnSpPr>
              <a:endCxn id="41994" idx="0"/>
            </p:cNvCxnSpPr>
            <p:nvPr/>
          </p:nvCxnSpPr>
          <p:spPr>
            <a:xfrm>
              <a:off x="1165538" y="3711575"/>
              <a:ext cx="0" cy="8493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29013" y="4560888"/>
            <a:ext cx="1481137" cy="1557337"/>
            <a:chOff x="425003" y="3711575"/>
            <a:chExt cx="1481070" cy="1557199"/>
          </a:xfrm>
        </p:grpSpPr>
        <p:sp>
          <p:nvSpPr>
            <p:cNvPr id="41997" name="TextBox 15"/>
            <p:cNvSpPr txBox="1"/>
            <p:nvPr/>
          </p:nvSpPr>
          <p:spPr>
            <a:xfrm>
              <a:off x="425003" y="4560888"/>
              <a:ext cx="1481070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latin typeface="Times New Roman" panose="02020603050405020304" pitchFamily="18" charset="0"/>
                </a:rPr>
                <a:t>Chân</a:t>
              </a:r>
              <a:endParaRPr lang="vi-VN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endCxn id="41997" idx="0"/>
            </p:cNvCxnSpPr>
            <p:nvPr/>
          </p:nvCxnSpPr>
          <p:spPr>
            <a:xfrm>
              <a:off x="1165538" y="3711575"/>
              <a:ext cx="0" cy="8493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38950" y="3429000"/>
            <a:ext cx="1481138" cy="1557338"/>
            <a:chOff x="425003" y="3711575"/>
            <a:chExt cx="1481070" cy="1557199"/>
          </a:xfrm>
        </p:grpSpPr>
        <p:sp>
          <p:nvSpPr>
            <p:cNvPr id="42000" name="TextBox 19"/>
            <p:cNvSpPr txBox="1"/>
            <p:nvPr/>
          </p:nvSpPr>
          <p:spPr>
            <a:xfrm>
              <a:off x="425003" y="4560888"/>
              <a:ext cx="1481070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latin typeface="Times New Roman" panose="02020603050405020304" pitchFamily="18" charset="0"/>
                </a:rPr>
                <a:t>Vây</a:t>
              </a:r>
              <a:endParaRPr lang="vi-VN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/>
            <p:cNvCxnSpPr>
              <a:endCxn id="42000" idx="0"/>
            </p:cNvCxnSpPr>
            <p:nvPr/>
          </p:nvCxnSpPr>
          <p:spPr>
            <a:xfrm>
              <a:off x="1165538" y="3711575"/>
              <a:ext cx="0" cy="8493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0199688" y="4489450"/>
            <a:ext cx="1481137" cy="1557338"/>
            <a:chOff x="425003" y="3711575"/>
            <a:chExt cx="1481070" cy="1557199"/>
          </a:xfrm>
        </p:grpSpPr>
        <p:sp>
          <p:nvSpPr>
            <p:cNvPr id="42003" name="TextBox 22"/>
            <p:cNvSpPr txBox="1"/>
            <p:nvPr/>
          </p:nvSpPr>
          <p:spPr>
            <a:xfrm>
              <a:off x="425003" y="4560888"/>
              <a:ext cx="1481070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latin typeface="Times New Roman" panose="02020603050405020304" pitchFamily="18" charset="0"/>
                </a:rPr>
                <a:t>Chân</a:t>
              </a:r>
              <a:endParaRPr lang="vi-VN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Straight Arrow Connector 23"/>
            <p:cNvCxnSpPr>
              <a:endCxn id="42003" idx="0"/>
            </p:cNvCxnSpPr>
            <p:nvPr/>
          </p:nvCxnSpPr>
          <p:spPr>
            <a:xfrm>
              <a:off x="1165538" y="3711575"/>
              <a:ext cx="0" cy="8493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967183" y="2361666"/>
            <a:ext cx="544251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rgbClr val="8BBEF1">
                        <a:tint val="70000"/>
                        <a:satMod val="245000"/>
                      </a:srgbClr>
                    </a:gs>
                    <a:gs pos="75000">
                      <a:srgbClr val="8BBEF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BBEF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6600" b="1" i="0" u="none" strike="noStrike" kern="1200" cap="none" spc="0" normalizeH="0" baseline="0" noProof="0">
              <a:ln w="11430"/>
              <a:gradFill>
                <a:gsLst>
                  <a:gs pos="0">
                    <a:srgbClr val="8BBEF1">
                      <a:tint val="70000"/>
                      <a:satMod val="245000"/>
                    </a:srgbClr>
                  </a:gs>
                  <a:gs pos="75000">
                    <a:srgbClr val="8BBEF1">
                      <a:tint val="90000"/>
                      <a:shade val="60000"/>
                      <a:satMod val="240000"/>
                    </a:srgbClr>
                  </a:gs>
                  <a:gs pos="100000">
                    <a:srgbClr val="8BBEF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4078022" y="468834"/>
            <a:ext cx="3829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TRÒ CHƠI</a:t>
            </a:r>
            <a:endParaRPr kumimoji="0" lang="en-US" sz="5400" b="1" i="0" u="none" strike="noStrike" kern="1200" cap="none" spc="50" normalizeH="0" baseline="0" noProof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7314" y="2269902"/>
            <a:ext cx="71513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ĐỐ BẠN CON GÌ?</a:t>
            </a:r>
            <a:endParaRPr kumimoji="0" lang="en-US" sz="6000" b="1" i="0" u="none" strike="noStrike" kern="1200" cap="none" spc="50" normalizeH="0" baseline="0" noProof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6" name="Picture 2"/>
          <p:cNvPicPr>
            <a:picLocks noChangeAspect="1"/>
          </p:cNvPicPr>
          <p:nvPr/>
        </p:nvPicPr>
        <p:blipFill>
          <a:blip r:embed="rId2"/>
          <a:srcRect l="21959" t="73299" r="21954" b="11531"/>
          <a:stretch>
            <a:fillRect/>
          </a:stretch>
        </p:blipFill>
        <p:spPr>
          <a:xfrm>
            <a:off x="3348038" y="3286125"/>
            <a:ext cx="5397500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TextBox 3"/>
          <p:cNvSpPr txBox="1"/>
          <p:nvPr/>
        </p:nvSpPr>
        <p:spPr>
          <a:xfrm>
            <a:off x="2166938" y="273050"/>
            <a:ext cx="7662862" cy="31702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4000" dirty="0">
                <a:latin typeface="Times New Roman" panose="02020603050405020304" pitchFamily="18" charset="0"/>
              </a:rPr>
              <a:t>Thường nằm đầu hè</a:t>
            </a:r>
            <a:endParaRPr lang="en-US" altLang="x-none" sz="4000" dirty="0"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latin typeface="Times New Roman" panose="02020603050405020304" pitchFamily="18" charset="0"/>
              </a:rPr>
              <a:t>Giữ nh</a:t>
            </a:r>
            <a:r>
              <a:rPr lang="en-US" altLang="x-none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latin typeface="Times New Roman" panose="02020603050405020304" pitchFamily="18" charset="0"/>
              </a:rPr>
              <a:t> cho chủ</a:t>
            </a:r>
            <a:endParaRPr lang="en-US" altLang="x-none" sz="4000" dirty="0"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latin typeface="Times New Roman" panose="02020603050405020304" pitchFamily="18" charset="0"/>
              </a:rPr>
              <a:t>Người lạ nó sủa</a:t>
            </a:r>
            <a:endParaRPr lang="en-US" altLang="x-none" sz="4000" dirty="0"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latin typeface="Times New Roman" panose="02020603050405020304" pitchFamily="18" charset="0"/>
              </a:rPr>
              <a:t>Người quen nó mừng</a:t>
            </a:r>
            <a:endParaRPr lang="en-US" altLang="x-none" sz="4000" dirty="0"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latin typeface="Times New Roman" panose="02020603050405020304" pitchFamily="18" charset="0"/>
              </a:rPr>
              <a:t>                  L</a:t>
            </a:r>
            <a:r>
              <a:rPr lang="en-US" altLang="x-none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latin typeface="Times New Roman" panose="02020603050405020304" pitchFamily="18" charset="0"/>
              </a:rPr>
              <a:t> con gì?</a:t>
            </a:r>
            <a:endParaRPr lang="vi-VN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9993313" y="5846763"/>
            <a:ext cx="2198688" cy="101123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7513" y="3605213"/>
            <a:ext cx="7629525" cy="3170237"/>
            <a:chOff x="1687132" y="3604910"/>
            <a:chExt cx="7629146" cy="3170099"/>
          </a:xfrm>
        </p:grpSpPr>
        <p:sp>
          <p:nvSpPr>
            <p:cNvPr id="45060" name="TextBox 5"/>
            <p:cNvSpPr txBox="1"/>
            <p:nvPr/>
          </p:nvSpPr>
          <p:spPr>
            <a:xfrm>
              <a:off x="1687132" y="4836017"/>
              <a:ext cx="252426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latin typeface="Times New Roman" panose="02020603050405020304" pitchFamily="18" charset="0"/>
                </a:rPr>
                <a:t>Con Chó</a:t>
              </a:r>
              <a:endParaRPr lang="vi-VN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506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9895" y="3604910"/>
              <a:ext cx="3856383" cy="31700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TextBox 3"/>
          <p:cNvSpPr txBox="1"/>
          <p:nvPr/>
        </p:nvSpPr>
        <p:spPr>
          <a:xfrm>
            <a:off x="2166938" y="273050"/>
            <a:ext cx="7662862" cy="31702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Con gì ăn cỏ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Đầu có 2 sừng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Lỗ mũi buộc thừng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Kéo c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y rất giỏi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                   L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 con gì?</a:t>
            </a:r>
            <a:endParaRPr lang="vi-VN" sz="40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9993313" y="5846763"/>
            <a:ext cx="2198688" cy="101123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513" y="4175125"/>
            <a:ext cx="6846887" cy="2478088"/>
            <a:chOff x="1687132" y="4174435"/>
            <a:chExt cx="6847267" cy="2478156"/>
          </a:xfrm>
        </p:grpSpPr>
        <p:sp>
          <p:nvSpPr>
            <p:cNvPr id="46084" name="TextBox 5"/>
            <p:cNvSpPr txBox="1"/>
            <p:nvPr/>
          </p:nvSpPr>
          <p:spPr>
            <a:xfrm>
              <a:off x="1687132" y="4836017"/>
              <a:ext cx="252426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solidFill>
                    <a:srgbClr val="9A5315"/>
                  </a:solidFill>
                  <a:latin typeface="Times New Roman" panose="02020603050405020304" pitchFamily="18" charset="0"/>
                </a:rPr>
                <a:t>Con Trâu</a:t>
              </a:r>
              <a:endParaRPr lang="vi-VN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608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3474" y="4174435"/>
              <a:ext cx="3590925" cy="247815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TextBox 3"/>
          <p:cNvSpPr txBox="1"/>
          <p:nvPr/>
        </p:nvSpPr>
        <p:spPr>
          <a:xfrm>
            <a:off x="2166938" y="273050"/>
            <a:ext cx="7662862" cy="31702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Con gì m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o đỏ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Gáy ò ó o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Từ sáng tinh mơ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Gọi người thức giấc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                   L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 con gì?</a:t>
            </a:r>
            <a:endParaRPr lang="vi-VN" sz="40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9993313" y="5846763"/>
            <a:ext cx="2198688" cy="101123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87513" y="4002088"/>
            <a:ext cx="7072312" cy="2584450"/>
            <a:chOff x="1687132" y="4002157"/>
            <a:chExt cx="7072555" cy="2584173"/>
          </a:xfrm>
        </p:grpSpPr>
        <p:sp>
          <p:nvSpPr>
            <p:cNvPr id="47108" name="TextBox 5"/>
            <p:cNvSpPr txBox="1"/>
            <p:nvPr/>
          </p:nvSpPr>
          <p:spPr>
            <a:xfrm>
              <a:off x="1687132" y="4836017"/>
              <a:ext cx="285836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solidFill>
                    <a:srgbClr val="9A5315"/>
                  </a:solidFill>
                  <a:latin typeface="Times New Roman" panose="02020603050405020304" pitchFamily="18" charset="0"/>
                </a:rPr>
                <a:t>Con g</a:t>
              </a:r>
              <a:r>
                <a:rPr lang="en-US" altLang="x-none" sz="4000" dirty="0">
                  <a:solidFill>
                    <a:srgbClr val="9A531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x-none" sz="4000" dirty="0">
                  <a:solidFill>
                    <a:srgbClr val="9A5315"/>
                  </a:solidFill>
                  <a:latin typeface="Times New Roman" panose="02020603050405020304" pitchFamily="18" charset="0"/>
                </a:rPr>
                <a:t> trống</a:t>
              </a:r>
              <a:endParaRPr lang="vi-VN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710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7287" y="4002157"/>
              <a:ext cx="3962400" cy="25841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3362275" y="203569"/>
            <a:ext cx="5596255" cy="8299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XÃ HỘI</a:t>
            </a:r>
            <a:endParaRPr kumimoji="0" lang="en-US" sz="48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465" y="1202928"/>
            <a:ext cx="999504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sng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15:</a:t>
            </a:r>
            <a:r>
              <a:rPr kumimoji="0" lang="en-US" sz="54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VẬT QUANH EM (TIẾT 2)</a:t>
            </a:r>
            <a:endParaRPr kumimoji="0" lang="en-US" sz="5400" b="1" i="0" u="none" strike="noStrike" kern="1200" cap="all" spc="0" normalizeH="0" baseline="0" noProof="0"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TextBox 3"/>
          <p:cNvSpPr txBox="1"/>
          <p:nvPr/>
        </p:nvSpPr>
        <p:spPr>
          <a:xfrm>
            <a:off x="2166938" y="273050"/>
            <a:ext cx="7662862" cy="31702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Con gì ăn no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Bụng to mắt híp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Mồm kêu ụt ịt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Nằm thở phì phò</a:t>
            </a:r>
            <a:endParaRPr lang="en-US" altLang="x-none" sz="4000" dirty="0">
              <a:solidFill>
                <a:srgbClr val="9A5315"/>
              </a:solidFill>
              <a:latin typeface="Times New Roman" panose="02020603050405020304" pitchFamily="18" charset="0"/>
            </a:endParaRPr>
          </a:p>
          <a:p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                   L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solidFill>
                  <a:srgbClr val="9A5315"/>
                </a:solidFill>
                <a:latin typeface="Times New Roman" panose="02020603050405020304" pitchFamily="18" charset="0"/>
              </a:rPr>
              <a:t> con gì?</a:t>
            </a:r>
            <a:endParaRPr lang="vi-VN" sz="40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9993313" y="5846763"/>
            <a:ext cx="2198688" cy="101123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513" y="3843338"/>
            <a:ext cx="7191375" cy="3014662"/>
            <a:chOff x="1687132" y="3843130"/>
            <a:chExt cx="7191825" cy="3014869"/>
          </a:xfrm>
        </p:grpSpPr>
        <p:sp>
          <p:nvSpPr>
            <p:cNvPr id="48132" name="TextBox 5"/>
            <p:cNvSpPr txBox="1"/>
            <p:nvPr/>
          </p:nvSpPr>
          <p:spPr>
            <a:xfrm>
              <a:off x="1687132" y="4836017"/>
              <a:ext cx="285836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x-none" sz="4000" dirty="0">
                  <a:solidFill>
                    <a:srgbClr val="9A5315"/>
                  </a:solidFill>
                  <a:latin typeface="Times New Roman" panose="02020603050405020304" pitchFamily="18" charset="0"/>
                </a:rPr>
                <a:t>Con heo</a:t>
              </a:r>
              <a:endParaRPr lang="vi-VN" sz="40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813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6957" y="3843130"/>
              <a:ext cx="4572000" cy="301486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047740" y="1178291"/>
            <a:ext cx="746974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BUỔI HỌC HÔM NAY ĐẾN ĐÂY LÀ KẾT THÚC</a:t>
            </a:r>
            <a:endParaRPr kumimoji="0" lang="en-US" sz="54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4233280" y="2361666"/>
            <a:ext cx="4910320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1430"/>
                <a:gradFill>
                  <a:gsLst>
                    <a:gs pos="0">
                      <a:srgbClr val="8BBEF1">
                        <a:tint val="70000"/>
                        <a:satMod val="245000"/>
                      </a:srgbClr>
                    </a:gs>
                    <a:gs pos="75000">
                      <a:srgbClr val="8BBEF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BBEF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>
              <a:ln w="11430"/>
              <a:gradFill>
                <a:gsLst>
                  <a:gs pos="0">
                    <a:srgbClr val="8BBEF1">
                      <a:tint val="70000"/>
                      <a:satMod val="245000"/>
                    </a:srgbClr>
                  </a:gs>
                  <a:gs pos="75000">
                    <a:srgbClr val="8BBEF1">
                      <a:tint val="90000"/>
                      <a:shade val="60000"/>
                      <a:satMod val="240000"/>
                    </a:srgbClr>
                  </a:gs>
                  <a:gs pos="100000">
                    <a:srgbClr val="8BBEF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7941971" y="2336269"/>
            <a:ext cx="3211135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</a:t>
            </a:r>
            <a:endParaRPr kumimoji="0" lang="en-US" sz="7200" b="1" i="0" u="none" strike="noStrike" kern="1200" cap="none" spc="0" normalizeH="0" baseline="0" noProof="0"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 </a:t>
            </a:r>
            <a:endParaRPr kumimoji="0" lang="en-US" sz="7200" b="1" i="0" u="none" strike="noStrike" kern="1200" cap="none" spc="0" normalizeH="0" baseline="0" noProof="0"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7200" b="1" i="0" u="none" strike="noStrike" kern="1200" cap="none" spc="0" normalizeH="0" baseline="0" noProof="0"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/>
          <p:nvPr/>
        </p:nvSpPr>
        <p:spPr>
          <a:xfrm>
            <a:off x="858838" y="2025650"/>
            <a:ext cx="6096000" cy="212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Quan sát v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chỉ ra các bộ phận bên ngo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của từng con vật trong hình.</a:t>
            </a:r>
            <a:endParaRPr lang="vi-VN"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Picture 14"/>
          <p:cNvPicPr>
            <a:picLocks noChangeAspect="1"/>
          </p:cNvPicPr>
          <p:nvPr/>
        </p:nvPicPr>
        <p:blipFill>
          <a:blip r:embed="rId1"/>
          <a:srcRect l="20972" t="15987" r="6001" b="34962"/>
          <a:stretch>
            <a:fillRect/>
          </a:stretch>
        </p:blipFill>
        <p:spPr>
          <a:xfrm>
            <a:off x="0" y="347663"/>
            <a:ext cx="6118225" cy="651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Picture 15"/>
          <p:cNvPicPr>
            <a:picLocks noChangeAspect="1"/>
          </p:cNvPicPr>
          <p:nvPr/>
        </p:nvPicPr>
        <p:blipFill>
          <a:blip r:embed="rId2"/>
          <a:srcRect l="5421" t="15987" r="18745" b="35010"/>
          <a:stretch>
            <a:fillRect/>
          </a:stretch>
        </p:blipFill>
        <p:spPr>
          <a:xfrm>
            <a:off x="6118225" y="347663"/>
            <a:ext cx="6073775" cy="6510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695325"/>
          </a:xfrm>
          <a:ln/>
        </p:spPr>
        <p:txBody>
          <a:bodyPr vert="horz" wrap="square" lIns="91440" tIns="45720" rIns="91440" bIns="45720" anchor="b" anchorCtr="0"/>
          <a:p>
            <a:pPr/>
            <a:r>
              <a:rPr lang="en-US" altLang="x-none" kern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con vật gồm:</a:t>
            </a:r>
            <a:endParaRPr lang="vi-VN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563" y="5937250"/>
            <a:ext cx="16605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200" dirty="0">
                <a:latin typeface="Times New Roman" panose="02020603050405020304" pitchFamily="18" charset="0"/>
              </a:rPr>
              <a:t>Con Hổ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56408" b="52171"/>
          <a:stretch>
            <a:fillRect/>
          </a:stretch>
        </p:blipFill>
        <p:spPr bwMode="auto">
          <a:xfrm>
            <a:off x="45073" y="3260704"/>
            <a:ext cx="2698126" cy="267645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2" r="48203"/>
          <a:stretch>
            <a:fillRect/>
          </a:stretch>
        </p:blipFill>
        <p:spPr bwMode="auto">
          <a:xfrm>
            <a:off x="2920977" y="922850"/>
            <a:ext cx="3170728" cy="263614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4563" y="3606800"/>
            <a:ext cx="2043112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200" dirty="0">
                <a:latin typeface="Times New Roman" panose="02020603050405020304" pitchFamily="18" charset="0"/>
              </a:rPr>
              <a:t>Con Hươu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r="56472" b="76107"/>
          <a:stretch>
            <a:fillRect/>
          </a:stretch>
        </p:blipFill>
        <p:spPr bwMode="auto">
          <a:xfrm>
            <a:off x="5795494" y="3260704"/>
            <a:ext cx="2794713" cy="26764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62700" y="5975350"/>
            <a:ext cx="1660525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200" dirty="0">
                <a:latin typeface="Times New Roman" panose="02020603050405020304" pitchFamily="18" charset="0"/>
              </a:rPr>
              <a:t>Con Khỉ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1" t="47138" r="1697" b="-3912"/>
          <a:stretch>
            <a:fillRect/>
          </a:stretch>
        </p:blipFill>
        <p:spPr bwMode="auto">
          <a:xfrm>
            <a:off x="8590208" y="922851"/>
            <a:ext cx="3223073" cy="263614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80513" y="3425825"/>
            <a:ext cx="2043112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200" dirty="0">
                <a:latin typeface="Times New Roman" panose="02020603050405020304" pitchFamily="18" charset="0"/>
              </a:rPr>
              <a:t>Con Công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2"/>
          <p:cNvPicPr>
            <a:picLocks noChangeAspect="1"/>
          </p:cNvPicPr>
          <p:nvPr/>
        </p:nvPicPr>
        <p:blipFill>
          <a:blip r:embed="rId1"/>
          <a:srcRect l="-1691" t="-1015" b="-2271"/>
          <a:stretch>
            <a:fillRect/>
          </a:stretch>
        </p:blipFill>
        <p:spPr>
          <a:xfrm>
            <a:off x="3683000" y="1647825"/>
            <a:ext cx="4700588" cy="41608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Arrow Connector 4"/>
          <p:cNvCxnSpPr>
            <a:stCxn id="6" idx="3"/>
          </p:cNvCxnSpPr>
          <p:nvPr/>
        </p:nvCxnSpPr>
        <p:spPr>
          <a:xfrm>
            <a:off x="1751013" y="1103313"/>
            <a:ext cx="2357438" cy="944563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811213"/>
            <a:ext cx="1700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sừng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66900" y="2820988"/>
            <a:ext cx="2357438" cy="501650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71813"/>
            <a:ext cx="1700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81775" y="4506913"/>
            <a:ext cx="2871788" cy="503238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53563" y="4173538"/>
            <a:ext cx="123666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948488" y="3154363"/>
            <a:ext cx="2871788" cy="501650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20275" y="2846388"/>
            <a:ext cx="18224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đuôi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54575" y="1371600"/>
            <a:ext cx="3394075" cy="1177925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3588" y="1084263"/>
            <a:ext cx="18224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tai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665413" y="3921125"/>
            <a:ext cx="2357438" cy="1243013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0413" y="5010150"/>
            <a:ext cx="1700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sao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30" name="TextBox 26"/>
          <p:cNvSpPr txBox="1"/>
          <p:nvPr/>
        </p:nvSpPr>
        <p:spPr>
          <a:xfrm>
            <a:off x="4637088" y="5962650"/>
            <a:ext cx="2420937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Con Hươu</a:t>
            </a:r>
            <a:endParaRPr lang="vi-VN"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6" grpId="0" animBg="1"/>
      <p:bldP spid="1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9877425" y="965200"/>
            <a:ext cx="1430338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tai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842" name="Picture 3" descr="D:\Download\20230131_001830.jpg"/>
          <p:cNvPicPr>
            <a:picLocks noChangeAspect="1"/>
          </p:cNvPicPr>
          <p:nvPr/>
        </p:nvPicPr>
        <p:blipFill>
          <a:blip r:embed="rId1"/>
          <a:srcRect l="4576" t="9065" r="3397" b="16286"/>
          <a:stretch>
            <a:fillRect/>
          </a:stretch>
        </p:blipFill>
        <p:spPr>
          <a:xfrm>
            <a:off x="3451225" y="1931988"/>
            <a:ext cx="4430713" cy="37861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7534275" y="1258888"/>
            <a:ext cx="2343150" cy="1419225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340600" y="2846388"/>
            <a:ext cx="2936875" cy="269875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06063" y="2397125"/>
            <a:ext cx="160972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469188" y="3432175"/>
            <a:ext cx="2936875" cy="908050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2900" y="4048125"/>
            <a:ext cx="9588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Râu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838950" y="4684713"/>
            <a:ext cx="2936875" cy="908050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98063" y="5299075"/>
            <a:ext cx="1084263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292350" y="4173538"/>
            <a:ext cx="1906588" cy="796925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1650" y="4714875"/>
            <a:ext cx="16335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đuôi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135188" y="2981325"/>
            <a:ext cx="2578100" cy="134938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0363" y="2678113"/>
            <a:ext cx="1631950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Sọc vằn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67113" y="1550988"/>
            <a:ext cx="3078163" cy="1304925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92288" y="1146175"/>
            <a:ext cx="16319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bờm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6" name="TextBox 107519"/>
          <p:cNvSpPr txBox="1"/>
          <p:nvPr/>
        </p:nvSpPr>
        <p:spPr>
          <a:xfrm>
            <a:off x="4803775" y="5884863"/>
            <a:ext cx="172561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x-none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Con Hổ</a:t>
            </a:r>
            <a:endParaRPr lang="vi-VN"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3" grpId="0" animBg="1"/>
      <p:bldP spid="27" grpId="0" animBg="1"/>
      <p:bldP spid="31" grpId="0" animBg="1"/>
      <p:bldP spid="36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14323" r="11135" b="9018"/>
          <a:stretch>
            <a:fillRect/>
          </a:stretch>
        </p:blipFill>
        <p:spPr bwMode="auto">
          <a:xfrm>
            <a:off x="2859109" y="1159098"/>
            <a:ext cx="5705341" cy="44045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33638" y="1158875"/>
            <a:ext cx="1725613" cy="11461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4525" y="604838"/>
            <a:ext cx="1789113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strike="noStrike" noProof="1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</a:t>
            </a:r>
            <a:endParaRPr sz="3200" strike="noStrike" noProof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73650" y="747713"/>
            <a:ext cx="2203450" cy="128746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18388" y="454025"/>
            <a:ext cx="1312863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tai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29388" y="2330450"/>
            <a:ext cx="2201863" cy="128905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09038" y="1897063"/>
            <a:ext cx="13144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418388" y="3722688"/>
            <a:ext cx="2357438" cy="320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26625" y="3403600"/>
            <a:ext cx="1879600" cy="58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đuôi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33638" y="3619500"/>
            <a:ext cx="1881188" cy="26352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3138" y="3298825"/>
            <a:ext cx="113188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7763" y="5705475"/>
            <a:ext cx="17907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lang="en-US" altLang="x-none" sz="32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Khỉ</a:t>
            </a:r>
            <a:endParaRPr sz="3200" b="1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20" grpId="0" animBg="1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WPS Presentation</Application>
  <PresentationFormat/>
  <Paragraphs>143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Segoe Print</vt:lpstr>
      <vt:lpstr>Tahoma</vt:lpstr>
      <vt:lpstr>Times New Roman</vt:lpstr>
      <vt:lpstr>Microsoft YaHei</vt:lpstr>
      <vt:lpstr>Arial Unicode MS</vt:lpstr>
      <vt:lpstr>tf03431377_win32</vt:lpstr>
      <vt:lpstr>3_tf03431377_win32</vt:lpstr>
      <vt:lpstr>1_tf03431377_win32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Nguyễn Minh Thư</cp:lastModifiedBy>
  <cp:revision>3</cp:revision>
  <dcterms:created xsi:type="dcterms:W3CDTF">2020-11-17T02:39:05Z</dcterms:created>
  <dcterms:modified xsi:type="dcterms:W3CDTF">2025-02-08T00:12:51Z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349C418338A4401F926AA43B570EF5D2_13</vt:lpwstr>
  </property>
  <property fmtid="{D5CDD505-2E9C-101B-9397-08002B2CF9AE}" pid="3" name="KSOProductBuildVer">
    <vt:lpwstr>1033-12.2.0.19805</vt:lpwstr>
  </property>
</Properties>
</file>