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notesMasterIdLst>
    <p:notesMasterId r:id="rId26"/>
  </p:notesMasterIdLst>
  <p:sldIdLst>
    <p:sldId id="344" r:id="rId6"/>
    <p:sldId id="2642" r:id="rId7"/>
    <p:sldId id="256" r:id="rId8"/>
    <p:sldId id="258" r:id="rId9"/>
    <p:sldId id="2645" r:id="rId10"/>
    <p:sldId id="259" r:id="rId11"/>
    <p:sldId id="292" r:id="rId12"/>
    <p:sldId id="293" r:id="rId13"/>
    <p:sldId id="274" r:id="rId14"/>
    <p:sldId id="260" r:id="rId15"/>
    <p:sldId id="2647" r:id="rId16"/>
    <p:sldId id="2649" r:id="rId17"/>
    <p:sldId id="2648" r:id="rId18"/>
    <p:sldId id="265" r:id="rId19"/>
    <p:sldId id="271" r:id="rId20"/>
    <p:sldId id="332" r:id="rId21"/>
    <p:sldId id="267" r:id="rId22"/>
    <p:sldId id="298" r:id="rId23"/>
    <p:sldId id="287" r:id="rId24"/>
    <p:sldId id="26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  <a:srgbClr val="8BF6A6"/>
    <a:srgbClr val="B6F180"/>
    <a:srgbClr val="FFD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8BFC-8847-446F-89AE-975F7F49AD75}" type="datetimeFigureOut">
              <a:rPr lang="en-US" smtClean="0"/>
              <a:t>28/2/2025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6F16-4465-4E5B-B189-EC85680F5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3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1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54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4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45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63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67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12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0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6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82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44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6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4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0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5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5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31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339207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06300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712126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71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83323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4781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02634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22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99813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499365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40404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93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1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59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45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42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96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3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6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72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40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73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92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0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389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148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11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5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4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7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83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438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3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41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34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27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3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1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6FEEF-8F58-B2EE-7C20-8083341457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0551D9-D5BE-AEF7-038A-485C7A3443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00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190499"/>
            <a:ext cx="1238251" cy="12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4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35.svg"/><Relationship Id="rId10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4.svg"/><Relationship Id="rId10" Type="http://schemas.openxmlformats.org/officeDocument/2006/relationships/image" Target="../media/image53.png"/><Relationship Id="rId4" Type="http://schemas.openxmlformats.org/officeDocument/2006/relationships/image" Target="../media/image23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1.sv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9.svg"/><Relationship Id="rId5" Type="http://schemas.openxmlformats.org/officeDocument/2006/relationships/image" Target="../media/image67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208" y="-301576"/>
            <a:ext cx="12928208" cy="7272118"/>
          </a:xfrm>
          <a:prstGeom prst="rect">
            <a:avLst/>
          </a:prstGeom>
        </p:spPr>
      </p:pic>
      <p:pic>
        <p:nvPicPr>
          <p:cNvPr id="12" name="Picture 11" descr="Vietnamese girl and boy in red costume Free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532" y="3153049"/>
            <a:ext cx="3147508" cy="26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1">
            <a:extLst>
              <a:ext uri="{FF2B5EF4-FFF2-40B4-BE49-F238E27FC236}">
                <a16:creationId xmlns:a16="http://schemas.microsoft.com/office/drawing/2014/main" id="{C9087FC2-6F78-F0DC-BE1A-E8AFE8076EBC}"/>
              </a:ext>
            </a:extLst>
          </p:cNvPr>
          <p:cNvSpPr txBox="1">
            <a:spLocks/>
          </p:cNvSpPr>
          <p:nvPr/>
        </p:nvSpPr>
        <p:spPr>
          <a:xfrm>
            <a:off x="1885072" y="1752600"/>
            <a:ext cx="7723162" cy="9202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spcBef>
                <a:spcPts val="375"/>
              </a:spcBef>
              <a:buClr>
                <a:srgbClr val="000000"/>
              </a:buClr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CÁC THẦY CÔ</a:t>
            </a:r>
          </a:p>
          <a:p>
            <a:pPr marL="0" indent="0" algn="ctr" defTabSz="342900">
              <a:spcBef>
                <a:spcPts val="375"/>
              </a:spcBef>
              <a:buClr>
                <a:srgbClr val="000000"/>
              </a:buClr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LỊCH SỬ- ĐỊA LÝ </a:t>
            </a:r>
          </a:p>
          <a:p>
            <a:pPr marL="0" indent="0" algn="ctr" defTabSz="342900">
              <a:spcBef>
                <a:spcPts val="375"/>
              </a:spcBef>
              <a:buClr>
                <a:srgbClr val="000000"/>
              </a:buClr>
              <a:buNone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5C</a:t>
            </a:r>
          </a:p>
        </p:txBody>
      </p:sp>
      <p:sp>
        <p:nvSpPr>
          <p:cNvPr id="5" name="Google Shape;2157;p35">
            <a:extLst>
              <a:ext uri="{FF2B5EF4-FFF2-40B4-BE49-F238E27FC236}">
                <a16:creationId xmlns:a16="http://schemas.microsoft.com/office/drawing/2014/main" id="{76808593-19A9-1369-BF77-8DE812F6FB9E}"/>
              </a:ext>
            </a:extLst>
          </p:cNvPr>
          <p:cNvSpPr txBox="1">
            <a:spLocks/>
          </p:cNvSpPr>
          <p:nvPr/>
        </p:nvSpPr>
        <p:spPr>
          <a:xfrm>
            <a:off x="3933068" y="5235859"/>
            <a:ext cx="4963283" cy="5820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"/>
              <a:buNone/>
              <a:defRPr sz="16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None/>
              <a:defRPr sz="18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defTabSz="914378">
              <a:buClr>
                <a:srgbClr val="21726E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7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1734" b="84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310090" y="2977529"/>
            <a:ext cx="3991779" cy="49975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69300" y="-532290"/>
            <a:ext cx="2860373" cy="2881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1A1A83-E1B0-F46C-898B-70111B0A58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09" y="651101"/>
            <a:ext cx="11755039" cy="5281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825942E-27CB-F9FF-D6C6-61E20028B8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28E556-7F6F-8E6C-CC3D-2DF466D19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284437"/>
              </p:ext>
            </p:extLst>
          </p:nvPr>
        </p:nvGraphicFramePr>
        <p:xfrm>
          <a:off x="464235" y="0"/>
          <a:ext cx="10902460" cy="706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460">
                  <a:extLst>
                    <a:ext uri="{9D8B030D-6E8A-4147-A177-3AD203B41FA5}">
                      <a16:colId xmlns:a16="http://schemas.microsoft.com/office/drawing/2014/main" val="414631931"/>
                    </a:ext>
                  </a:extLst>
                </a:gridCol>
              </a:tblGrid>
              <a:tr h="1814732"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V.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3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cuốn sổ in sẵn, giấy màu nâu, có kích thước bằng nửa tờ giấy, bên trong sổ ghi đầy đủ thông tin về chủ hộ và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chuẩn lương thực của các thành viên trong gia đình hằng tháng…</a:t>
                      </a:r>
                      <a:endParaRPr lang="vi-VN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889519"/>
                  </a:ext>
                </a:extLst>
              </a:tr>
              <a:tr h="161516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hình là một mẫu tem dùng để mua thực phẩm (thịt). Trên tem ghi rõ khối lượng thịt được mua hàng tháng.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Ngoài tem mua thịt còn có các loại tem khác như: tem mua đường, sữa và cả tem mua chất đốt,...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066791"/>
                  </a:ext>
                </a:extLst>
              </a:tr>
              <a:tr h="790136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òn gọi là đèn bão (vì ra gió to như bão v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ẫn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 bị tắt)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980833"/>
                  </a:ext>
                </a:extLst>
              </a:tr>
              <a:tr h="1331467"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chiếc đời đầu xuất hiện từ năm 1985.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(gia đình có điều kiện kinh tế khá mới mua được).</a:t>
                      </a:r>
                    </a:p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552394"/>
                  </a:ext>
                </a:extLst>
              </a:tr>
              <a:tr h="133146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Quạt này do Việt Nam sản xuất, rất bền, chạy được lâu mà máy không bị nóng... được dùng phố biến trong các hộ gia đình thời bao cấp.</a:t>
                      </a:r>
                    </a:p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01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11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8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Đ">
            <a:hlinkClick r:id="" action="ppaction://media"/>
            <a:extLst>
              <a:ext uri="{FF2B5EF4-FFF2-40B4-BE49-F238E27FC236}">
                <a16:creationId xmlns:a16="http://schemas.microsoft.com/office/drawing/2014/main" id="{68E97AE1-5DE0-7D06-7D7C-3A218555A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12093576" cy="73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19531">
            <a:off x="9140693" y="-2261288"/>
            <a:ext cx="4312461" cy="53990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68281" flipH="1">
            <a:off x="-1206576" y="4747714"/>
            <a:ext cx="4198307" cy="26711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20752" y="1008738"/>
            <a:ext cx="5690594" cy="1734237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80490" y="1502210"/>
            <a:ext cx="4571118" cy="6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20"/>
              </a:lnSpc>
            </a:pPr>
            <a:r>
              <a:rPr lang="en-GB" sz="5867" b="1" spc="-51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HOẠT ĐỘNG 2</a:t>
            </a:r>
            <a:endParaRPr lang="en-US" sz="5867" b="1" spc="-51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11651" y="3397916"/>
            <a:ext cx="9796047" cy="3069982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56919">
            <a:off x="952170" y="812999"/>
            <a:ext cx="407791" cy="391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06617" y="564236"/>
            <a:ext cx="3623527" cy="32479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34605" y="4238787"/>
            <a:ext cx="9201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Kể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chuyện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về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thời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bao </a:t>
            </a:r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cấp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ở </a:t>
            </a:r>
            <a:r>
              <a:rPr lang="en-GB" sz="6000" b="1" dirty="0" err="1">
                <a:solidFill>
                  <a:srgbClr val="C00000"/>
                </a:solidFill>
                <a:latin typeface="Calibri"/>
              </a:rPr>
              <a:t>Việt</a:t>
            </a:r>
            <a:r>
              <a:rPr lang="en-GB" sz="6000" b="1" dirty="0">
                <a:solidFill>
                  <a:srgbClr val="C00000"/>
                </a:solidFill>
                <a:latin typeface="Calibri"/>
              </a:rPr>
              <a:t> Nam </a:t>
            </a:r>
            <a:endParaRPr lang="en-US" sz="6000" b="1" dirty="0">
              <a:solidFill>
                <a:srgbClr val="C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1734" b="8498"/>
          <a:stretch>
            <a:fillRect/>
          </a:stretch>
        </p:blipFill>
        <p:spPr>
          <a:xfrm>
            <a:off x="-25835" y="-11217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78728" flipH="1">
            <a:off x="-1942900" y="2931823"/>
            <a:ext cx="4864375" cy="60899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0892">
            <a:off x="909950" y="475691"/>
            <a:ext cx="407791" cy="391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50849" flipH="1">
            <a:off x="8495502" y="-649786"/>
            <a:ext cx="4198307" cy="26711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AE8A11-CB54-5EC7-95C9-36936E17A424}"/>
              </a:ext>
            </a:extLst>
          </p:cNvPr>
          <p:cNvGrpSpPr/>
          <p:nvPr/>
        </p:nvGrpSpPr>
        <p:grpSpPr>
          <a:xfrm>
            <a:off x="281355" y="-182880"/>
            <a:ext cx="10185008" cy="7202658"/>
            <a:chOff x="524910" y="955722"/>
            <a:chExt cx="6099048" cy="44196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4B7ACD-EAD1-D7E0-FCEC-8B53DC04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98052B-71B1-C93A-5B0C-5B2B75229138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623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i="0" dirty="0" err="1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Thảo</a:t>
              </a:r>
              <a:r>
                <a:rPr lang="en-US" sz="6000" b="1" i="0" dirty="0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 </a:t>
              </a:r>
              <a:r>
                <a:rPr lang="en-US" sz="6000" b="1" i="0" dirty="0" err="1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luận</a:t>
              </a:r>
              <a:r>
                <a:rPr lang="en-US" sz="6000" b="1" i="0" dirty="0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 </a:t>
              </a:r>
              <a:r>
                <a:rPr lang="en-US" sz="6000" b="1" i="0" dirty="0" err="1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nhóm</a:t>
              </a:r>
              <a:r>
                <a:rPr lang="en-US" sz="6000" b="1" i="0" dirty="0">
                  <a:solidFill>
                    <a:srgbClr val="C00000"/>
                  </a:solidFill>
                  <a:effectLst/>
                  <a:latin typeface="#9Slide07 TALUHLA" pitchFamily="2" charset="-93"/>
                </a:rPr>
                <a:t> </a:t>
              </a:r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5BB1F2-7B41-7FAB-4A30-43971FC7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45" y="0"/>
            <a:ext cx="10857223" cy="6647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1734" b="84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50649">
            <a:off x="9976938" y="-168315"/>
            <a:ext cx="4311513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2998" y="4951638"/>
            <a:ext cx="3136027" cy="31597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87145" flipH="1">
            <a:off x="-855425" y="-1485891"/>
            <a:ext cx="3469277" cy="434338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90847" y="362458"/>
            <a:ext cx="7028787" cy="2315428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14414" y="1837458"/>
            <a:ext cx="2000251" cy="50932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856050">
            <a:off x="8315003" y="935917"/>
            <a:ext cx="557015" cy="5347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03989" y="808501"/>
            <a:ext cx="62114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vi-VN" sz="4400" b="1" dirty="0">
                <a:solidFill>
                  <a:prstClr val="white"/>
                </a:solidFill>
                <a:latin typeface="Calibri"/>
              </a:rPr>
              <a:t>Chi tiết nào trong câu chuyện ấn tượng nhất?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86FF4F28-8049-4ED5-A5D6-24FA51DDB543}"/>
              </a:ext>
            </a:extLst>
          </p:cNvPr>
          <p:cNvGrpSpPr/>
          <p:nvPr/>
        </p:nvGrpSpPr>
        <p:grpSpPr>
          <a:xfrm>
            <a:off x="1869523" y="3389437"/>
            <a:ext cx="7028787" cy="2065432"/>
            <a:chOff x="0" y="0"/>
            <a:chExt cx="3773388" cy="221650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CF74CE9-D335-126D-A053-9DB8822976D0}"/>
                </a:ext>
              </a:extLst>
            </p:cNvPr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4DCA4-E40B-E3FD-FA7B-DD6CEFA8286B}"/>
              </a:ext>
            </a:extLst>
          </p:cNvPr>
          <p:cNvSpPr/>
          <p:nvPr/>
        </p:nvSpPr>
        <p:spPr>
          <a:xfrm>
            <a:off x="2382665" y="3835480"/>
            <a:ext cx="62114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vi-VN" sz="4400" b="1" dirty="0">
                <a:solidFill>
                  <a:prstClr val="white"/>
                </a:solidFill>
                <a:latin typeface="Calibri"/>
              </a:rPr>
              <a:t>Câu chuyện gửi đến thông điệp gì?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912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493496" y="635000"/>
            <a:ext cx="5286897" cy="16779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940534" y="1843584"/>
            <a:ext cx="9054038" cy="447192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11747" eaLnBrk="1" hangingPunct="1"/>
            <a:r>
              <a:rPr lang="en-US" sz="3200" b="1" dirty="0" err="1"/>
              <a:t>Dù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cảnh</a:t>
            </a:r>
            <a:r>
              <a:rPr lang="en-US" sz="3200" b="1" dirty="0"/>
              <a:t> </a:t>
            </a:r>
            <a:r>
              <a:rPr lang="en-US" sz="3200" b="1" dirty="0" err="1"/>
              <a:t>khó</a:t>
            </a:r>
            <a:r>
              <a:rPr lang="en-US" sz="3200" b="1" dirty="0"/>
              <a:t> </a:t>
            </a:r>
            <a:r>
              <a:rPr lang="en-US" sz="3200" b="1" dirty="0" err="1"/>
              <a:t>khăn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kinh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, </a:t>
            </a:r>
          </a:p>
          <a:p>
            <a:pPr algn="ctr" defTabSz="611747" eaLnBrk="1" hangingPunct="1"/>
            <a:r>
              <a:rPr lang="en-US" sz="3200" b="1" dirty="0"/>
              <a:t>con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Việt</a:t>
            </a:r>
            <a:r>
              <a:rPr lang="en-US" sz="3200" b="1" dirty="0"/>
              <a:t> Nam </a:t>
            </a:r>
            <a:r>
              <a:rPr lang="en-US" sz="3200" b="1" dirty="0" err="1"/>
              <a:t>vẫn</a:t>
            </a:r>
            <a:r>
              <a:rPr lang="en-US" sz="3200" b="1" dirty="0"/>
              <a:t> </a:t>
            </a:r>
            <a:r>
              <a:rPr lang="en-US" sz="3200" b="1" dirty="0" err="1"/>
              <a:t>luôn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vững</a:t>
            </a:r>
            <a:endParaRPr lang="en-US" sz="3200" b="1" dirty="0"/>
          </a:p>
          <a:p>
            <a:pPr algn="ctr" defTabSz="611747" eaLnBrk="1" hangingPunct="1"/>
            <a:r>
              <a:rPr lang="en-US" sz="3200" b="1" dirty="0"/>
              <a:t> </a:t>
            </a:r>
            <a:r>
              <a:rPr lang="en-US" sz="3200" b="1" dirty="0" err="1"/>
              <a:t>tinh</a:t>
            </a:r>
            <a:r>
              <a:rPr lang="en-US" sz="3200" b="1" dirty="0"/>
              <a:t>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đoàn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, </a:t>
            </a:r>
            <a:r>
              <a:rPr lang="en-US" sz="3200" b="1" dirty="0" err="1"/>
              <a:t>lạc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,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cù</a:t>
            </a:r>
            <a:endParaRPr lang="en-US" sz="3200" b="1" dirty="0"/>
          </a:p>
          <a:p>
            <a:pPr algn="ctr" defTabSz="611747" eaLnBrk="1" hangingPunct="1"/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quyết</a:t>
            </a:r>
            <a:r>
              <a:rPr lang="en-US" sz="3200" b="1" dirty="0"/>
              <a:t> </a:t>
            </a:r>
            <a:r>
              <a:rPr lang="en-US" sz="3200" b="1" dirty="0" err="1"/>
              <a:t>tâm</a:t>
            </a:r>
            <a:r>
              <a:rPr lang="en-US" sz="3200" b="1" dirty="0"/>
              <a:t> </a:t>
            </a:r>
            <a:r>
              <a:rPr lang="en-US" sz="3200" b="1" dirty="0" err="1"/>
              <a:t>vượt</a:t>
            </a:r>
            <a:r>
              <a:rPr lang="en-US" sz="3200" b="1" dirty="0"/>
              <a:t> qua </a:t>
            </a:r>
            <a:r>
              <a:rPr lang="en-US" sz="3200" b="1" dirty="0" err="1"/>
              <a:t>mọi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khổ</a:t>
            </a:r>
            <a:r>
              <a:rPr lang="en-US" sz="3200" b="1" dirty="0"/>
              <a:t> </a:t>
            </a:r>
          </a:p>
          <a:p>
            <a:pPr algn="ctr" defTabSz="611747" eaLnBrk="1" hangingPunct="1"/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xây</a:t>
            </a:r>
            <a:r>
              <a:rPr lang="en-US" sz="3200" b="1" dirty="0"/>
              <a:t> </a:t>
            </a:r>
            <a:r>
              <a:rPr lang="en-US" sz="3200" b="1" dirty="0" err="1"/>
              <a:t>dựng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.</a:t>
            </a:r>
            <a:endParaRPr lang="en-US" altLang="en-US" sz="4400" b="1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ịch Sử và Địa Lí lớp 5 Kết nối tri thức Bài 17: Đất nước Đổi mới">
            <a:extLst>
              <a:ext uri="{FF2B5EF4-FFF2-40B4-BE49-F238E27FC236}">
                <a16:creationId xmlns:a16="http://schemas.microsoft.com/office/drawing/2014/main" id="{419192AB-64BD-F52B-0B93-B1CEC225A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12"/>
            <a:ext cx="12233572" cy="4867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329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40456B-C594-DBFB-FE85-4F45FAF0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275" y="377669"/>
            <a:ext cx="12192000" cy="3778561"/>
          </a:xfrm>
          <a:prstGeom prst="rect">
            <a:avLst/>
          </a:prstGeom>
        </p:spPr>
      </p:pic>
      <p:pic>
        <p:nvPicPr>
          <p:cNvPr id="20" name="Picture 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C56AD43-935C-7EDF-7A30-41FB49F2B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15" y="2143125"/>
            <a:ext cx="508342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2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-199118" y="3195844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9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7341C-B008-B9EC-0D9D-DBBFD2ED7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1600" y="954978"/>
            <a:ext cx="1475360" cy="1432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3B8BC-EC8B-BF1C-00B2-C004DCF551CE}"/>
              </a:ext>
            </a:extLst>
          </p:cNvPr>
          <p:cNvSpPr txBox="1"/>
          <p:nvPr/>
        </p:nvSpPr>
        <p:spPr>
          <a:xfrm>
            <a:off x="4544213" y="1419599"/>
            <a:ext cx="8226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 SỬ- ĐỊA LÍ </a:t>
            </a:r>
            <a:endParaRPr lang="vi-VN"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008CC6-0D00-89C3-CDA6-69108BC12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260817"/>
              </p:ext>
            </p:extLst>
          </p:nvPr>
        </p:nvGraphicFramePr>
        <p:xfrm>
          <a:off x="2847926" y="2519285"/>
          <a:ext cx="6605563" cy="183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5563">
                  <a:extLst>
                    <a:ext uri="{9D8B030D-6E8A-4147-A177-3AD203B41FA5}">
                      <a16:colId xmlns:a16="http://schemas.microsoft.com/office/drawing/2014/main" val="816620498"/>
                    </a:ext>
                  </a:extLst>
                </a:gridCol>
              </a:tblGrid>
              <a:tr h="183596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NƯỚC ĐỔI MỚI (TIẾT 1)</a:t>
                      </a:r>
                      <a:endParaRPr lang="vi-VN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686802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85509" flipH="1">
            <a:off x="-502679" y="-1882711"/>
            <a:ext cx="4864375" cy="60899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41009" y="685800"/>
            <a:ext cx="9509982" cy="1734237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2727" y="5209350"/>
            <a:ext cx="3505095" cy="3531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41009" y="2644432"/>
            <a:ext cx="9509982" cy="3460575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pPr algn="ctr"/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8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8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18893">
            <a:off x="-1712024" y="1958672"/>
            <a:ext cx="3767325" cy="2623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7776" flipH="1">
            <a:off x="10417879" y="3803286"/>
            <a:ext cx="3137263" cy="28121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06048" y="1419888"/>
            <a:ext cx="8776879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20"/>
              </a:lnSpc>
            </a:pPr>
            <a:r>
              <a:rPr lang="en-GB" sz="9200" b="1" spc="-51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 ĐỘNG 1</a:t>
            </a:r>
            <a:endParaRPr lang="en-US" sz="9200" b="1" spc="-51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49820FC-344B-3E78-E047-07700A577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64419"/>
              </p:ext>
            </p:extLst>
          </p:nvPr>
        </p:nvGraphicFramePr>
        <p:xfrm>
          <a:off x="2119086" y="719665"/>
          <a:ext cx="8040914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914">
                  <a:extLst>
                    <a:ext uri="{9D8B030D-6E8A-4147-A177-3AD203B41FA5}">
                      <a16:colId xmlns:a16="http://schemas.microsoft.com/office/drawing/2014/main" val="363321550"/>
                    </a:ext>
                  </a:extLst>
                </a:gridCol>
              </a:tblGrid>
              <a:tr h="1632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 nước giai đoạn trước </a:t>
                      </a:r>
                      <a:r>
                        <a:rPr lang="en-US" sz="4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4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hời kì </a:t>
                      </a:r>
                      <a:r>
                        <a:rPr lang="en-US" sz="4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40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ổi mới gọi là gì?</a:t>
                      </a:r>
                    </a:p>
                    <a:p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126734"/>
                  </a:ext>
                </a:extLst>
              </a:tr>
              <a:tr h="1632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Thời kì bao cấp diễn ra trong thời gian nào?</a:t>
                      </a:r>
                    </a:p>
                    <a:p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12922"/>
                  </a:ext>
                </a:extLst>
              </a:tr>
              <a:tr h="1632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Nêu những điểm nổi bật của thời kì này khác với ngày nay</a:t>
                      </a:r>
                    </a:p>
                    <a:p>
                      <a:endParaRPr lang="vi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20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58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6400" y="482600"/>
            <a:ext cx="11176000" cy="59944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ECF8F2C-2FFB-B860-2A3F-D6076040797B}"/>
              </a:ext>
            </a:extLst>
          </p:cNvPr>
          <p:cNvGrpSpPr/>
          <p:nvPr/>
        </p:nvGrpSpPr>
        <p:grpSpPr>
          <a:xfrm>
            <a:off x="947057" y="228600"/>
            <a:ext cx="7952847" cy="1727200"/>
            <a:chOff x="0" y="0"/>
            <a:chExt cx="13837408" cy="157767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B5ABD39A-AED8-9D92-CB86-EBD2ABA3809E}"/>
                </a:ext>
              </a:extLst>
            </p:cNvPr>
            <p:cNvGrpSpPr/>
            <p:nvPr/>
          </p:nvGrpSpPr>
          <p:grpSpPr>
            <a:xfrm>
              <a:off x="0" y="0"/>
              <a:ext cx="13837408" cy="1577677"/>
              <a:chOff x="0" y="0"/>
              <a:chExt cx="3056431" cy="34848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8087059-B1AF-3097-7295-FB35DBD0A3F5}"/>
                  </a:ext>
                </a:extLst>
              </p:cNvPr>
              <p:cNvSpPr/>
              <p:nvPr/>
            </p:nvSpPr>
            <p:spPr>
              <a:xfrm>
                <a:off x="-127" y="0"/>
                <a:ext cx="3056685" cy="348353"/>
              </a:xfrm>
              <a:custGeom>
                <a:avLst/>
                <a:gdLst/>
                <a:ahLst/>
                <a:cxnLst/>
                <a:rect l="l" t="t" r="r" b="b"/>
                <a:pathLst>
                  <a:path w="3056685" h="348353">
                    <a:moveTo>
                      <a:pt x="3056557" y="172716"/>
                    </a:moveTo>
                    <a:cubicBezTo>
                      <a:pt x="3056557" y="176526"/>
                      <a:pt x="3056557" y="180335"/>
                      <a:pt x="3056303" y="184018"/>
                    </a:cubicBezTo>
                    <a:cubicBezTo>
                      <a:pt x="3055034" y="210686"/>
                      <a:pt x="3047287" y="231767"/>
                      <a:pt x="3042334" y="243324"/>
                    </a:cubicBezTo>
                    <a:lnTo>
                      <a:pt x="3039285" y="253230"/>
                    </a:lnTo>
                    <a:cubicBezTo>
                      <a:pt x="3033316" y="262120"/>
                      <a:pt x="3029125" y="271264"/>
                      <a:pt x="3019347" y="282186"/>
                    </a:cubicBezTo>
                    <a:cubicBezTo>
                      <a:pt x="3014902" y="288282"/>
                      <a:pt x="3017696" y="286631"/>
                      <a:pt x="3020109" y="283964"/>
                    </a:cubicBezTo>
                    <a:cubicBezTo>
                      <a:pt x="3015537" y="288917"/>
                      <a:pt x="3011219" y="293616"/>
                      <a:pt x="3007281" y="297934"/>
                    </a:cubicBezTo>
                    <a:cubicBezTo>
                      <a:pt x="3003091" y="302125"/>
                      <a:pt x="2999153" y="305681"/>
                      <a:pt x="2996232" y="307713"/>
                    </a:cubicBezTo>
                    <a:lnTo>
                      <a:pt x="2997503" y="305808"/>
                    </a:lnTo>
                    <a:cubicBezTo>
                      <a:pt x="2981374" y="317111"/>
                      <a:pt x="2974007" y="327525"/>
                      <a:pt x="2953180" y="335145"/>
                    </a:cubicBezTo>
                    <a:lnTo>
                      <a:pt x="2953180" y="334764"/>
                    </a:lnTo>
                    <a:cubicBezTo>
                      <a:pt x="2944544" y="337431"/>
                      <a:pt x="2935527" y="342638"/>
                      <a:pt x="2927906" y="344924"/>
                    </a:cubicBezTo>
                    <a:cubicBezTo>
                      <a:pt x="2916984" y="346956"/>
                      <a:pt x="2926509" y="343273"/>
                      <a:pt x="2917619" y="344797"/>
                    </a:cubicBezTo>
                    <a:cubicBezTo>
                      <a:pt x="2914191" y="347210"/>
                      <a:pt x="2904412" y="347972"/>
                      <a:pt x="2894759" y="348353"/>
                    </a:cubicBezTo>
                    <a:cubicBezTo>
                      <a:pt x="2898569" y="347972"/>
                      <a:pt x="2902506" y="347464"/>
                      <a:pt x="2905935" y="346829"/>
                    </a:cubicBezTo>
                    <a:cubicBezTo>
                      <a:pt x="2902125" y="347210"/>
                      <a:pt x="2897934" y="347337"/>
                      <a:pt x="2893871" y="347464"/>
                    </a:cubicBezTo>
                    <a:cubicBezTo>
                      <a:pt x="2890060" y="347718"/>
                      <a:pt x="2885869" y="347718"/>
                      <a:pt x="2883330" y="347464"/>
                    </a:cubicBezTo>
                    <a:cubicBezTo>
                      <a:pt x="2873297" y="347083"/>
                      <a:pt x="2753085" y="347337"/>
                      <a:pt x="2631430" y="345940"/>
                    </a:cubicBezTo>
                    <a:cubicBezTo>
                      <a:pt x="2213136" y="347083"/>
                      <a:pt x="1588195" y="347591"/>
                      <a:pt x="966588" y="347845"/>
                    </a:cubicBezTo>
                    <a:cubicBezTo>
                      <a:pt x="656617" y="347972"/>
                      <a:pt x="346647" y="348099"/>
                      <a:pt x="192659" y="348226"/>
                    </a:cubicBezTo>
                    <a:cubicBezTo>
                      <a:pt x="187325" y="348226"/>
                      <a:pt x="181991" y="348353"/>
                      <a:pt x="176911" y="348353"/>
                    </a:cubicBezTo>
                    <a:cubicBezTo>
                      <a:pt x="171577" y="348353"/>
                      <a:pt x="164719" y="347972"/>
                      <a:pt x="159131" y="347718"/>
                    </a:cubicBezTo>
                    <a:cubicBezTo>
                      <a:pt x="147447" y="346575"/>
                      <a:pt x="136779" y="344670"/>
                      <a:pt x="127508" y="342003"/>
                    </a:cubicBezTo>
                    <a:lnTo>
                      <a:pt x="129540" y="342257"/>
                    </a:lnTo>
                    <a:cubicBezTo>
                      <a:pt x="117475" y="339082"/>
                      <a:pt x="96393" y="332224"/>
                      <a:pt x="74676" y="316984"/>
                    </a:cubicBezTo>
                    <a:cubicBezTo>
                      <a:pt x="53086" y="301998"/>
                      <a:pt x="30988" y="278884"/>
                      <a:pt x="17526" y="250563"/>
                    </a:cubicBezTo>
                    <a:cubicBezTo>
                      <a:pt x="10160" y="235958"/>
                      <a:pt x="5334" y="220465"/>
                      <a:pt x="2540" y="205099"/>
                    </a:cubicBezTo>
                    <a:cubicBezTo>
                      <a:pt x="2159" y="203448"/>
                      <a:pt x="1651" y="201797"/>
                      <a:pt x="1270" y="200273"/>
                    </a:cubicBezTo>
                    <a:cubicBezTo>
                      <a:pt x="762" y="194685"/>
                      <a:pt x="0" y="186050"/>
                      <a:pt x="127" y="175764"/>
                    </a:cubicBezTo>
                    <a:cubicBezTo>
                      <a:pt x="127" y="171954"/>
                      <a:pt x="127" y="168144"/>
                      <a:pt x="381" y="164461"/>
                    </a:cubicBezTo>
                    <a:cubicBezTo>
                      <a:pt x="1651" y="137793"/>
                      <a:pt x="9398" y="116713"/>
                      <a:pt x="14351" y="105156"/>
                    </a:cubicBezTo>
                    <a:lnTo>
                      <a:pt x="17272" y="95250"/>
                    </a:lnTo>
                    <a:cubicBezTo>
                      <a:pt x="23241" y="86360"/>
                      <a:pt x="27432" y="77216"/>
                      <a:pt x="37211" y="66294"/>
                    </a:cubicBezTo>
                    <a:cubicBezTo>
                      <a:pt x="41656" y="60198"/>
                      <a:pt x="38862" y="61849"/>
                      <a:pt x="36449" y="64516"/>
                    </a:cubicBezTo>
                    <a:cubicBezTo>
                      <a:pt x="41021" y="59563"/>
                      <a:pt x="45339" y="54864"/>
                      <a:pt x="49276" y="50546"/>
                    </a:cubicBezTo>
                    <a:cubicBezTo>
                      <a:pt x="53467" y="46355"/>
                      <a:pt x="57404" y="42799"/>
                      <a:pt x="60325" y="40767"/>
                    </a:cubicBezTo>
                    <a:lnTo>
                      <a:pt x="59055" y="42672"/>
                    </a:lnTo>
                    <a:cubicBezTo>
                      <a:pt x="75184" y="31369"/>
                      <a:pt x="78359" y="23749"/>
                      <a:pt x="99187" y="16002"/>
                    </a:cubicBezTo>
                    <a:lnTo>
                      <a:pt x="106045" y="12700"/>
                    </a:lnTo>
                    <a:cubicBezTo>
                      <a:pt x="114681" y="10033"/>
                      <a:pt x="121031" y="5715"/>
                      <a:pt x="128651" y="3429"/>
                    </a:cubicBezTo>
                    <a:cubicBezTo>
                      <a:pt x="139573" y="1397"/>
                      <a:pt x="130048" y="5080"/>
                      <a:pt x="138938" y="3556"/>
                    </a:cubicBezTo>
                    <a:cubicBezTo>
                      <a:pt x="142367" y="1143"/>
                      <a:pt x="152146" y="381"/>
                      <a:pt x="161798" y="0"/>
                    </a:cubicBezTo>
                    <a:cubicBezTo>
                      <a:pt x="151130" y="889"/>
                      <a:pt x="139192" y="3683"/>
                      <a:pt x="140335" y="5080"/>
                    </a:cubicBezTo>
                    <a:cubicBezTo>
                      <a:pt x="143129" y="4572"/>
                      <a:pt x="144780" y="4445"/>
                      <a:pt x="145923" y="4318"/>
                    </a:cubicBezTo>
                    <a:lnTo>
                      <a:pt x="157226" y="1524"/>
                    </a:lnTo>
                    <a:cubicBezTo>
                      <a:pt x="161671" y="762"/>
                      <a:pt x="169291" y="635"/>
                      <a:pt x="173228" y="889"/>
                    </a:cubicBezTo>
                    <a:cubicBezTo>
                      <a:pt x="183261" y="1270"/>
                      <a:pt x="195707" y="1016"/>
                      <a:pt x="224991" y="2413"/>
                    </a:cubicBezTo>
                    <a:cubicBezTo>
                      <a:pt x="643285" y="1270"/>
                      <a:pt x="1268226" y="762"/>
                      <a:pt x="1889833" y="508"/>
                    </a:cubicBezTo>
                    <a:cubicBezTo>
                      <a:pt x="2199804" y="381"/>
                      <a:pt x="2509775" y="254"/>
                      <a:pt x="2793081" y="127"/>
                    </a:cubicBezTo>
                    <a:cubicBezTo>
                      <a:pt x="2863074" y="127"/>
                      <a:pt x="2874566" y="0"/>
                      <a:pt x="2879647" y="0"/>
                    </a:cubicBezTo>
                    <a:cubicBezTo>
                      <a:pt x="2884981" y="0"/>
                      <a:pt x="2891838" y="381"/>
                      <a:pt x="2897427" y="635"/>
                    </a:cubicBezTo>
                    <a:cubicBezTo>
                      <a:pt x="2909110" y="1778"/>
                      <a:pt x="2919778" y="3683"/>
                      <a:pt x="2929050" y="6350"/>
                    </a:cubicBezTo>
                    <a:lnTo>
                      <a:pt x="2926891" y="6096"/>
                    </a:lnTo>
                    <a:cubicBezTo>
                      <a:pt x="2938956" y="9271"/>
                      <a:pt x="2960038" y="16129"/>
                      <a:pt x="2981755" y="31369"/>
                    </a:cubicBezTo>
                    <a:cubicBezTo>
                      <a:pt x="3003344" y="46355"/>
                      <a:pt x="3025443" y="69469"/>
                      <a:pt x="3038905" y="97790"/>
                    </a:cubicBezTo>
                    <a:cubicBezTo>
                      <a:pt x="3046271" y="112395"/>
                      <a:pt x="3051097" y="127888"/>
                      <a:pt x="3053891" y="143254"/>
                    </a:cubicBezTo>
                    <a:cubicBezTo>
                      <a:pt x="3054272" y="144905"/>
                      <a:pt x="3054780" y="146556"/>
                      <a:pt x="3055160" y="148080"/>
                    </a:cubicBezTo>
                    <a:cubicBezTo>
                      <a:pt x="3055922" y="153921"/>
                      <a:pt x="3056685" y="162430"/>
                      <a:pt x="3056557" y="172716"/>
                    </a:cubicBezTo>
                    <a:close/>
                  </a:path>
                </a:pathLst>
              </a:custGeom>
              <a:solidFill>
                <a:srgbClr val="FFFBE9"/>
              </a:solidFill>
            </p:spPr>
            <p:txBody>
              <a:bodyPr/>
              <a:lstStyle/>
              <a:p>
                <a:pPr defTabSz="609630"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DE8CE02-E5C2-295B-33FE-4CC8738327C5}"/>
                </a:ext>
              </a:extLst>
            </p:cNvPr>
            <p:cNvSpPr txBox="1"/>
            <p:nvPr/>
          </p:nvSpPr>
          <p:spPr>
            <a:xfrm>
              <a:off x="914400" y="102409"/>
              <a:ext cx="12332810" cy="1287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20000"/>
                </a:lnSpc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 nước giai đoạn trước 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hời kì 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ổi mới gọi là gì?</a:t>
              </a:r>
            </a:p>
          </p:txBody>
        </p:sp>
      </p:grpSp>
      <p:sp>
        <p:nvSpPr>
          <p:cNvPr id="26" name="Freeform 16">
            <a:extLst>
              <a:ext uri="{FF2B5EF4-FFF2-40B4-BE49-F238E27FC236}">
                <a16:creationId xmlns:a16="http://schemas.microsoft.com/office/drawing/2014/main" id="{C60F1457-8079-2B3F-F807-C573BC3108F6}"/>
              </a:ext>
            </a:extLst>
          </p:cNvPr>
          <p:cNvSpPr/>
          <p:nvPr/>
        </p:nvSpPr>
        <p:spPr>
          <a:xfrm>
            <a:off x="8559970" y="1213934"/>
            <a:ext cx="2568598" cy="5392095"/>
          </a:xfrm>
          <a:custGeom>
            <a:avLst/>
            <a:gdLst/>
            <a:ahLst/>
            <a:cxnLst/>
            <a:rect l="l" t="t" r="r" b="b"/>
            <a:pathLst>
              <a:path w="3852897" h="8088142">
                <a:moveTo>
                  <a:pt x="0" y="0"/>
                </a:moveTo>
                <a:lnTo>
                  <a:pt x="3852897" y="0"/>
                </a:lnTo>
                <a:lnTo>
                  <a:pt x="3852897" y="8088142"/>
                </a:lnTo>
                <a:lnTo>
                  <a:pt x="0" y="808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E40A0750-037D-8FB6-EAD2-F83782527593}"/>
              </a:ext>
            </a:extLst>
          </p:cNvPr>
          <p:cNvGrpSpPr/>
          <p:nvPr/>
        </p:nvGrpSpPr>
        <p:grpSpPr>
          <a:xfrm>
            <a:off x="2082800" y="3091543"/>
            <a:ext cx="5580743" cy="1578429"/>
            <a:chOff x="0" y="0"/>
            <a:chExt cx="1098500" cy="4064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5DE3921E-4685-2B7C-554B-A919844731A0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C8F98EC-7396-5E87-B7E6-6FFD2EEA639F}"/>
                </a:ext>
              </a:extLst>
            </p:cNvPr>
            <p:cNvSpPr txBox="1"/>
            <p:nvPr/>
          </p:nvSpPr>
          <p:spPr>
            <a:xfrm>
              <a:off x="0" y="0"/>
              <a:ext cx="1098500" cy="4064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lvl="1" algn="ctr" defTabSz="609630">
                <a:defRPr/>
              </a:pPr>
              <a:r>
                <a:rPr lang="vi-VN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 kì bao cấp</a:t>
              </a:r>
              <a:endPara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6400" y="482600"/>
            <a:ext cx="11176000" cy="59944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ECF8F2C-2FFB-B860-2A3F-D6076040797B}"/>
              </a:ext>
            </a:extLst>
          </p:cNvPr>
          <p:cNvGrpSpPr/>
          <p:nvPr/>
        </p:nvGrpSpPr>
        <p:grpSpPr>
          <a:xfrm>
            <a:off x="947057" y="359229"/>
            <a:ext cx="7952847" cy="1727200"/>
            <a:chOff x="0" y="0"/>
            <a:chExt cx="13837408" cy="157767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B5ABD39A-AED8-9D92-CB86-EBD2ABA3809E}"/>
                </a:ext>
              </a:extLst>
            </p:cNvPr>
            <p:cNvGrpSpPr/>
            <p:nvPr/>
          </p:nvGrpSpPr>
          <p:grpSpPr>
            <a:xfrm>
              <a:off x="0" y="0"/>
              <a:ext cx="13837408" cy="1577677"/>
              <a:chOff x="0" y="0"/>
              <a:chExt cx="3056431" cy="34848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8087059-B1AF-3097-7295-FB35DBD0A3F5}"/>
                  </a:ext>
                </a:extLst>
              </p:cNvPr>
              <p:cNvSpPr/>
              <p:nvPr/>
            </p:nvSpPr>
            <p:spPr>
              <a:xfrm>
                <a:off x="-127" y="0"/>
                <a:ext cx="3056685" cy="348353"/>
              </a:xfrm>
              <a:custGeom>
                <a:avLst/>
                <a:gdLst/>
                <a:ahLst/>
                <a:cxnLst/>
                <a:rect l="l" t="t" r="r" b="b"/>
                <a:pathLst>
                  <a:path w="3056685" h="348353">
                    <a:moveTo>
                      <a:pt x="3056557" y="172716"/>
                    </a:moveTo>
                    <a:cubicBezTo>
                      <a:pt x="3056557" y="176526"/>
                      <a:pt x="3056557" y="180335"/>
                      <a:pt x="3056303" y="184018"/>
                    </a:cubicBezTo>
                    <a:cubicBezTo>
                      <a:pt x="3055034" y="210686"/>
                      <a:pt x="3047287" y="231767"/>
                      <a:pt x="3042334" y="243324"/>
                    </a:cubicBezTo>
                    <a:lnTo>
                      <a:pt x="3039285" y="253230"/>
                    </a:lnTo>
                    <a:cubicBezTo>
                      <a:pt x="3033316" y="262120"/>
                      <a:pt x="3029125" y="271264"/>
                      <a:pt x="3019347" y="282186"/>
                    </a:cubicBezTo>
                    <a:cubicBezTo>
                      <a:pt x="3014902" y="288282"/>
                      <a:pt x="3017696" y="286631"/>
                      <a:pt x="3020109" y="283964"/>
                    </a:cubicBezTo>
                    <a:cubicBezTo>
                      <a:pt x="3015537" y="288917"/>
                      <a:pt x="3011219" y="293616"/>
                      <a:pt x="3007281" y="297934"/>
                    </a:cubicBezTo>
                    <a:cubicBezTo>
                      <a:pt x="3003091" y="302125"/>
                      <a:pt x="2999153" y="305681"/>
                      <a:pt x="2996232" y="307713"/>
                    </a:cubicBezTo>
                    <a:lnTo>
                      <a:pt x="2997503" y="305808"/>
                    </a:lnTo>
                    <a:cubicBezTo>
                      <a:pt x="2981374" y="317111"/>
                      <a:pt x="2974007" y="327525"/>
                      <a:pt x="2953180" y="335145"/>
                    </a:cubicBezTo>
                    <a:lnTo>
                      <a:pt x="2953180" y="334764"/>
                    </a:lnTo>
                    <a:cubicBezTo>
                      <a:pt x="2944544" y="337431"/>
                      <a:pt x="2935527" y="342638"/>
                      <a:pt x="2927906" y="344924"/>
                    </a:cubicBezTo>
                    <a:cubicBezTo>
                      <a:pt x="2916984" y="346956"/>
                      <a:pt x="2926509" y="343273"/>
                      <a:pt x="2917619" y="344797"/>
                    </a:cubicBezTo>
                    <a:cubicBezTo>
                      <a:pt x="2914191" y="347210"/>
                      <a:pt x="2904412" y="347972"/>
                      <a:pt x="2894759" y="348353"/>
                    </a:cubicBezTo>
                    <a:cubicBezTo>
                      <a:pt x="2898569" y="347972"/>
                      <a:pt x="2902506" y="347464"/>
                      <a:pt x="2905935" y="346829"/>
                    </a:cubicBezTo>
                    <a:cubicBezTo>
                      <a:pt x="2902125" y="347210"/>
                      <a:pt x="2897934" y="347337"/>
                      <a:pt x="2893871" y="347464"/>
                    </a:cubicBezTo>
                    <a:cubicBezTo>
                      <a:pt x="2890060" y="347718"/>
                      <a:pt x="2885869" y="347718"/>
                      <a:pt x="2883330" y="347464"/>
                    </a:cubicBezTo>
                    <a:cubicBezTo>
                      <a:pt x="2873297" y="347083"/>
                      <a:pt x="2753085" y="347337"/>
                      <a:pt x="2631430" y="345940"/>
                    </a:cubicBezTo>
                    <a:cubicBezTo>
                      <a:pt x="2213136" y="347083"/>
                      <a:pt x="1588195" y="347591"/>
                      <a:pt x="966588" y="347845"/>
                    </a:cubicBezTo>
                    <a:cubicBezTo>
                      <a:pt x="656617" y="347972"/>
                      <a:pt x="346647" y="348099"/>
                      <a:pt x="192659" y="348226"/>
                    </a:cubicBezTo>
                    <a:cubicBezTo>
                      <a:pt x="187325" y="348226"/>
                      <a:pt x="181991" y="348353"/>
                      <a:pt x="176911" y="348353"/>
                    </a:cubicBezTo>
                    <a:cubicBezTo>
                      <a:pt x="171577" y="348353"/>
                      <a:pt x="164719" y="347972"/>
                      <a:pt x="159131" y="347718"/>
                    </a:cubicBezTo>
                    <a:cubicBezTo>
                      <a:pt x="147447" y="346575"/>
                      <a:pt x="136779" y="344670"/>
                      <a:pt x="127508" y="342003"/>
                    </a:cubicBezTo>
                    <a:lnTo>
                      <a:pt x="129540" y="342257"/>
                    </a:lnTo>
                    <a:cubicBezTo>
                      <a:pt x="117475" y="339082"/>
                      <a:pt x="96393" y="332224"/>
                      <a:pt x="74676" y="316984"/>
                    </a:cubicBezTo>
                    <a:cubicBezTo>
                      <a:pt x="53086" y="301998"/>
                      <a:pt x="30988" y="278884"/>
                      <a:pt x="17526" y="250563"/>
                    </a:cubicBezTo>
                    <a:cubicBezTo>
                      <a:pt x="10160" y="235958"/>
                      <a:pt x="5334" y="220465"/>
                      <a:pt x="2540" y="205099"/>
                    </a:cubicBezTo>
                    <a:cubicBezTo>
                      <a:pt x="2159" y="203448"/>
                      <a:pt x="1651" y="201797"/>
                      <a:pt x="1270" y="200273"/>
                    </a:cubicBezTo>
                    <a:cubicBezTo>
                      <a:pt x="762" y="194685"/>
                      <a:pt x="0" y="186050"/>
                      <a:pt x="127" y="175764"/>
                    </a:cubicBezTo>
                    <a:cubicBezTo>
                      <a:pt x="127" y="171954"/>
                      <a:pt x="127" y="168144"/>
                      <a:pt x="381" y="164461"/>
                    </a:cubicBezTo>
                    <a:cubicBezTo>
                      <a:pt x="1651" y="137793"/>
                      <a:pt x="9398" y="116713"/>
                      <a:pt x="14351" y="105156"/>
                    </a:cubicBezTo>
                    <a:lnTo>
                      <a:pt x="17272" y="95250"/>
                    </a:lnTo>
                    <a:cubicBezTo>
                      <a:pt x="23241" y="86360"/>
                      <a:pt x="27432" y="77216"/>
                      <a:pt x="37211" y="66294"/>
                    </a:cubicBezTo>
                    <a:cubicBezTo>
                      <a:pt x="41656" y="60198"/>
                      <a:pt x="38862" y="61849"/>
                      <a:pt x="36449" y="64516"/>
                    </a:cubicBezTo>
                    <a:cubicBezTo>
                      <a:pt x="41021" y="59563"/>
                      <a:pt x="45339" y="54864"/>
                      <a:pt x="49276" y="50546"/>
                    </a:cubicBezTo>
                    <a:cubicBezTo>
                      <a:pt x="53467" y="46355"/>
                      <a:pt x="57404" y="42799"/>
                      <a:pt x="60325" y="40767"/>
                    </a:cubicBezTo>
                    <a:lnTo>
                      <a:pt x="59055" y="42672"/>
                    </a:lnTo>
                    <a:cubicBezTo>
                      <a:pt x="75184" y="31369"/>
                      <a:pt x="78359" y="23749"/>
                      <a:pt x="99187" y="16002"/>
                    </a:cubicBezTo>
                    <a:lnTo>
                      <a:pt x="106045" y="12700"/>
                    </a:lnTo>
                    <a:cubicBezTo>
                      <a:pt x="114681" y="10033"/>
                      <a:pt x="121031" y="5715"/>
                      <a:pt x="128651" y="3429"/>
                    </a:cubicBezTo>
                    <a:cubicBezTo>
                      <a:pt x="139573" y="1397"/>
                      <a:pt x="130048" y="5080"/>
                      <a:pt x="138938" y="3556"/>
                    </a:cubicBezTo>
                    <a:cubicBezTo>
                      <a:pt x="142367" y="1143"/>
                      <a:pt x="152146" y="381"/>
                      <a:pt x="161798" y="0"/>
                    </a:cubicBezTo>
                    <a:cubicBezTo>
                      <a:pt x="151130" y="889"/>
                      <a:pt x="139192" y="3683"/>
                      <a:pt x="140335" y="5080"/>
                    </a:cubicBezTo>
                    <a:cubicBezTo>
                      <a:pt x="143129" y="4572"/>
                      <a:pt x="144780" y="4445"/>
                      <a:pt x="145923" y="4318"/>
                    </a:cubicBezTo>
                    <a:lnTo>
                      <a:pt x="157226" y="1524"/>
                    </a:lnTo>
                    <a:cubicBezTo>
                      <a:pt x="161671" y="762"/>
                      <a:pt x="169291" y="635"/>
                      <a:pt x="173228" y="889"/>
                    </a:cubicBezTo>
                    <a:cubicBezTo>
                      <a:pt x="183261" y="1270"/>
                      <a:pt x="195707" y="1016"/>
                      <a:pt x="224991" y="2413"/>
                    </a:cubicBezTo>
                    <a:cubicBezTo>
                      <a:pt x="643285" y="1270"/>
                      <a:pt x="1268226" y="762"/>
                      <a:pt x="1889833" y="508"/>
                    </a:cubicBezTo>
                    <a:cubicBezTo>
                      <a:pt x="2199804" y="381"/>
                      <a:pt x="2509775" y="254"/>
                      <a:pt x="2793081" y="127"/>
                    </a:cubicBezTo>
                    <a:cubicBezTo>
                      <a:pt x="2863074" y="127"/>
                      <a:pt x="2874566" y="0"/>
                      <a:pt x="2879647" y="0"/>
                    </a:cubicBezTo>
                    <a:cubicBezTo>
                      <a:pt x="2884981" y="0"/>
                      <a:pt x="2891838" y="381"/>
                      <a:pt x="2897427" y="635"/>
                    </a:cubicBezTo>
                    <a:cubicBezTo>
                      <a:pt x="2909110" y="1778"/>
                      <a:pt x="2919778" y="3683"/>
                      <a:pt x="2929050" y="6350"/>
                    </a:cubicBezTo>
                    <a:lnTo>
                      <a:pt x="2926891" y="6096"/>
                    </a:lnTo>
                    <a:cubicBezTo>
                      <a:pt x="2938956" y="9271"/>
                      <a:pt x="2960038" y="16129"/>
                      <a:pt x="2981755" y="31369"/>
                    </a:cubicBezTo>
                    <a:cubicBezTo>
                      <a:pt x="3003344" y="46355"/>
                      <a:pt x="3025443" y="69469"/>
                      <a:pt x="3038905" y="97790"/>
                    </a:cubicBezTo>
                    <a:cubicBezTo>
                      <a:pt x="3046271" y="112395"/>
                      <a:pt x="3051097" y="127888"/>
                      <a:pt x="3053891" y="143254"/>
                    </a:cubicBezTo>
                    <a:cubicBezTo>
                      <a:pt x="3054272" y="144905"/>
                      <a:pt x="3054780" y="146556"/>
                      <a:pt x="3055160" y="148080"/>
                    </a:cubicBezTo>
                    <a:cubicBezTo>
                      <a:pt x="3055922" y="153921"/>
                      <a:pt x="3056685" y="162430"/>
                      <a:pt x="3056557" y="172716"/>
                    </a:cubicBezTo>
                    <a:close/>
                  </a:path>
                </a:pathLst>
              </a:custGeom>
              <a:solidFill>
                <a:srgbClr val="FFFBE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DE8CE02-E5C2-295B-33FE-4CC8738327C5}"/>
                </a:ext>
              </a:extLst>
            </p:cNvPr>
            <p:cNvSpPr txBox="1"/>
            <p:nvPr/>
          </p:nvSpPr>
          <p:spPr>
            <a:xfrm>
              <a:off x="914400" y="102409"/>
              <a:ext cx="12332810" cy="1287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 kì bao cấp diễn ra trong thời gian nào?</a:t>
              </a:r>
            </a:p>
          </p:txBody>
        </p:sp>
      </p:grpSp>
      <p:sp>
        <p:nvSpPr>
          <p:cNvPr id="26" name="Freeform 16">
            <a:extLst>
              <a:ext uri="{FF2B5EF4-FFF2-40B4-BE49-F238E27FC236}">
                <a16:creationId xmlns:a16="http://schemas.microsoft.com/office/drawing/2014/main" id="{C60F1457-8079-2B3F-F807-C573BC3108F6}"/>
              </a:ext>
            </a:extLst>
          </p:cNvPr>
          <p:cNvSpPr/>
          <p:nvPr/>
        </p:nvSpPr>
        <p:spPr>
          <a:xfrm>
            <a:off x="8559970" y="1213934"/>
            <a:ext cx="2568598" cy="5392095"/>
          </a:xfrm>
          <a:custGeom>
            <a:avLst/>
            <a:gdLst/>
            <a:ahLst/>
            <a:cxnLst/>
            <a:rect l="l" t="t" r="r" b="b"/>
            <a:pathLst>
              <a:path w="3852897" h="8088142">
                <a:moveTo>
                  <a:pt x="0" y="0"/>
                </a:moveTo>
                <a:lnTo>
                  <a:pt x="3852897" y="0"/>
                </a:lnTo>
                <a:lnTo>
                  <a:pt x="3852897" y="8088142"/>
                </a:lnTo>
                <a:lnTo>
                  <a:pt x="0" y="808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E40A0750-037D-8FB6-EAD2-F83782527593}"/>
              </a:ext>
            </a:extLst>
          </p:cNvPr>
          <p:cNvGrpSpPr/>
          <p:nvPr/>
        </p:nvGrpSpPr>
        <p:grpSpPr>
          <a:xfrm>
            <a:off x="2082800" y="3091543"/>
            <a:ext cx="5580743" cy="1578429"/>
            <a:chOff x="0" y="0"/>
            <a:chExt cx="1098500" cy="4064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5DE3921E-4685-2B7C-554B-A919844731A0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C8F98EC-7396-5E87-B7E6-6FFD2EEA639F}"/>
                </a:ext>
              </a:extLst>
            </p:cNvPr>
            <p:cNvSpPr txBox="1"/>
            <p:nvPr/>
          </p:nvSpPr>
          <p:spPr>
            <a:xfrm>
              <a:off x="0" y="0"/>
              <a:ext cx="1098500" cy="4064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1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1976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1986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bin Bold"/>
                <a:sym typeface="Cabi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4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6400" y="482600"/>
            <a:ext cx="11176000" cy="59944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0ECF8F2C-2FFB-B860-2A3F-D6076040797B}"/>
              </a:ext>
            </a:extLst>
          </p:cNvPr>
          <p:cNvGrpSpPr/>
          <p:nvPr/>
        </p:nvGrpSpPr>
        <p:grpSpPr>
          <a:xfrm>
            <a:off x="947057" y="359229"/>
            <a:ext cx="7952847" cy="1727200"/>
            <a:chOff x="0" y="0"/>
            <a:chExt cx="13837408" cy="157767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B5ABD39A-AED8-9D92-CB86-EBD2ABA3809E}"/>
                </a:ext>
              </a:extLst>
            </p:cNvPr>
            <p:cNvGrpSpPr/>
            <p:nvPr/>
          </p:nvGrpSpPr>
          <p:grpSpPr>
            <a:xfrm>
              <a:off x="0" y="0"/>
              <a:ext cx="13837408" cy="1577677"/>
              <a:chOff x="0" y="0"/>
              <a:chExt cx="3056431" cy="34848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8087059-B1AF-3097-7295-FB35DBD0A3F5}"/>
                  </a:ext>
                </a:extLst>
              </p:cNvPr>
              <p:cNvSpPr/>
              <p:nvPr/>
            </p:nvSpPr>
            <p:spPr>
              <a:xfrm>
                <a:off x="-127" y="0"/>
                <a:ext cx="3056685" cy="348353"/>
              </a:xfrm>
              <a:custGeom>
                <a:avLst/>
                <a:gdLst/>
                <a:ahLst/>
                <a:cxnLst/>
                <a:rect l="l" t="t" r="r" b="b"/>
                <a:pathLst>
                  <a:path w="3056685" h="348353">
                    <a:moveTo>
                      <a:pt x="3056557" y="172716"/>
                    </a:moveTo>
                    <a:cubicBezTo>
                      <a:pt x="3056557" y="176526"/>
                      <a:pt x="3056557" y="180335"/>
                      <a:pt x="3056303" y="184018"/>
                    </a:cubicBezTo>
                    <a:cubicBezTo>
                      <a:pt x="3055034" y="210686"/>
                      <a:pt x="3047287" y="231767"/>
                      <a:pt x="3042334" y="243324"/>
                    </a:cubicBezTo>
                    <a:lnTo>
                      <a:pt x="3039285" y="253230"/>
                    </a:lnTo>
                    <a:cubicBezTo>
                      <a:pt x="3033316" y="262120"/>
                      <a:pt x="3029125" y="271264"/>
                      <a:pt x="3019347" y="282186"/>
                    </a:cubicBezTo>
                    <a:cubicBezTo>
                      <a:pt x="3014902" y="288282"/>
                      <a:pt x="3017696" y="286631"/>
                      <a:pt x="3020109" y="283964"/>
                    </a:cubicBezTo>
                    <a:cubicBezTo>
                      <a:pt x="3015537" y="288917"/>
                      <a:pt x="3011219" y="293616"/>
                      <a:pt x="3007281" y="297934"/>
                    </a:cubicBezTo>
                    <a:cubicBezTo>
                      <a:pt x="3003091" y="302125"/>
                      <a:pt x="2999153" y="305681"/>
                      <a:pt x="2996232" y="307713"/>
                    </a:cubicBezTo>
                    <a:lnTo>
                      <a:pt x="2997503" y="305808"/>
                    </a:lnTo>
                    <a:cubicBezTo>
                      <a:pt x="2981374" y="317111"/>
                      <a:pt x="2974007" y="327525"/>
                      <a:pt x="2953180" y="335145"/>
                    </a:cubicBezTo>
                    <a:lnTo>
                      <a:pt x="2953180" y="334764"/>
                    </a:lnTo>
                    <a:cubicBezTo>
                      <a:pt x="2944544" y="337431"/>
                      <a:pt x="2935527" y="342638"/>
                      <a:pt x="2927906" y="344924"/>
                    </a:cubicBezTo>
                    <a:cubicBezTo>
                      <a:pt x="2916984" y="346956"/>
                      <a:pt x="2926509" y="343273"/>
                      <a:pt x="2917619" y="344797"/>
                    </a:cubicBezTo>
                    <a:cubicBezTo>
                      <a:pt x="2914191" y="347210"/>
                      <a:pt x="2904412" y="347972"/>
                      <a:pt x="2894759" y="348353"/>
                    </a:cubicBezTo>
                    <a:cubicBezTo>
                      <a:pt x="2898569" y="347972"/>
                      <a:pt x="2902506" y="347464"/>
                      <a:pt x="2905935" y="346829"/>
                    </a:cubicBezTo>
                    <a:cubicBezTo>
                      <a:pt x="2902125" y="347210"/>
                      <a:pt x="2897934" y="347337"/>
                      <a:pt x="2893871" y="347464"/>
                    </a:cubicBezTo>
                    <a:cubicBezTo>
                      <a:pt x="2890060" y="347718"/>
                      <a:pt x="2885869" y="347718"/>
                      <a:pt x="2883330" y="347464"/>
                    </a:cubicBezTo>
                    <a:cubicBezTo>
                      <a:pt x="2873297" y="347083"/>
                      <a:pt x="2753085" y="347337"/>
                      <a:pt x="2631430" y="345940"/>
                    </a:cubicBezTo>
                    <a:cubicBezTo>
                      <a:pt x="2213136" y="347083"/>
                      <a:pt x="1588195" y="347591"/>
                      <a:pt x="966588" y="347845"/>
                    </a:cubicBezTo>
                    <a:cubicBezTo>
                      <a:pt x="656617" y="347972"/>
                      <a:pt x="346647" y="348099"/>
                      <a:pt x="192659" y="348226"/>
                    </a:cubicBezTo>
                    <a:cubicBezTo>
                      <a:pt x="187325" y="348226"/>
                      <a:pt x="181991" y="348353"/>
                      <a:pt x="176911" y="348353"/>
                    </a:cubicBezTo>
                    <a:cubicBezTo>
                      <a:pt x="171577" y="348353"/>
                      <a:pt x="164719" y="347972"/>
                      <a:pt x="159131" y="347718"/>
                    </a:cubicBezTo>
                    <a:cubicBezTo>
                      <a:pt x="147447" y="346575"/>
                      <a:pt x="136779" y="344670"/>
                      <a:pt x="127508" y="342003"/>
                    </a:cubicBezTo>
                    <a:lnTo>
                      <a:pt x="129540" y="342257"/>
                    </a:lnTo>
                    <a:cubicBezTo>
                      <a:pt x="117475" y="339082"/>
                      <a:pt x="96393" y="332224"/>
                      <a:pt x="74676" y="316984"/>
                    </a:cubicBezTo>
                    <a:cubicBezTo>
                      <a:pt x="53086" y="301998"/>
                      <a:pt x="30988" y="278884"/>
                      <a:pt x="17526" y="250563"/>
                    </a:cubicBezTo>
                    <a:cubicBezTo>
                      <a:pt x="10160" y="235958"/>
                      <a:pt x="5334" y="220465"/>
                      <a:pt x="2540" y="205099"/>
                    </a:cubicBezTo>
                    <a:cubicBezTo>
                      <a:pt x="2159" y="203448"/>
                      <a:pt x="1651" y="201797"/>
                      <a:pt x="1270" y="200273"/>
                    </a:cubicBezTo>
                    <a:cubicBezTo>
                      <a:pt x="762" y="194685"/>
                      <a:pt x="0" y="186050"/>
                      <a:pt x="127" y="175764"/>
                    </a:cubicBezTo>
                    <a:cubicBezTo>
                      <a:pt x="127" y="171954"/>
                      <a:pt x="127" y="168144"/>
                      <a:pt x="381" y="164461"/>
                    </a:cubicBezTo>
                    <a:cubicBezTo>
                      <a:pt x="1651" y="137793"/>
                      <a:pt x="9398" y="116713"/>
                      <a:pt x="14351" y="105156"/>
                    </a:cubicBezTo>
                    <a:lnTo>
                      <a:pt x="17272" y="95250"/>
                    </a:lnTo>
                    <a:cubicBezTo>
                      <a:pt x="23241" y="86360"/>
                      <a:pt x="27432" y="77216"/>
                      <a:pt x="37211" y="66294"/>
                    </a:cubicBezTo>
                    <a:cubicBezTo>
                      <a:pt x="41656" y="60198"/>
                      <a:pt x="38862" y="61849"/>
                      <a:pt x="36449" y="64516"/>
                    </a:cubicBezTo>
                    <a:cubicBezTo>
                      <a:pt x="41021" y="59563"/>
                      <a:pt x="45339" y="54864"/>
                      <a:pt x="49276" y="50546"/>
                    </a:cubicBezTo>
                    <a:cubicBezTo>
                      <a:pt x="53467" y="46355"/>
                      <a:pt x="57404" y="42799"/>
                      <a:pt x="60325" y="40767"/>
                    </a:cubicBezTo>
                    <a:lnTo>
                      <a:pt x="59055" y="42672"/>
                    </a:lnTo>
                    <a:cubicBezTo>
                      <a:pt x="75184" y="31369"/>
                      <a:pt x="78359" y="23749"/>
                      <a:pt x="99187" y="16002"/>
                    </a:cubicBezTo>
                    <a:lnTo>
                      <a:pt x="106045" y="12700"/>
                    </a:lnTo>
                    <a:cubicBezTo>
                      <a:pt x="114681" y="10033"/>
                      <a:pt x="121031" y="5715"/>
                      <a:pt x="128651" y="3429"/>
                    </a:cubicBezTo>
                    <a:cubicBezTo>
                      <a:pt x="139573" y="1397"/>
                      <a:pt x="130048" y="5080"/>
                      <a:pt x="138938" y="3556"/>
                    </a:cubicBezTo>
                    <a:cubicBezTo>
                      <a:pt x="142367" y="1143"/>
                      <a:pt x="152146" y="381"/>
                      <a:pt x="161798" y="0"/>
                    </a:cubicBezTo>
                    <a:cubicBezTo>
                      <a:pt x="151130" y="889"/>
                      <a:pt x="139192" y="3683"/>
                      <a:pt x="140335" y="5080"/>
                    </a:cubicBezTo>
                    <a:cubicBezTo>
                      <a:pt x="143129" y="4572"/>
                      <a:pt x="144780" y="4445"/>
                      <a:pt x="145923" y="4318"/>
                    </a:cubicBezTo>
                    <a:lnTo>
                      <a:pt x="157226" y="1524"/>
                    </a:lnTo>
                    <a:cubicBezTo>
                      <a:pt x="161671" y="762"/>
                      <a:pt x="169291" y="635"/>
                      <a:pt x="173228" y="889"/>
                    </a:cubicBezTo>
                    <a:cubicBezTo>
                      <a:pt x="183261" y="1270"/>
                      <a:pt x="195707" y="1016"/>
                      <a:pt x="224991" y="2413"/>
                    </a:cubicBezTo>
                    <a:cubicBezTo>
                      <a:pt x="643285" y="1270"/>
                      <a:pt x="1268226" y="762"/>
                      <a:pt x="1889833" y="508"/>
                    </a:cubicBezTo>
                    <a:cubicBezTo>
                      <a:pt x="2199804" y="381"/>
                      <a:pt x="2509775" y="254"/>
                      <a:pt x="2793081" y="127"/>
                    </a:cubicBezTo>
                    <a:cubicBezTo>
                      <a:pt x="2863074" y="127"/>
                      <a:pt x="2874566" y="0"/>
                      <a:pt x="2879647" y="0"/>
                    </a:cubicBezTo>
                    <a:cubicBezTo>
                      <a:pt x="2884981" y="0"/>
                      <a:pt x="2891838" y="381"/>
                      <a:pt x="2897427" y="635"/>
                    </a:cubicBezTo>
                    <a:cubicBezTo>
                      <a:pt x="2909110" y="1778"/>
                      <a:pt x="2919778" y="3683"/>
                      <a:pt x="2929050" y="6350"/>
                    </a:cubicBezTo>
                    <a:lnTo>
                      <a:pt x="2926891" y="6096"/>
                    </a:lnTo>
                    <a:cubicBezTo>
                      <a:pt x="2938956" y="9271"/>
                      <a:pt x="2960038" y="16129"/>
                      <a:pt x="2981755" y="31369"/>
                    </a:cubicBezTo>
                    <a:cubicBezTo>
                      <a:pt x="3003344" y="46355"/>
                      <a:pt x="3025443" y="69469"/>
                      <a:pt x="3038905" y="97790"/>
                    </a:cubicBezTo>
                    <a:cubicBezTo>
                      <a:pt x="3046271" y="112395"/>
                      <a:pt x="3051097" y="127888"/>
                      <a:pt x="3053891" y="143254"/>
                    </a:cubicBezTo>
                    <a:cubicBezTo>
                      <a:pt x="3054272" y="144905"/>
                      <a:pt x="3054780" y="146556"/>
                      <a:pt x="3055160" y="148080"/>
                    </a:cubicBezTo>
                    <a:cubicBezTo>
                      <a:pt x="3055922" y="153921"/>
                      <a:pt x="3056685" y="162430"/>
                      <a:pt x="3056557" y="172716"/>
                    </a:cubicBezTo>
                    <a:close/>
                  </a:path>
                </a:pathLst>
              </a:custGeom>
              <a:solidFill>
                <a:srgbClr val="FFFBE9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CDE8CE02-E5C2-295B-33FE-4CC8738327C5}"/>
                </a:ext>
              </a:extLst>
            </p:cNvPr>
            <p:cNvSpPr txBox="1"/>
            <p:nvPr/>
          </p:nvSpPr>
          <p:spPr>
            <a:xfrm>
              <a:off x="914400" y="102409"/>
              <a:ext cx="12332810" cy="12872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điểm nổi bật của thời kì này khác với ngày nay</a:t>
              </a:r>
            </a:p>
          </p:txBody>
        </p:sp>
      </p:grpSp>
      <p:sp>
        <p:nvSpPr>
          <p:cNvPr id="26" name="Freeform 16">
            <a:extLst>
              <a:ext uri="{FF2B5EF4-FFF2-40B4-BE49-F238E27FC236}">
                <a16:creationId xmlns:a16="http://schemas.microsoft.com/office/drawing/2014/main" id="{C60F1457-8079-2B3F-F807-C573BC3108F6}"/>
              </a:ext>
            </a:extLst>
          </p:cNvPr>
          <p:cNvSpPr/>
          <p:nvPr/>
        </p:nvSpPr>
        <p:spPr>
          <a:xfrm>
            <a:off x="8559970" y="1213934"/>
            <a:ext cx="2568598" cy="5392095"/>
          </a:xfrm>
          <a:custGeom>
            <a:avLst/>
            <a:gdLst/>
            <a:ahLst/>
            <a:cxnLst/>
            <a:rect l="l" t="t" r="r" b="b"/>
            <a:pathLst>
              <a:path w="3852897" h="8088142">
                <a:moveTo>
                  <a:pt x="0" y="0"/>
                </a:moveTo>
                <a:lnTo>
                  <a:pt x="3852897" y="0"/>
                </a:lnTo>
                <a:lnTo>
                  <a:pt x="3852897" y="8088142"/>
                </a:lnTo>
                <a:lnTo>
                  <a:pt x="0" y="808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E40A0750-037D-8FB6-EAD2-F83782527593}"/>
              </a:ext>
            </a:extLst>
          </p:cNvPr>
          <p:cNvGrpSpPr/>
          <p:nvPr/>
        </p:nvGrpSpPr>
        <p:grpSpPr>
          <a:xfrm>
            <a:off x="798285" y="2449286"/>
            <a:ext cx="7725229" cy="3766457"/>
            <a:chOff x="0" y="0"/>
            <a:chExt cx="1098500" cy="4064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5DE3921E-4685-2B7C-554B-A919844731A0}"/>
                </a:ext>
              </a:extLst>
            </p:cNvPr>
            <p:cNvSpPr/>
            <p:nvPr/>
          </p:nvSpPr>
          <p:spPr>
            <a:xfrm>
              <a:off x="0" y="0"/>
              <a:ext cx="1098500" cy="406400"/>
            </a:xfrm>
            <a:custGeom>
              <a:avLst/>
              <a:gdLst/>
              <a:ahLst/>
              <a:cxnLst/>
              <a:rect l="l" t="t" r="r" b="b"/>
              <a:pathLst>
                <a:path w="1098500" h="406400">
                  <a:moveTo>
                    <a:pt x="895300" y="0"/>
                  </a:moveTo>
                  <a:cubicBezTo>
                    <a:pt x="1007524" y="0"/>
                    <a:pt x="1098500" y="90976"/>
                    <a:pt x="1098500" y="203200"/>
                  </a:cubicBezTo>
                  <a:cubicBezTo>
                    <a:pt x="1098500" y="315424"/>
                    <a:pt x="1007524" y="406400"/>
                    <a:pt x="8953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C8F98EC-7396-5E87-B7E6-6FFD2EEA639F}"/>
                </a:ext>
              </a:extLst>
            </p:cNvPr>
            <p:cNvSpPr txBox="1"/>
            <p:nvPr/>
          </p:nvSpPr>
          <p:spPr>
            <a:xfrm>
              <a:off x="0" y="0"/>
              <a:ext cx="1098500" cy="4064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nắm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hầu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Lương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tem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sổ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lương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3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"/>
          <p:cNvGrpSpPr/>
          <p:nvPr/>
        </p:nvGrpSpPr>
        <p:grpSpPr>
          <a:xfrm>
            <a:off x="566057" y="200734"/>
            <a:ext cx="10143346" cy="1345037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0857" y="298330"/>
            <a:ext cx="9596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Đọc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thông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tin,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quan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sát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các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hình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từ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3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đến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5,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em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hãy</a:t>
            </a:r>
            <a:r>
              <a:rPr lang="en-GB" sz="33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:</a:t>
            </a:r>
          </a:p>
          <a:p>
            <a:pPr defTabSz="609630"/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-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Mô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tả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một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số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hiện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vật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thời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bao </a:t>
            </a:r>
            <a:r>
              <a:rPr lang="en-GB" sz="33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cấp</a:t>
            </a:r>
            <a:r>
              <a:rPr lang="en-GB" sz="33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.</a:t>
            </a:r>
            <a:endParaRPr lang="en-US" sz="33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2BCB9-1E4F-54F4-A527-9AA9F1834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891" y="1736270"/>
            <a:ext cx="3397024" cy="4649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1850E-07D2-3E46-F6EB-398829EA0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063" y="1911804"/>
            <a:ext cx="5538107" cy="4142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477</Words>
  <Application>Microsoft Office PowerPoint</Application>
  <PresentationFormat>Widescreen</PresentationFormat>
  <Paragraphs>57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#9Slide07 HoneyCream</vt:lpstr>
      <vt:lpstr>#9Slide07 TALUHLA</vt:lpstr>
      <vt:lpstr>Arial</vt:lpstr>
      <vt:lpstr>Calibri</vt:lpstr>
      <vt:lpstr>Cambria</vt:lpstr>
      <vt:lpstr>Georgia</vt:lpstr>
      <vt:lpstr>SVN-Newton</vt:lpstr>
      <vt:lpstr>SVN-Ready</vt:lpstr>
      <vt:lpstr>Times New Roman</vt:lpstr>
      <vt:lpstr>1_Office Theme</vt:lpstr>
      <vt:lpstr>Office 主题</vt:lpstr>
      <vt:lpstr>2_Office Theme</vt:lpstr>
      <vt:lpstr>3_Office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Lương Thành Trung</cp:lastModifiedBy>
  <cp:revision>159</cp:revision>
  <dcterms:created xsi:type="dcterms:W3CDTF">2024-11-19T07:24:47Z</dcterms:created>
  <dcterms:modified xsi:type="dcterms:W3CDTF">2025-02-28T14:03:53Z</dcterms:modified>
</cp:coreProperties>
</file>