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5" r:id="rId2"/>
  </p:sldMasterIdLst>
  <p:notesMasterIdLst>
    <p:notesMasterId r:id="rId18"/>
  </p:notesMasterIdLst>
  <p:sldIdLst>
    <p:sldId id="1022" r:id="rId3"/>
    <p:sldId id="1024" r:id="rId4"/>
    <p:sldId id="1025" r:id="rId5"/>
    <p:sldId id="1026" r:id="rId6"/>
    <p:sldId id="1027" r:id="rId7"/>
    <p:sldId id="1028" r:id="rId8"/>
    <p:sldId id="1029" r:id="rId9"/>
    <p:sldId id="1033" r:id="rId10"/>
    <p:sldId id="476" r:id="rId11"/>
    <p:sldId id="1035" r:id="rId12"/>
    <p:sldId id="1036" r:id="rId13"/>
    <p:sldId id="1037" r:id="rId14"/>
    <p:sldId id="1038" r:id="rId15"/>
    <p:sldId id="1039" r:id="rId16"/>
    <p:sldId id="1040" r:id="rId17"/>
  </p:sldIdLst>
  <p:sldSz cx="12192000" cy="6858000"/>
  <p:notesSz cx="6858000" cy="9144000"/>
  <p:embeddedFontLs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.VnArialH" panose="020B7200000000000000" pitchFamily="34" charset="0"/>
      <p:regular r:id="rId23"/>
      <p:bold r:id="rId24"/>
      <p:italic r:id="rId25"/>
      <p:boldItalic r:id="rId26"/>
    </p:embeddedFont>
    <p:embeddedFont>
      <p:font typeface=".VnCooper" panose="020B7200000000000000" pitchFamily="34" charset="0"/>
      <p:regular r:id="rId27"/>
    </p:embeddedFont>
    <p:embeddedFont>
      <p:font typeface="Arial Rounded MT Bold" panose="020F0704030504030204" pitchFamily="34" charset="0"/>
      <p:regular r:id="rId28"/>
    </p:embeddedFont>
    <p:embeddedFont>
      <p:font typeface="Arrus-Black" panose="02020500000000000000" pitchFamily="18" charset="0"/>
      <p:regular r:id="rId29"/>
    </p:embeddedFont>
    <p:embeddedFont>
      <p:font typeface="HP-211" panose="020B0604020202020204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DBC4-A53D-4622-A51C-51507DD9A82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E9B2-D96D-4E90-BA78-DD238612D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778C097-3E83-51B0-08F0-EE9E27D1C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1CD217B-F07B-3457-B914-1129A93B5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381D8E1-E608-A813-236B-530F4BCF7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710C8-AA3E-4083-94FF-D3AE6C1E29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629C57C-8104-3F12-2BAF-0E02450B1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DEA5CDB-0E6F-BF84-99C4-A5375FB39D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Chói lọi: sáng và đẹp rực rỡ. VD: Nắng hè chói lọi; “Đồn rằng chúa mở khoa thi/Bảng vàng chói lọi đỗ thì tên anh”.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02FDAE8-F70D-6455-FBD3-1599D6CE9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DBCA5-C386-410B-8FF5-1C328F8D4A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ADC4508-F3E8-538C-10BE-2EBF01334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70C8CEF-E608-BDE1-9390-27CDC77D6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chú ý giải thích cho HS hiểu tác dụng của dấu ngoặc kép.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541CB5F-5211-2341-E452-A3BBD0B6B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8F214-9D67-4C49-BB9C-88FBE3412C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C8F6AF0-215B-D598-87B4-C3E3E514B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CE717B0-10BE-26C2-07EB-52B3858BC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Tam Đảo ở Vĩnh Phúc nhé thầy cô.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4CCAE50-B183-1A9B-6D52-8C11F74A3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C0672-01AF-42B2-A8BC-A78B3136E9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A628287-0B26-A004-3A31-B35A0D07E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4CB2706-ADA1-DCEE-38EF-000C2B39B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212D772-02F0-03F6-94A8-43A0CFEF9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5BEFD-11C5-4EAA-884F-1340C2898F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1EFED-5B0B-0E36-FB08-7400ACF1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7756-EA86-46CC-9CA3-2372907BC730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DC88-977F-3799-A11A-C0A3D230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7216-19E6-14EB-7549-DB5FD37E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E143-26F0-4054-BDA3-C7D50CF73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F289-9381-B849-744E-3CCFC01D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C800-3BB9-4882-AE4B-679F5223788C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5F46-1853-18E5-BF10-FD6EAB5C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850D-3CB4-F725-FE0F-83491D5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EBD1-DA35-4C48-A0EF-863BAAE74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05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1394-5732-5CB1-1786-71A9F7F9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1A42-2782-4617-BC94-E1C8F4395AF1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C94B-90C8-ECB5-9DBA-6845DDA7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38BF-C12D-B498-2A1F-7C933769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60A4-8180-43C4-A7E7-6643DF1F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853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3"/>
            <a:ext cx="7194549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3"/>
            <a:ext cx="7196667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97BC85-3C70-50A1-D052-7886E51D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85F6-2CFE-4F64-9E10-B2471A4E5457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5FBB6A-11F5-3C66-AA4A-6A2AE283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E39F09-B9BB-C2FE-29D1-CA196AD7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4CD8-492B-4683-8EE3-2DF403D8E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67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2B6F4B-892D-CE5E-5A34-33FFEAE4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FB34-404F-411F-B540-8CD1D153334C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FE3A6-B608-6BAB-75DE-F855D26A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ADF826-E33B-7306-203C-77CEDD9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4F8D-4269-4C09-AE37-2F3F045F2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8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D6B981-95EA-DA56-E073-E339B31C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9598-8019-479D-9AF8-7526A6F6B129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8712EF-783B-54E5-2F89-3287DDF3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8921F6-7E36-847F-DDF0-7CD5426E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4517-47B5-401D-A893-CD269C0BD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0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06491-6425-6C39-CD10-F92121A0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E55C-660E-444A-A194-FA69D5338D9D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006E35-9574-D091-96B8-9993A35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423831-2AC2-EED2-9190-D1072138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3283-57C3-43A0-8112-89035CFC2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3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AD64DA-A7A6-8C85-20CA-E9121A78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4483-60F2-4F1D-9A60-C9231C36B6EB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BC111A-6E97-B77A-93E7-5B6F8513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6A4AA4-3F72-2EEB-0B0B-67B858CD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D07B-14C6-4D51-9897-CCFAD612E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E6FEFD-8640-8B15-CC17-03DCBFAC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FFBD-68FD-4590-BF28-96D2BDEF2398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A3D270-201D-A59C-F5E0-F29A3015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623AA7-FC8D-55E1-3960-CCB689C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0954-828C-4A25-AFEE-454E4C92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11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7962A-722D-4DF7-ECE3-1B45934F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B210-2B1D-41CE-BF86-BC3E53153326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1295-636F-807B-6974-7D97055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E6D7-22FE-7776-3E0D-EF10C65D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3B97-0FDB-4CDE-82A7-1B1F69E0F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3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1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1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404A-BE20-B2CE-832E-90BFD32B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6842-3BBA-48FF-AC81-829893410A7B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A292-D663-D16F-DD65-6E4BCA5E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052B-2E98-92C3-D4D1-62E58CAD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5DF5-33F8-4902-9917-03C235EB9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3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6D908ED-3418-31D6-756E-F254DB1B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FC2FDC0-1FA8-B407-3FF4-B0D1AEFE7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7D3C-8991-6D6F-828C-43CBE61B3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7537" eaLnBrk="1" fontAlgn="auto" hangingPunct="1">
              <a:spcBef>
                <a:spcPts val="0"/>
              </a:spcBef>
              <a:spcAft>
                <a:spcPts val="0"/>
              </a:spcAft>
              <a:defRPr sz="90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1E6B03C-87E4-4E8E-99AC-82A4BFD37A63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C3C47-BA43-4930-AD19-5B93609C3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7537" eaLnBrk="1" fontAlgn="auto" hangingPunct="1">
              <a:spcBef>
                <a:spcPts val="0"/>
              </a:spcBef>
              <a:spcAft>
                <a:spcPts val="0"/>
              </a:spcAft>
              <a:defRPr sz="90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9BE9-0A4C-0D49-F239-80C1FD8EE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7388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209D60-FD49-4F1C-8AF3-B6E470CA9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4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7388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5371491-B14B-5EE0-4C53-8415C592EC61}"/>
              </a:ext>
            </a:extLst>
          </p:cNvPr>
          <p:cNvSpPr txBox="1">
            <a:spLocks/>
          </p:cNvSpPr>
          <p:nvPr/>
        </p:nvSpPr>
        <p:spPr>
          <a:xfrm>
            <a:off x="1524000" y="850872"/>
            <a:ext cx="9144000" cy="2272572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lIns="68640" tIns="34320" rIns="68640" bIns="343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56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7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461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05894D1D-EA40-98A9-D71F-0D467769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1771650" y="1198563"/>
            <a:ext cx="1533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3">
            <a:extLst>
              <a:ext uri="{FF2B5EF4-FFF2-40B4-BE49-F238E27FC236}">
                <a16:creationId xmlns:a16="http://schemas.microsoft.com/office/drawing/2014/main" id="{39D3E81A-EECF-8086-5978-126BAF72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4225" y="1793875"/>
            <a:ext cx="6264275" cy="996950"/>
          </a:xfrm>
        </p:spPr>
        <p:txBody>
          <a:bodyPr/>
          <a:lstStyle/>
          <a:p>
            <a:pPr eaLnBrk="1" hangingPunct="1"/>
            <a:r>
              <a:rPr lang="en-US" altLang="en-US" sz="7900" b="1">
                <a:solidFill>
                  <a:schemeClr val="bg1"/>
                </a:solidFill>
                <a:latin typeface="AvantGarde" charset="0"/>
                <a:cs typeface="AvantGarde" charset="0"/>
              </a:rPr>
              <a:t>TIẾNG VIỆT </a:t>
            </a:r>
            <a:r>
              <a:rPr lang="en-US" altLang="en-US" sz="7900" b="1">
                <a:solidFill>
                  <a:schemeClr val="bg1"/>
                </a:solidFill>
                <a:latin typeface=".VnArialH"/>
                <a:cs typeface="AvantGarde" charset="0"/>
              </a:rPr>
              <a:t>1</a:t>
            </a:r>
          </a:p>
        </p:txBody>
      </p:sp>
      <p:pic>
        <p:nvPicPr>
          <p:cNvPr id="19463" name="Picture 5">
            <a:extLst>
              <a:ext uri="{FF2B5EF4-FFF2-40B4-BE49-F238E27FC236}">
                <a16:creationId xmlns:a16="http://schemas.microsoft.com/office/drawing/2014/main" id="{81E4628D-9A13-571F-9C1D-F530234A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013200"/>
            <a:ext cx="339248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6">
            <a:extLst>
              <a:ext uri="{FF2B5EF4-FFF2-40B4-BE49-F238E27FC236}">
                <a16:creationId xmlns:a16="http://schemas.microsoft.com/office/drawing/2014/main" id="{67E38001-6E34-CB2B-3425-6F0E3391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2575"/>
            <a:ext cx="258603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627FA8-3A8D-0442-D611-C5759F68ACD1}"/>
              </a:ext>
            </a:extLst>
          </p:cNvPr>
          <p:cNvCxnSpPr/>
          <p:nvPr/>
        </p:nvCxnSpPr>
        <p:spPr>
          <a:xfrm flipH="1" flipV="1">
            <a:off x="1524000" y="59690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8">
            <a:extLst>
              <a:ext uri="{FF2B5EF4-FFF2-40B4-BE49-F238E27FC236}">
                <a16:creationId xmlns:a16="http://schemas.microsoft.com/office/drawing/2014/main" id="{40D14767-C305-9B25-B0D1-8BDFD47C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228600"/>
            <a:ext cx="67945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Sự tích hoa cúc trắng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9CA43A21-7C51-4BE9-AC23-7D6898B8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7428" r="48334" b="39101"/>
          <a:stretch>
            <a:fillRect/>
          </a:stretch>
        </p:blipFill>
        <p:spPr bwMode="auto">
          <a:xfrm>
            <a:off x="3159125" y="1014413"/>
            <a:ext cx="587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50354129-74FA-C649-01CA-BBE1666D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3" t="26814" r="-133" b="39713"/>
          <a:stretch>
            <a:fillRect/>
          </a:stretch>
        </p:blipFill>
        <p:spPr bwMode="auto">
          <a:xfrm>
            <a:off x="3200400" y="228600"/>
            <a:ext cx="61864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6FB3FA-F998-6F2B-2A34-88DF63A5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0532" r="48334" b="5997"/>
          <a:stretch>
            <a:fillRect/>
          </a:stretch>
        </p:blipFill>
        <p:spPr bwMode="auto">
          <a:xfrm>
            <a:off x="3276600" y="685800"/>
            <a:ext cx="5638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0CA188C5-6050-10B9-B34D-171E105CE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6" b="6111"/>
          <a:stretch>
            <a:fillRect/>
          </a:stretch>
        </p:blipFill>
        <p:spPr bwMode="auto">
          <a:xfrm>
            <a:off x="3276600" y="533400"/>
            <a:ext cx="63436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>
            <a:extLst>
              <a:ext uri="{FF2B5EF4-FFF2-40B4-BE49-F238E27FC236}">
                <a16:creationId xmlns:a16="http://schemas.microsoft.com/office/drawing/2014/main" id="{3E2F52F8-4709-51DD-0A68-782B7456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088"/>
            <a:ext cx="6794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Sự tích hoa cúc trắng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E8ED7801-7B89-5D65-0EAD-3FFE727E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>
            <a:fillRect/>
          </a:stretch>
        </p:blipFill>
        <p:spPr bwMode="auto">
          <a:xfrm>
            <a:off x="2776538" y="850900"/>
            <a:ext cx="596582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9AFF482-B87D-DD2E-2BC8-CC253F7DB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638175"/>
            <a:ext cx="8313738" cy="2806700"/>
          </a:xfrm>
        </p:spPr>
        <p:txBody>
          <a:bodyPr/>
          <a:lstStyle/>
          <a:p>
            <a:pPr algn="l" eaLnBrk="1" hangingPunct="1"/>
            <a:r>
              <a:rPr lang="en-US" altLang="en-US" sz="4000" u="sng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  <a:t>Nội dung: </a:t>
            </a:r>
            <a:br>
              <a:rPr lang="en-US" altLang="en-US" sz="4000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</a:br>
            <a:r>
              <a:rPr lang="en-US" altLang="en-US" sz="4000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  <a:t>	Ca ngợi tấm lòng hiếu thảo của cô bé đối với người mẹ.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164751-12AD-55EA-1103-303B97023716}"/>
              </a:ext>
            </a:extLst>
          </p:cNvPr>
          <p:cNvGraphicFramePr>
            <a:graphicFrameLocks noGrp="1"/>
          </p:cNvGraphicFramePr>
          <p:nvPr/>
        </p:nvGraphicFramePr>
        <p:xfrm>
          <a:off x="1798638" y="4002088"/>
          <a:ext cx="8574084" cy="57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308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2012F26-F9B0-DEC5-2EDC-E105654CC113}"/>
              </a:ext>
            </a:extLst>
          </p:cNvPr>
          <p:cNvSpPr/>
          <p:nvPr/>
        </p:nvSpPr>
        <p:spPr>
          <a:xfrm>
            <a:off x="1460500" y="725488"/>
            <a:ext cx="8826500" cy="1674812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20" tIns="45760" rIns="91520" bIns="45760"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553" name="Picture 3">
            <a:extLst>
              <a:ext uri="{FF2B5EF4-FFF2-40B4-BE49-F238E27FC236}">
                <a16:creationId xmlns:a16="http://schemas.microsoft.com/office/drawing/2014/main" id="{26AB7BD4-4D52-0C17-25EB-7B83DDA5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11250"/>
            <a:ext cx="165576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4901BC-7354-2AF6-3D7D-EC4888BC52E7}"/>
              </a:ext>
            </a:extLst>
          </p:cNvPr>
          <p:cNvSpPr txBox="1"/>
          <p:nvPr/>
        </p:nvSpPr>
        <p:spPr>
          <a:xfrm>
            <a:off x="1658938" y="1073150"/>
            <a:ext cx="1069975" cy="509588"/>
          </a:xfrm>
          <a:prstGeom prst="rect">
            <a:avLst/>
          </a:prstGeom>
          <a:noFill/>
        </p:spPr>
        <p:txBody>
          <a:bodyPr lIns="91520" tIns="45760" rIns="91520" bIns="45760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F4B01-7B2D-8D64-2FA6-3B9A3FFE3244}"/>
              </a:ext>
            </a:extLst>
          </p:cNvPr>
          <p:cNvSpPr txBox="1"/>
          <p:nvPr/>
        </p:nvSpPr>
        <p:spPr>
          <a:xfrm>
            <a:off x="2555875" y="1481138"/>
            <a:ext cx="847725" cy="704850"/>
          </a:xfrm>
          <a:prstGeom prst="rect">
            <a:avLst/>
          </a:prstGeom>
          <a:noFill/>
        </p:spPr>
        <p:txBody>
          <a:bodyPr lIns="91520" tIns="45760" rIns="91520" bIns="45760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85" b="1" i="0" u="none" strike="noStrike" kern="1200" cap="none" spc="0" normalizeH="0" baseline="0" noProof="0">
                <a:ln>
                  <a:noFill/>
                </a:ln>
                <a:solidFill>
                  <a:srgbClr val="BD196F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44E016-449B-703F-511E-16F8514CCF1E}"/>
              </a:ext>
            </a:extLst>
          </p:cNvPr>
          <p:cNvGrpSpPr>
            <a:grpSpLocks/>
          </p:cNvGrpSpPr>
          <p:nvPr/>
        </p:nvGrpSpPr>
        <p:grpSpPr bwMode="auto">
          <a:xfrm>
            <a:off x="1674813" y="2513013"/>
            <a:ext cx="2592387" cy="706437"/>
            <a:chOff x="63500" y="1429216"/>
            <a:chExt cx="2592937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7E57679-B6C4-FADA-049A-A9B1EE96C2DB}"/>
                </a:ext>
              </a:extLst>
            </p:cNvPr>
            <p:cNvSpPr/>
            <p:nvPr/>
          </p:nvSpPr>
          <p:spPr>
            <a:xfrm>
              <a:off x="384243" y="1429216"/>
              <a:ext cx="2272194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</a:rPr>
                <a:t>Đọc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A37960-6163-5B1E-E3CC-347012AEA92D}"/>
                </a:ext>
              </a:extLst>
            </p:cNvPr>
            <p:cNvSpPr/>
            <p:nvPr/>
          </p:nvSpPr>
          <p:spPr>
            <a:xfrm>
              <a:off x="63500" y="1459355"/>
              <a:ext cx="641486" cy="6408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37536C5-3BBB-B516-9DE8-5537E748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5988"/>
            <a:ext cx="80581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738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      ÔN TẬP</a:t>
            </a:r>
          </a:p>
          <a:p>
            <a:pPr marL="0" marR="0" lvl="0" indent="0" algn="l" defTabSz="68738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VÀ KỂ CHUYỆN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FE1F5862-2C30-1349-51A9-0EA79A4E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13200"/>
            <a:ext cx="10906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chào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312F5EC8-EFC0-280D-9887-5E19221C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4013200"/>
            <a:ext cx="13192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đẽo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A2132DFB-55B4-3588-56FC-B7DAA47A7FD0}"/>
              </a:ext>
            </a:extLst>
          </p:cNvPr>
          <p:cNvSpPr txBox="1">
            <a:spLocks/>
          </p:cNvSpPr>
          <p:nvPr/>
        </p:nvSpPr>
        <p:spPr>
          <a:xfrm>
            <a:off x="5627688" y="4002088"/>
            <a:ext cx="900112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rau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AC53444-07EA-DF71-E647-D4F1A0F057E4}"/>
              </a:ext>
            </a:extLst>
          </p:cNvPr>
          <p:cNvSpPr txBox="1">
            <a:spLocks/>
          </p:cNvSpPr>
          <p:nvPr/>
        </p:nvSpPr>
        <p:spPr>
          <a:xfrm>
            <a:off x="6546850" y="4013200"/>
            <a:ext cx="990600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câu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E3CC60C7-1BC6-6772-058C-79E038E7EB24}"/>
              </a:ext>
            </a:extLst>
          </p:cNvPr>
          <p:cNvSpPr txBox="1">
            <a:spLocks/>
          </p:cNvSpPr>
          <p:nvPr/>
        </p:nvSpPr>
        <p:spPr>
          <a:xfrm>
            <a:off x="7434263" y="4002088"/>
            <a:ext cx="1090612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rêu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EF3D0AB-09FE-F370-0AE5-FE9C88D1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4002088"/>
            <a:ext cx="990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dịu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88EBA08F-69F1-C31B-8476-4037D1204457}"/>
              </a:ext>
            </a:extLst>
          </p:cNvPr>
          <p:cNvSpPr txBox="1">
            <a:spLocks/>
          </p:cNvSpPr>
          <p:nvPr/>
        </p:nvSpPr>
        <p:spPr>
          <a:xfrm>
            <a:off x="9478963" y="4013200"/>
            <a:ext cx="819150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sưu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10AD994-5C64-7DD1-0B26-AB11D798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013200"/>
            <a:ext cx="901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củi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71577755-5A9F-E3A4-07C6-80465360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013200"/>
            <a:ext cx="901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cửi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64" grpId="0"/>
      <p:bldP spid="65" grpId="0"/>
      <p:bldP spid="66" grpId="0"/>
      <p:bldP spid="67" grpId="0"/>
      <p:bldP spid="68" grpId="0"/>
      <p:bldP spid="69" grpId="0"/>
      <p:bldP spid="75" grpId="0"/>
      <p:bldP spid="39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4">
            <a:extLst>
              <a:ext uri="{FF2B5EF4-FFF2-40B4-BE49-F238E27FC236}">
                <a16:creationId xmlns:a16="http://schemas.microsoft.com/office/drawing/2014/main" id="{D36029D8-C9BE-5FC9-5F8E-1C1B6198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"/>
          <a:stretch>
            <a:fillRect/>
          </a:stretch>
        </p:blipFill>
        <p:spPr bwMode="auto">
          <a:xfrm>
            <a:off x="115888" y="-4763"/>
            <a:ext cx="11960225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F465EC1-36F9-02D5-76EE-354EDB1F27EF}"/>
              </a:ext>
            </a:extLst>
          </p:cNvPr>
          <p:cNvSpPr txBox="1">
            <a:spLocks/>
          </p:cNvSpPr>
          <p:nvPr/>
        </p:nvSpPr>
        <p:spPr>
          <a:xfrm rot="20679050">
            <a:off x="1295400" y="1939925"/>
            <a:ext cx="1625600" cy="5572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0" normalizeH="0" baseline="0" noProof="0">
                <a:ln>
                  <a:noFill/>
                </a:ln>
                <a:solidFill>
                  <a:srgbClr val="FF19AD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khâu vá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8F93EBB-668F-4A97-C709-E59F3F6C51F7}"/>
              </a:ext>
            </a:extLst>
          </p:cNvPr>
          <p:cNvSpPr/>
          <p:nvPr/>
        </p:nvSpPr>
        <p:spPr>
          <a:xfrm>
            <a:off x="3717925" y="3556000"/>
            <a:ext cx="365125" cy="36512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7C670E-69FB-9619-51B1-D7DDD0040D94}"/>
              </a:ext>
            </a:extLst>
          </p:cNvPr>
          <p:cNvSpPr/>
          <p:nvPr/>
        </p:nvSpPr>
        <p:spPr>
          <a:xfrm>
            <a:off x="7277100" y="3311525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ED068D-A227-38F7-FB32-05A6258A8011}"/>
              </a:ext>
            </a:extLst>
          </p:cNvPr>
          <p:cNvSpPr/>
          <p:nvPr/>
        </p:nvSpPr>
        <p:spPr>
          <a:xfrm>
            <a:off x="5526088" y="4379913"/>
            <a:ext cx="363537" cy="36512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3FBB25-8BC5-9F16-7598-A19D75709CAA}"/>
              </a:ext>
            </a:extLst>
          </p:cNvPr>
          <p:cNvSpPr/>
          <p:nvPr/>
        </p:nvSpPr>
        <p:spPr>
          <a:xfrm>
            <a:off x="9437688" y="5033963"/>
            <a:ext cx="331787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038384-558E-1F28-6974-CDDD55C969FB}"/>
              </a:ext>
            </a:extLst>
          </p:cNvPr>
          <p:cNvSpPr/>
          <p:nvPr/>
        </p:nvSpPr>
        <p:spPr>
          <a:xfrm>
            <a:off x="7180263" y="852488"/>
            <a:ext cx="333375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D43F3B-D304-7156-D9D0-3120CB6C732A}"/>
              </a:ext>
            </a:extLst>
          </p:cNvPr>
          <p:cNvSpPr/>
          <p:nvPr/>
        </p:nvSpPr>
        <p:spPr>
          <a:xfrm>
            <a:off x="2108200" y="3825875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6213D0-7EDC-1B4F-B786-D0895E8A0E8D}"/>
              </a:ext>
            </a:extLst>
          </p:cNvPr>
          <p:cNvSpPr/>
          <p:nvPr/>
        </p:nvSpPr>
        <p:spPr>
          <a:xfrm>
            <a:off x="2735263" y="2208213"/>
            <a:ext cx="331787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3783617-C685-D550-C5A3-3A75A380EA0F}"/>
              </a:ext>
            </a:extLst>
          </p:cNvPr>
          <p:cNvSpPr/>
          <p:nvPr/>
        </p:nvSpPr>
        <p:spPr>
          <a:xfrm>
            <a:off x="4295775" y="1898650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99696AF-9BDA-974B-1097-49746E02FBE3}"/>
              </a:ext>
            </a:extLst>
          </p:cNvPr>
          <p:cNvSpPr txBox="1">
            <a:spLocks noChangeArrowheads="1"/>
          </p:cNvSpPr>
          <p:nvPr/>
        </p:nvSpPr>
        <p:spPr bwMode="auto">
          <a:xfrm rot="164376">
            <a:off x="4383088" y="2103438"/>
            <a:ext cx="16652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gửi quà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9A4A519-7938-0B42-D3B9-AE855E5728C4}"/>
              </a:ext>
            </a:extLst>
          </p:cNvPr>
          <p:cNvSpPr txBox="1">
            <a:spLocks noChangeArrowheads="1"/>
          </p:cNvSpPr>
          <p:nvPr/>
        </p:nvSpPr>
        <p:spPr bwMode="auto">
          <a:xfrm rot="807882">
            <a:off x="588963" y="4681538"/>
            <a:ext cx="1631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vui vẻ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3737CED-9854-599F-0B8B-829F8FAA4434}"/>
              </a:ext>
            </a:extLst>
          </p:cNvPr>
          <p:cNvSpPr txBox="1">
            <a:spLocks noChangeArrowheads="1"/>
          </p:cNvSpPr>
          <p:nvPr/>
        </p:nvSpPr>
        <p:spPr bwMode="auto">
          <a:xfrm rot="-382477">
            <a:off x="3009900" y="4087813"/>
            <a:ext cx="1724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kêu gọi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B10C4F2-DA21-2E03-EEC7-9FD76151C3C9}"/>
              </a:ext>
            </a:extLst>
          </p:cNvPr>
          <p:cNvSpPr txBox="1">
            <a:spLocks/>
          </p:cNvSpPr>
          <p:nvPr/>
        </p:nvSpPr>
        <p:spPr>
          <a:xfrm rot="20801981">
            <a:off x="9632950" y="5214938"/>
            <a:ext cx="1708150" cy="458787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mưu trí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44FA18C-D0A2-3D48-5A2B-C2DB1A5A6622}"/>
              </a:ext>
            </a:extLst>
          </p:cNvPr>
          <p:cNvSpPr txBox="1">
            <a:spLocks/>
          </p:cNvSpPr>
          <p:nvPr/>
        </p:nvSpPr>
        <p:spPr>
          <a:xfrm rot="21264737">
            <a:off x="7418388" y="3538538"/>
            <a:ext cx="1835150" cy="62547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cây cau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BE7E845-E32A-AAA2-CEAD-361E9701E0EA}"/>
              </a:ext>
            </a:extLst>
          </p:cNvPr>
          <p:cNvSpPr txBox="1">
            <a:spLocks/>
          </p:cNvSpPr>
          <p:nvPr/>
        </p:nvSpPr>
        <p:spPr>
          <a:xfrm rot="1005429">
            <a:off x="7165975" y="1327150"/>
            <a:ext cx="1790700" cy="603250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19AD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ngôi sao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4D6D7E8-2598-9EEB-9B48-FEE97B6A90BF}"/>
              </a:ext>
            </a:extLst>
          </p:cNvPr>
          <p:cNvSpPr txBox="1">
            <a:spLocks noChangeArrowheads="1"/>
          </p:cNvSpPr>
          <p:nvPr/>
        </p:nvSpPr>
        <p:spPr bwMode="auto">
          <a:xfrm rot="1056513">
            <a:off x="5400675" y="4987925"/>
            <a:ext cx="1793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chịu khó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B0FE18CC-D993-B2E7-BB89-1227E1FCBD47}"/>
              </a:ext>
            </a:extLst>
          </p:cNvPr>
          <p:cNvSpPr txBox="1">
            <a:spLocks/>
          </p:cNvSpPr>
          <p:nvPr/>
        </p:nvSpPr>
        <p:spPr>
          <a:xfrm rot="535393">
            <a:off x="9950450" y="2374900"/>
            <a:ext cx="1901825" cy="5572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8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kéo co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5681C82-5B51-BFA0-9253-A3822BB912F1}"/>
              </a:ext>
            </a:extLst>
          </p:cNvPr>
          <p:cNvSpPr/>
          <p:nvPr/>
        </p:nvSpPr>
        <p:spPr>
          <a:xfrm>
            <a:off x="10042525" y="1890713"/>
            <a:ext cx="331788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: Trò chơi Kéo co">
            <a:extLst>
              <a:ext uri="{FF2B5EF4-FFF2-40B4-BE49-F238E27FC236}">
                <a16:creationId xmlns:a16="http://schemas.microsoft.com/office/drawing/2014/main" id="{3C66510C-6DB4-AFF7-294D-C17911B6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90500"/>
            <a:ext cx="92646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1694E7-EEB0-AE3B-F36E-8AAD0CA8E8FF}"/>
              </a:ext>
            </a:extLst>
          </p:cNvPr>
          <p:cNvSpPr/>
          <p:nvPr/>
        </p:nvSpPr>
        <p:spPr>
          <a:xfrm>
            <a:off x="814388" y="985838"/>
            <a:ext cx="10691812" cy="4729162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Nghỉ hè, nhà Hà đi Tam Đảo. Khi tán cây, ngọn cỏ còn thiu thiu ngủ, Hà đã dậy ngắm mây mù. Đến trưa, trời như vào thu. Mùa hè ở Tam đảo quả là dễ chịu.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7A951-654D-907C-FDF9-125678BB4644}"/>
              </a:ext>
            </a:extLst>
          </p:cNvPr>
          <p:cNvCxnSpPr/>
          <p:nvPr/>
        </p:nvCxnSpPr>
        <p:spPr>
          <a:xfrm flipH="1">
            <a:off x="9220200" y="1690688"/>
            <a:ext cx="171450" cy="611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E23385A-F8B6-3277-DF68-CF2ABEB98E59}"/>
              </a:ext>
            </a:extLst>
          </p:cNvPr>
          <p:cNvSpPr/>
          <p:nvPr/>
        </p:nvSpPr>
        <p:spPr>
          <a:xfrm>
            <a:off x="1447800" y="1639888"/>
            <a:ext cx="458788" cy="458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FBAFD4-D1B1-6DB1-1746-0BC80819DAE5}"/>
              </a:ext>
            </a:extLst>
          </p:cNvPr>
          <p:cNvSpPr/>
          <p:nvPr/>
        </p:nvSpPr>
        <p:spPr>
          <a:xfrm>
            <a:off x="8993188" y="1587500"/>
            <a:ext cx="398462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15F1E-5C70-6245-99FD-CD87400CBB40}"/>
              </a:ext>
            </a:extLst>
          </p:cNvPr>
          <p:cNvCxnSpPr/>
          <p:nvPr/>
        </p:nvCxnSpPr>
        <p:spPr>
          <a:xfrm flipH="1">
            <a:off x="6400800" y="2952750"/>
            <a:ext cx="171450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87545A-8954-387C-A9E0-58EF67838A89}"/>
              </a:ext>
            </a:extLst>
          </p:cNvPr>
          <p:cNvCxnSpPr/>
          <p:nvPr/>
        </p:nvCxnSpPr>
        <p:spPr>
          <a:xfrm flipH="1">
            <a:off x="3217863" y="3619500"/>
            <a:ext cx="171450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0F1B7B2-A532-6B7B-D8C9-F0DAACEDC5D4}"/>
              </a:ext>
            </a:extLst>
          </p:cNvPr>
          <p:cNvSpPr/>
          <p:nvPr/>
        </p:nvSpPr>
        <p:spPr>
          <a:xfrm>
            <a:off x="6113463" y="2886075"/>
            <a:ext cx="458787" cy="392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CCD26A-E422-2AD5-83D9-B87B174AE22C}"/>
              </a:ext>
            </a:extLst>
          </p:cNvPr>
          <p:cNvCxnSpPr/>
          <p:nvPr/>
        </p:nvCxnSpPr>
        <p:spPr>
          <a:xfrm flipH="1">
            <a:off x="2355850" y="4240213"/>
            <a:ext cx="173038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8D5EDDD-529A-D7BB-5C84-5AFDD84870AF}"/>
              </a:ext>
            </a:extLst>
          </p:cNvPr>
          <p:cNvSpPr/>
          <p:nvPr/>
        </p:nvSpPr>
        <p:spPr>
          <a:xfrm>
            <a:off x="2930525" y="3498850"/>
            <a:ext cx="458788" cy="458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m Đảo - Kỳ nghỉ lý tưởng cho gia đình và bè bạn | Mytour.vn">
            <a:extLst>
              <a:ext uri="{FF2B5EF4-FFF2-40B4-BE49-F238E27FC236}">
                <a16:creationId xmlns:a16="http://schemas.microsoft.com/office/drawing/2014/main" id="{6F49202F-DD12-BEAD-D4F6-130A7D42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244600"/>
            <a:ext cx="75263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hám phá Tam Đảo Vĩnh Phúc - Thị trấn sương mù - BlogAnChoi">
            <a:extLst>
              <a:ext uri="{FF2B5EF4-FFF2-40B4-BE49-F238E27FC236}">
                <a16:creationId xmlns:a16="http://schemas.microsoft.com/office/drawing/2014/main" id="{798B8C09-A405-9551-B2D8-0CABDA90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022350"/>
            <a:ext cx="916622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B00CA4-91FC-7357-8C1E-3BD0BCEEC0E9}"/>
              </a:ext>
            </a:extLst>
          </p:cNvPr>
          <p:cNvSpPr/>
          <p:nvPr/>
        </p:nvSpPr>
        <p:spPr>
          <a:xfrm>
            <a:off x="1227138" y="563563"/>
            <a:ext cx="9753600" cy="3794125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Nghỉ hè, nhà Hà đi Tam Đảo. Khi tán cây, ngọn cỏ còn thiu thiu ngủ, Hà đã dậy ngắm mây mù. Đến trưa, trời như vào thu. Mùa hè ở Tam đảo quả là dễ chịu.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16D33-EC04-244D-B829-44A7C600AEE2}"/>
              </a:ext>
            </a:extLst>
          </p:cNvPr>
          <p:cNvCxnSpPr/>
          <p:nvPr/>
        </p:nvCxnSpPr>
        <p:spPr>
          <a:xfrm>
            <a:off x="7543800" y="1524000"/>
            <a:ext cx="1897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7D1F5F-E907-7E12-F0AC-F73D82A22224}"/>
              </a:ext>
            </a:extLst>
          </p:cNvPr>
          <p:cNvSpPr/>
          <p:nvPr/>
        </p:nvSpPr>
        <p:spPr>
          <a:xfrm>
            <a:off x="1978025" y="4878388"/>
            <a:ext cx="8220075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Nghỉ hè, nhà Hà đi đâu?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9E37CE-89E3-F69A-AADD-AA28FAF2C332}"/>
              </a:ext>
            </a:extLst>
          </p:cNvPr>
          <p:cNvCxnSpPr>
            <a:cxnSpLocks/>
          </p:cNvCxnSpPr>
          <p:nvPr/>
        </p:nvCxnSpPr>
        <p:spPr>
          <a:xfrm>
            <a:off x="1600200" y="2133600"/>
            <a:ext cx="883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B0CBBE-EA35-75DC-5282-469C0690AE5F}"/>
              </a:ext>
            </a:extLst>
          </p:cNvPr>
          <p:cNvCxnSpPr>
            <a:cxnSpLocks/>
          </p:cNvCxnSpPr>
          <p:nvPr/>
        </p:nvCxnSpPr>
        <p:spPr>
          <a:xfrm>
            <a:off x="8077200" y="33528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E60E23-B7EE-33E6-A6DB-289B404E25A3}"/>
              </a:ext>
            </a:extLst>
          </p:cNvPr>
          <p:cNvCxnSpPr>
            <a:cxnSpLocks/>
          </p:cNvCxnSpPr>
          <p:nvPr/>
        </p:nvCxnSpPr>
        <p:spPr>
          <a:xfrm>
            <a:off x="1752600" y="3962400"/>
            <a:ext cx="563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EF8F689-9439-BC31-AFA4-57B968B4C392}"/>
              </a:ext>
            </a:extLst>
          </p:cNvPr>
          <p:cNvSpPr/>
          <p:nvPr/>
        </p:nvSpPr>
        <p:spPr>
          <a:xfrm>
            <a:off x="1990725" y="4878388"/>
            <a:ext cx="8218488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Hà ngắm mây mù khi nào?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0FEAD3-68B7-D36C-13ED-63DDCBA9E4EC}"/>
              </a:ext>
            </a:extLst>
          </p:cNvPr>
          <p:cNvSpPr/>
          <p:nvPr/>
        </p:nvSpPr>
        <p:spPr>
          <a:xfrm>
            <a:off x="1993900" y="4878388"/>
            <a:ext cx="8218488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Mùa hè ở Tam Đảo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1">
            <a:extLst>
              <a:ext uri="{FF2B5EF4-FFF2-40B4-BE49-F238E27FC236}">
                <a16:creationId xmlns:a16="http://schemas.microsoft.com/office/drawing/2014/main" id="{1F7F3DF9-6B44-58DE-066F-21E42E56CB49}"/>
              </a:ext>
            </a:extLst>
          </p:cNvPr>
          <p:cNvGrpSpPr>
            <a:grpSpLocks/>
          </p:cNvGrpSpPr>
          <p:nvPr/>
        </p:nvGrpSpPr>
        <p:grpSpPr bwMode="auto">
          <a:xfrm>
            <a:off x="1395413" y="381000"/>
            <a:ext cx="2543175" cy="708025"/>
            <a:chOff x="63500" y="1429216"/>
            <a:chExt cx="2542972" cy="70588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EB23E32-0D58-3F96-7B91-9B851A8EE9D6}"/>
                </a:ext>
              </a:extLst>
            </p:cNvPr>
            <p:cNvSpPr/>
            <p:nvPr/>
          </p:nvSpPr>
          <p:spPr>
            <a:xfrm>
              <a:off x="384149" y="1429216"/>
              <a:ext cx="2222323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</a:rPr>
                <a:t>Viết vở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270DBD-BEAB-96A8-7CD7-7F77C4425198}"/>
                </a:ext>
              </a:extLst>
            </p:cNvPr>
            <p:cNvSpPr/>
            <p:nvPr/>
          </p:nvSpPr>
          <p:spPr>
            <a:xfrm>
              <a:off x="63500" y="1459288"/>
              <a:ext cx="641299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B7DD6E9-C7B7-07F4-67C8-18D8DA75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8384" r="30453" b="27605"/>
          <a:stretch>
            <a:fillRect/>
          </a:stretch>
        </p:blipFill>
        <p:spPr bwMode="auto">
          <a:xfrm>
            <a:off x="2438400" y="1322388"/>
            <a:ext cx="7907338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Sự tích hoa cúc trắng  SGK Tiếng Việt 1 Kết nối tri thức với cuộc sống_36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766" y="483326"/>
            <a:ext cx="11103428" cy="5693637"/>
          </a:xfrm>
        </p:spPr>
      </p:pic>
    </p:spTree>
    <p:extLst>
      <p:ext uri="{BB962C8B-B14F-4D97-AF65-F5344CB8AC3E}">
        <p14:creationId xmlns:p14="http://schemas.microsoft.com/office/powerpoint/2010/main" val="22084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263</Words>
  <Application>Microsoft Office PowerPoint</Application>
  <PresentationFormat>Widescreen</PresentationFormat>
  <Paragraphs>56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.VnCooper</vt:lpstr>
      <vt:lpstr>Arrus-Black</vt:lpstr>
      <vt:lpstr>Arial-Rounded</vt:lpstr>
      <vt:lpstr>.VnArialH</vt:lpstr>
      <vt:lpstr>Arial</vt:lpstr>
      <vt:lpstr>Calibri Light</vt:lpstr>
      <vt:lpstr>HP-211</vt:lpstr>
      <vt:lpstr>Arial Rounded MT Bold</vt:lpstr>
      <vt:lpstr>Calibri</vt:lpstr>
      <vt:lpstr>.VnArial</vt:lpstr>
      <vt:lpstr>AvantGarde</vt:lpstr>
      <vt:lpstr>Office Theme</vt:lpstr>
      <vt:lpstr>2_Office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 Ca ngợi tấm lòng hiếu thảo của cô bé đối với người mẹ.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huong vu</cp:lastModifiedBy>
  <cp:revision>167</cp:revision>
  <dcterms:created xsi:type="dcterms:W3CDTF">2020-10-19T12:51:00Z</dcterms:created>
  <dcterms:modified xsi:type="dcterms:W3CDTF">2025-11-13T14:35:31Z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587FD9741ADA4BFC8C3E21A0E485F5BD</vt:lpwstr>
  </property>
  <property fmtid="{D5CDD505-2E9C-101B-9397-08002B2CF9AE}" pid="3" name="KSOProductBuildVer">
    <vt:lpwstr>1033-11.2.0.11380</vt:lpwstr>
  </property>
</Properties>
</file>