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Lst>
  <p:sldSz cx="12192000" cy="6858000"/>
  <p:notesSz cx="6858000" cy="9144000"/>
  <p:embeddedFontLs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
      <p:font typeface="VNI-Avo" pitchFamily="2"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4" d="100"/>
          <a:sy n="64" d="100"/>
        </p:scale>
        <p:origin x="9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7D0CEF-B417-44AB-A987-9193B90D188A}"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38676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D0CEF-B417-44AB-A987-9193B90D188A}"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30589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D0CEF-B417-44AB-A987-9193B90D188A}"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47206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D0CEF-B417-44AB-A987-9193B90D188A}"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1446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01650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7D0CEF-B417-44AB-A987-9193B90D188A}"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43151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7D0CEF-B417-44AB-A987-9193B90D188A}" type="datetimeFigureOut">
              <a:rPr lang="en-US" smtClean="0"/>
              <a:t>11/19/2025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4053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7D0CEF-B417-44AB-A987-9193B90D188A}" type="datetimeFigureOut">
              <a:rPr lang="en-US" smtClean="0"/>
              <a:t>11/19/2025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85333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D0CEF-B417-44AB-A987-9193B90D188A}" type="datetimeFigureOut">
              <a:rPr lang="en-US" smtClean="0"/>
              <a:t>11/19/2025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94428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77192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56547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D0CEF-B417-44AB-A987-9193B90D188A}" type="datetimeFigureOut">
              <a:rPr lang="en-US" smtClean="0"/>
              <a:t>11/19/2025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4658C-399F-40C5-8F1C-3F8262FA4BFF}" type="slidenum">
              <a:rPr lang="en-US" smtClean="0"/>
              <a:t>‹#›</a:t>
            </a:fld>
            <a:endParaRPr lang="en-US"/>
          </a:p>
        </p:txBody>
      </p:sp>
    </p:spTree>
    <p:extLst>
      <p:ext uri="{BB962C8B-B14F-4D97-AF65-F5344CB8AC3E}">
        <p14:creationId xmlns:p14="http://schemas.microsoft.com/office/powerpoint/2010/main" val="275065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1106" y="5182465"/>
            <a:ext cx="7845150" cy="1323439"/>
          </a:xfrm>
          <a:prstGeom prst="rect">
            <a:avLst/>
          </a:prstGeom>
          <a:noFill/>
        </p:spPr>
        <p:txBody>
          <a:bodyPr wrap="square" rtlCol="0">
            <a:spAutoFit/>
          </a:bodyPr>
          <a:lstStyle/>
          <a:p>
            <a:r>
              <a:rPr lang="en-US" sz="4000" b="1">
                <a:latin typeface="VNI-Avo" pitchFamily="2" charset="0"/>
              </a:rPr>
              <a:t>    ÔÛ goùc vöôøn, caïnh goác cau, khoùm cuùc nôû hoa vaøng röïc.</a:t>
            </a:r>
          </a:p>
        </p:txBody>
      </p:sp>
      <p:sp>
        <p:nvSpPr>
          <p:cNvPr id="6" name="Rectangle 5"/>
          <p:cNvSpPr/>
          <p:nvPr/>
        </p:nvSpPr>
        <p:spPr>
          <a:xfrm>
            <a:off x="2392131" y="5200649"/>
            <a:ext cx="848309" cy="707886"/>
          </a:xfrm>
          <a:prstGeom prst="rect">
            <a:avLst/>
          </a:prstGeom>
        </p:spPr>
        <p:txBody>
          <a:bodyPr wrap="none">
            <a:spAutoFit/>
          </a:bodyPr>
          <a:lstStyle/>
          <a:p>
            <a:r>
              <a:rPr lang="en-US" sz="4000" b="1">
                <a:solidFill>
                  <a:srgbClr val="FF0000"/>
                </a:solidFill>
                <a:latin typeface="VNI-Avo" pitchFamily="2" charset="0"/>
              </a:rPr>
              <a:t>oc</a:t>
            </a:r>
            <a:endParaRPr lang="en-US" sz="4000">
              <a:solidFill>
                <a:srgbClr val="FF0000"/>
              </a:solidFill>
            </a:endParaRPr>
          </a:p>
        </p:txBody>
      </p:sp>
      <p:sp>
        <p:nvSpPr>
          <p:cNvPr id="7" name="Rectangle 6"/>
          <p:cNvSpPr/>
          <p:nvPr/>
        </p:nvSpPr>
        <p:spPr>
          <a:xfrm>
            <a:off x="2827948" y="5816202"/>
            <a:ext cx="825867" cy="707886"/>
          </a:xfrm>
          <a:prstGeom prst="rect">
            <a:avLst/>
          </a:prstGeom>
        </p:spPr>
        <p:txBody>
          <a:bodyPr wrap="none">
            <a:spAutoFit/>
          </a:bodyPr>
          <a:lstStyle/>
          <a:p>
            <a:r>
              <a:rPr lang="en-US" sz="4000" b="1">
                <a:solidFill>
                  <a:srgbClr val="FF0000"/>
                </a:solidFill>
                <a:latin typeface="VNI-Avo" pitchFamily="2" charset="0"/>
              </a:rPr>
              <a:t>uc</a:t>
            </a:r>
            <a:endParaRPr lang="en-US" sz="4000">
              <a:solidFill>
                <a:srgbClr val="FF0000"/>
              </a:solidFill>
            </a:endParaRPr>
          </a:p>
        </p:txBody>
      </p:sp>
      <p:sp>
        <p:nvSpPr>
          <p:cNvPr id="8" name="Rectangle 7"/>
          <p:cNvSpPr/>
          <p:nvPr/>
        </p:nvSpPr>
        <p:spPr>
          <a:xfrm>
            <a:off x="6546598" y="5200649"/>
            <a:ext cx="869149" cy="707886"/>
          </a:xfrm>
          <a:prstGeom prst="rect">
            <a:avLst/>
          </a:prstGeom>
        </p:spPr>
        <p:txBody>
          <a:bodyPr wrap="none">
            <a:spAutoFit/>
          </a:bodyPr>
          <a:lstStyle/>
          <a:p>
            <a:r>
              <a:rPr lang="en-US" sz="4000" b="1">
                <a:solidFill>
                  <a:srgbClr val="FF0000"/>
                </a:solidFill>
                <a:latin typeface="VNI-Avo" pitchFamily="2" charset="0"/>
              </a:rPr>
              <a:t>oâc</a:t>
            </a:r>
            <a:endParaRPr lang="en-US" sz="4000">
              <a:solidFill>
                <a:srgbClr val="FF0000"/>
              </a:solidFill>
            </a:endParaRPr>
          </a:p>
        </p:txBody>
      </p:sp>
      <p:sp>
        <p:nvSpPr>
          <p:cNvPr id="9" name="Rectangle 8">
            <a:hlinkClick r:id="rId2"/>
          </p:cNvPr>
          <p:cNvSpPr/>
          <p:nvPr/>
        </p:nvSpPr>
        <p:spPr>
          <a:xfrm>
            <a:off x="10501061" y="11995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a:ln w="0"/>
                <a:solidFill>
                  <a:schemeClr val="bg2"/>
                </a:solidFill>
                <a:effectLst>
                  <a:innerShdw blurRad="63500" dist="50800" dir="13500000">
                    <a:srgbClr val="000000">
                      <a:alpha val="50000"/>
                    </a:srgbClr>
                  </a:innerShdw>
                </a:effectLst>
              </a:rPr>
              <a:t>MÁI TRƯỜNG TUỔI THƠ</a:t>
            </a:r>
          </a:p>
        </p:txBody>
      </p:sp>
      <p:sp>
        <p:nvSpPr>
          <p:cNvPr id="10" name="Rectangle 9"/>
          <p:cNvSpPr/>
          <p:nvPr/>
        </p:nvSpPr>
        <p:spPr>
          <a:xfrm>
            <a:off x="7182782" y="5813261"/>
            <a:ext cx="825867" cy="707886"/>
          </a:xfrm>
          <a:prstGeom prst="rect">
            <a:avLst/>
          </a:prstGeom>
        </p:spPr>
        <p:txBody>
          <a:bodyPr wrap="none">
            <a:spAutoFit/>
          </a:bodyPr>
          <a:lstStyle/>
          <a:p>
            <a:r>
              <a:rPr lang="en-US" sz="4000" b="1">
                <a:solidFill>
                  <a:srgbClr val="FF0000"/>
                </a:solidFill>
                <a:latin typeface="VNI-Avo" pitchFamily="2" charset="0"/>
              </a:rPr>
              <a:t>öc</a:t>
            </a:r>
            <a:endParaRPr lang="en-US" sz="4000">
              <a:solidFill>
                <a:srgbClr val="FF0000"/>
              </a:solidFill>
            </a:endParaRPr>
          </a:p>
        </p:txBody>
      </p:sp>
      <p:pic>
        <p:nvPicPr>
          <p:cNvPr id="2" name="Picture 1"/>
          <p:cNvPicPr>
            <a:picLocks noChangeAspect="1"/>
          </p:cNvPicPr>
          <p:nvPr/>
        </p:nvPicPr>
        <p:blipFill rotWithShape="1">
          <a:blip r:embed="rId3"/>
          <a:srcRect b="10383"/>
          <a:stretch/>
        </p:blipFill>
        <p:spPr>
          <a:xfrm>
            <a:off x="464459" y="119952"/>
            <a:ext cx="11652749" cy="5092127"/>
          </a:xfrm>
          <a:prstGeom prst="rect">
            <a:avLst/>
          </a:prstGeom>
        </p:spPr>
      </p:pic>
    </p:spTree>
    <p:extLst>
      <p:ext uri="{BB962C8B-B14F-4D97-AF65-F5344CB8AC3E}">
        <p14:creationId xmlns:p14="http://schemas.microsoft.com/office/powerpoint/2010/main" val="157977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648" y="148473"/>
            <a:ext cx="2629267" cy="1238423"/>
          </a:xfrm>
          <a:prstGeom prst="rect">
            <a:avLst/>
          </a:prstGeom>
        </p:spPr>
      </p:pic>
      <p:sp>
        <p:nvSpPr>
          <p:cNvPr id="6" name="TextBox 5"/>
          <p:cNvSpPr txBox="1"/>
          <p:nvPr/>
        </p:nvSpPr>
        <p:spPr>
          <a:xfrm>
            <a:off x="2995449" y="148473"/>
            <a:ext cx="1429407" cy="1015663"/>
          </a:xfrm>
          <a:prstGeom prst="rect">
            <a:avLst/>
          </a:prstGeom>
          <a:noFill/>
        </p:spPr>
        <p:txBody>
          <a:bodyPr wrap="square" rtlCol="0">
            <a:spAutoFit/>
          </a:bodyPr>
          <a:lstStyle/>
          <a:p>
            <a:r>
              <a:rPr lang="en-US" sz="6000" b="1">
                <a:solidFill>
                  <a:srgbClr val="FF0000"/>
                </a:solidFill>
                <a:latin typeface="VNI-Avo" pitchFamily="2" charset="0"/>
              </a:rPr>
              <a:t>oc</a:t>
            </a:r>
          </a:p>
        </p:txBody>
      </p:sp>
      <p:sp>
        <p:nvSpPr>
          <p:cNvPr id="7" name="TextBox 6"/>
          <p:cNvSpPr txBox="1"/>
          <p:nvPr/>
        </p:nvSpPr>
        <p:spPr>
          <a:xfrm>
            <a:off x="5075865" y="148473"/>
            <a:ext cx="1598202" cy="1015663"/>
          </a:xfrm>
          <a:prstGeom prst="rect">
            <a:avLst/>
          </a:prstGeom>
          <a:noFill/>
        </p:spPr>
        <p:txBody>
          <a:bodyPr wrap="square" rtlCol="0">
            <a:spAutoFit/>
          </a:bodyPr>
          <a:lstStyle/>
          <a:p>
            <a:r>
              <a:rPr lang="en-US" sz="6000" b="1">
                <a:solidFill>
                  <a:srgbClr val="FF0000"/>
                </a:solidFill>
                <a:latin typeface="VNI-Avo" pitchFamily="2" charset="0"/>
              </a:rPr>
              <a:t>oâc</a:t>
            </a:r>
          </a:p>
        </p:txBody>
      </p:sp>
      <p:sp>
        <p:nvSpPr>
          <p:cNvPr id="8" name="TextBox 7"/>
          <p:cNvSpPr txBox="1"/>
          <p:nvPr/>
        </p:nvSpPr>
        <p:spPr>
          <a:xfrm>
            <a:off x="7251722" y="148473"/>
            <a:ext cx="1598202" cy="1015663"/>
          </a:xfrm>
          <a:prstGeom prst="rect">
            <a:avLst/>
          </a:prstGeom>
          <a:noFill/>
        </p:spPr>
        <p:txBody>
          <a:bodyPr wrap="square" rtlCol="0">
            <a:spAutoFit/>
          </a:bodyPr>
          <a:lstStyle/>
          <a:p>
            <a:r>
              <a:rPr lang="en-US" sz="6000" b="1">
                <a:solidFill>
                  <a:srgbClr val="FF0000"/>
                </a:solidFill>
                <a:latin typeface="VNI-Avo" pitchFamily="2" charset="0"/>
              </a:rPr>
              <a:t>uc</a:t>
            </a:r>
          </a:p>
        </p:txBody>
      </p:sp>
      <p:graphicFrame>
        <p:nvGraphicFramePr>
          <p:cNvPr id="9" name="Table 8"/>
          <p:cNvGraphicFramePr>
            <a:graphicFrameLocks noGrp="1"/>
          </p:cNvGraphicFramePr>
          <p:nvPr>
            <p:extLst>
              <p:ext uri="{D42A27DB-BD31-4B8C-83A1-F6EECF244321}">
                <p14:modId xmlns:p14="http://schemas.microsoft.com/office/powerpoint/2010/main" val="884357273"/>
              </p:ext>
            </p:extLst>
          </p:nvPr>
        </p:nvGraphicFramePr>
        <p:xfrm>
          <a:off x="4305109" y="1164136"/>
          <a:ext cx="2844800" cy="1524000"/>
        </p:xfrm>
        <a:graphic>
          <a:graphicData uri="http://schemas.openxmlformats.org/drawingml/2006/table">
            <a:tbl>
              <a:tblPr firstRow="1" bandRow="1">
                <a:tableStyleId>{5C22544A-7EE6-4342-B048-85BDC9FD1C3A}</a:tableStyleId>
              </a:tblPr>
              <a:tblGrid>
                <a:gridCol w="1422400">
                  <a:extLst>
                    <a:ext uri="{9D8B030D-6E8A-4147-A177-3AD203B41FA5}">
                      <a16:colId xmlns:a16="http://schemas.microsoft.com/office/drawing/2014/main" val="228737469"/>
                    </a:ext>
                  </a:extLst>
                </a:gridCol>
                <a:gridCol w="1422400">
                  <a:extLst>
                    <a:ext uri="{9D8B030D-6E8A-4147-A177-3AD203B41FA5}">
                      <a16:colId xmlns:a16="http://schemas.microsoft.com/office/drawing/2014/main" val="3225892531"/>
                    </a:ext>
                  </a:extLst>
                </a:gridCol>
              </a:tblGrid>
              <a:tr h="433699">
                <a:tc>
                  <a:txBody>
                    <a:bodyPr/>
                    <a:lstStyle/>
                    <a:p>
                      <a:pPr algn="ctr"/>
                      <a:r>
                        <a:rPr lang="en-US" sz="4400">
                          <a:solidFill>
                            <a:srgbClr val="0000FF"/>
                          </a:solidFill>
                          <a:latin typeface="VNI-Avo" pitchFamily="2" charset="0"/>
                        </a:rPr>
                        <a:t>g</a:t>
                      </a:r>
                    </a:p>
                  </a:txBody>
                  <a:tcPr/>
                </a:tc>
                <a:tc>
                  <a:txBody>
                    <a:bodyPr/>
                    <a:lstStyle/>
                    <a:p>
                      <a:pPr algn="ctr"/>
                      <a:r>
                        <a:rPr lang="en-US" sz="4400">
                          <a:solidFill>
                            <a:srgbClr val="FF00FF"/>
                          </a:solidFill>
                          <a:latin typeface="VNI-Avo" pitchFamily="2" charset="0"/>
                        </a:rPr>
                        <a:t>oc</a:t>
                      </a:r>
                    </a:p>
                  </a:txBody>
                  <a:tcPr/>
                </a:tc>
                <a:extLst>
                  <a:ext uri="{0D108BD9-81ED-4DB2-BD59-A6C34878D82A}">
                    <a16:rowId xmlns:a16="http://schemas.microsoft.com/office/drawing/2014/main" val="289549917"/>
                  </a:ext>
                </a:extLst>
              </a:tr>
              <a:tr h="433699">
                <a:tc gridSpan="2">
                  <a:txBody>
                    <a:bodyPr/>
                    <a:lstStyle/>
                    <a:p>
                      <a:pPr algn="ctr"/>
                      <a:r>
                        <a:rPr lang="en-US" sz="4400" b="1" i="0">
                          <a:solidFill>
                            <a:srgbClr val="FF0000"/>
                          </a:solidFill>
                          <a:latin typeface="VNI-Avo" pitchFamily="2" charset="0"/>
                        </a:rPr>
                        <a:t>goùc</a:t>
                      </a:r>
                    </a:p>
                  </a:txBody>
                  <a:tcPr/>
                </a:tc>
                <a:tc hMerge="1">
                  <a:txBody>
                    <a:bodyPr/>
                    <a:lstStyle/>
                    <a:p>
                      <a:endParaRPr lang="en-US"/>
                    </a:p>
                  </a:txBody>
                  <a:tcPr/>
                </a:tc>
                <a:extLst>
                  <a:ext uri="{0D108BD9-81ED-4DB2-BD59-A6C34878D82A}">
                    <a16:rowId xmlns:a16="http://schemas.microsoft.com/office/drawing/2014/main" val="2864091340"/>
                  </a:ext>
                </a:extLst>
              </a:tr>
            </a:tbl>
          </a:graphicData>
        </a:graphic>
      </p:graphicFrame>
      <p:sp>
        <p:nvSpPr>
          <p:cNvPr id="10" name="TextBox 9"/>
          <p:cNvSpPr txBox="1"/>
          <p:nvPr/>
        </p:nvSpPr>
        <p:spPr>
          <a:xfrm>
            <a:off x="306922" y="2795939"/>
            <a:ext cx="1764281" cy="769441"/>
          </a:xfrm>
          <a:prstGeom prst="rect">
            <a:avLst/>
          </a:prstGeom>
          <a:noFill/>
        </p:spPr>
        <p:txBody>
          <a:bodyPr wrap="square" rtlCol="0">
            <a:spAutoFit/>
          </a:bodyPr>
          <a:lstStyle/>
          <a:p>
            <a:r>
              <a:rPr lang="en-US" sz="4400">
                <a:latin typeface="VNI-Avo" pitchFamily="2" charset="0"/>
              </a:rPr>
              <a:t>hoïc</a:t>
            </a:r>
          </a:p>
        </p:txBody>
      </p:sp>
      <p:sp>
        <p:nvSpPr>
          <p:cNvPr id="11" name="TextBox 10"/>
          <p:cNvSpPr txBox="1"/>
          <p:nvPr/>
        </p:nvSpPr>
        <p:spPr>
          <a:xfrm>
            <a:off x="1750585" y="2795938"/>
            <a:ext cx="1764281" cy="769441"/>
          </a:xfrm>
          <a:prstGeom prst="rect">
            <a:avLst/>
          </a:prstGeom>
          <a:noFill/>
        </p:spPr>
        <p:txBody>
          <a:bodyPr wrap="square" rtlCol="0">
            <a:spAutoFit/>
          </a:bodyPr>
          <a:lstStyle/>
          <a:p>
            <a:r>
              <a:rPr lang="en-US" sz="4400">
                <a:latin typeface="VNI-Avo" pitchFamily="2" charset="0"/>
              </a:rPr>
              <a:t>soùc</a:t>
            </a:r>
          </a:p>
        </p:txBody>
      </p:sp>
      <p:sp>
        <p:nvSpPr>
          <p:cNvPr id="12" name="TextBox 11"/>
          <p:cNvSpPr txBox="1"/>
          <p:nvPr/>
        </p:nvSpPr>
        <p:spPr>
          <a:xfrm>
            <a:off x="3120022" y="2795938"/>
            <a:ext cx="1764281" cy="769441"/>
          </a:xfrm>
          <a:prstGeom prst="rect">
            <a:avLst/>
          </a:prstGeom>
          <a:noFill/>
        </p:spPr>
        <p:txBody>
          <a:bodyPr wrap="square" rtlCol="0">
            <a:spAutoFit/>
          </a:bodyPr>
          <a:lstStyle/>
          <a:p>
            <a:r>
              <a:rPr lang="en-US" sz="4400">
                <a:latin typeface="VNI-Avo" pitchFamily="2" charset="0"/>
              </a:rPr>
              <a:t>coác</a:t>
            </a:r>
          </a:p>
        </p:txBody>
      </p:sp>
      <p:sp>
        <p:nvSpPr>
          <p:cNvPr id="13" name="TextBox 12"/>
          <p:cNvSpPr txBox="1"/>
          <p:nvPr/>
        </p:nvSpPr>
        <p:spPr>
          <a:xfrm>
            <a:off x="4828190" y="2785613"/>
            <a:ext cx="1764281" cy="769441"/>
          </a:xfrm>
          <a:prstGeom prst="rect">
            <a:avLst/>
          </a:prstGeom>
          <a:noFill/>
        </p:spPr>
        <p:txBody>
          <a:bodyPr wrap="square" rtlCol="0">
            <a:spAutoFit/>
          </a:bodyPr>
          <a:lstStyle/>
          <a:p>
            <a:r>
              <a:rPr lang="en-US" sz="4400">
                <a:latin typeface="VNI-Avo" pitchFamily="2" charset="0"/>
              </a:rPr>
              <a:t>loäc</a:t>
            </a:r>
          </a:p>
        </p:txBody>
      </p:sp>
      <p:sp>
        <p:nvSpPr>
          <p:cNvPr id="14" name="TextBox 13"/>
          <p:cNvSpPr txBox="1"/>
          <p:nvPr/>
        </p:nvSpPr>
        <p:spPr>
          <a:xfrm>
            <a:off x="6047231" y="2795149"/>
            <a:ext cx="1764281" cy="769441"/>
          </a:xfrm>
          <a:prstGeom prst="rect">
            <a:avLst/>
          </a:prstGeom>
          <a:noFill/>
        </p:spPr>
        <p:txBody>
          <a:bodyPr wrap="square" rtlCol="0">
            <a:spAutoFit/>
          </a:bodyPr>
          <a:lstStyle/>
          <a:p>
            <a:r>
              <a:rPr lang="en-US" sz="4400">
                <a:latin typeface="VNI-Avo" pitchFamily="2" charset="0"/>
              </a:rPr>
              <a:t>chuïc</a:t>
            </a:r>
          </a:p>
        </p:txBody>
      </p:sp>
      <p:sp>
        <p:nvSpPr>
          <p:cNvPr id="15" name="TextBox 14"/>
          <p:cNvSpPr txBox="1"/>
          <p:nvPr/>
        </p:nvSpPr>
        <p:spPr>
          <a:xfrm>
            <a:off x="7701069" y="2795758"/>
            <a:ext cx="1329483" cy="769441"/>
          </a:xfrm>
          <a:prstGeom prst="rect">
            <a:avLst/>
          </a:prstGeom>
          <a:noFill/>
        </p:spPr>
        <p:txBody>
          <a:bodyPr wrap="square" rtlCol="0">
            <a:spAutoFit/>
          </a:bodyPr>
          <a:lstStyle/>
          <a:p>
            <a:r>
              <a:rPr lang="en-US" sz="4400">
                <a:latin typeface="VNI-Avo" pitchFamily="2" charset="0"/>
              </a:rPr>
              <a:t>cuùc</a:t>
            </a:r>
          </a:p>
        </p:txBody>
      </p:sp>
      <p:sp>
        <p:nvSpPr>
          <p:cNvPr id="16" name="TextBox 15"/>
          <p:cNvSpPr txBox="1"/>
          <p:nvPr/>
        </p:nvSpPr>
        <p:spPr>
          <a:xfrm>
            <a:off x="590854" y="5828441"/>
            <a:ext cx="2984447" cy="769441"/>
          </a:xfrm>
          <a:prstGeom prst="rect">
            <a:avLst/>
          </a:prstGeom>
          <a:noFill/>
        </p:spPr>
        <p:txBody>
          <a:bodyPr wrap="square" rtlCol="0">
            <a:spAutoFit/>
          </a:bodyPr>
          <a:lstStyle/>
          <a:p>
            <a:r>
              <a:rPr lang="en-US" sz="4400">
                <a:latin typeface="VNI-Avo" pitchFamily="2" charset="0"/>
              </a:rPr>
              <a:t>con soùc</a:t>
            </a:r>
          </a:p>
        </p:txBody>
      </p:sp>
      <p:sp>
        <p:nvSpPr>
          <p:cNvPr id="17" name="TextBox 16"/>
          <p:cNvSpPr txBox="1"/>
          <p:nvPr/>
        </p:nvSpPr>
        <p:spPr>
          <a:xfrm>
            <a:off x="3297377" y="5878408"/>
            <a:ext cx="2984447" cy="769441"/>
          </a:xfrm>
          <a:prstGeom prst="rect">
            <a:avLst/>
          </a:prstGeom>
          <a:noFill/>
        </p:spPr>
        <p:txBody>
          <a:bodyPr wrap="square" rtlCol="0">
            <a:spAutoFit/>
          </a:bodyPr>
          <a:lstStyle/>
          <a:p>
            <a:r>
              <a:rPr lang="en-US" sz="4400">
                <a:latin typeface="VNI-Avo" pitchFamily="2" charset="0"/>
              </a:rPr>
              <a:t>caùi coác</a:t>
            </a:r>
          </a:p>
        </p:txBody>
      </p:sp>
      <p:sp>
        <p:nvSpPr>
          <p:cNvPr id="18" name="TextBox 17"/>
          <p:cNvSpPr txBox="1"/>
          <p:nvPr/>
        </p:nvSpPr>
        <p:spPr>
          <a:xfrm>
            <a:off x="6085847" y="5889424"/>
            <a:ext cx="3124066" cy="769441"/>
          </a:xfrm>
          <a:prstGeom prst="rect">
            <a:avLst/>
          </a:prstGeom>
          <a:noFill/>
        </p:spPr>
        <p:txBody>
          <a:bodyPr wrap="square" rtlCol="0">
            <a:spAutoFit/>
          </a:bodyPr>
          <a:lstStyle/>
          <a:p>
            <a:r>
              <a:rPr lang="en-US" sz="4400">
                <a:latin typeface="VNI-Avo" pitchFamily="2" charset="0"/>
              </a:rPr>
              <a:t>maùy xuùc</a:t>
            </a:r>
          </a:p>
        </p:txBody>
      </p:sp>
      <p:sp>
        <p:nvSpPr>
          <p:cNvPr id="22" name="TextBox 21"/>
          <p:cNvSpPr txBox="1"/>
          <p:nvPr/>
        </p:nvSpPr>
        <p:spPr>
          <a:xfrm>
            <a:off x="8957543" y="148473"/>
            <a:ext cx="1598202" cy="1015663"/>
          </a:xfrm>
          <a:prstGeom prst="rect">
            <a:avLst/>
          </a:prstGeom>
          <a:noFill/>
        </p:spPr>
        <p:txBody>
          <a:bodyPr wrap="square" rtlCol="0">
            <a:spAutoFit/>
          </a:bodyPr>
          <a:lstStyle/>
          <a:p>
            <a:r>
              <a:rPr lang="en-US" sz="6000" b="1">
                <a:solidFill>
                  <a:srgbClr val="FF0000"/>
                </a:solidFill>
                <a:latin typeface="VNI-Avo" pitchFamily="2" charset="0"/>
              </a:rPr>
              <a:t>öc</a:t>
            </a:r>
          </a:p>
        </p:txBody>
      </p:sp>
      <p:sp>
        <p:nvSpPr>
          <p:cNvPr id="23" name="TextBox 22"/>
          <p:cNvSpPr txBox="1"/>
          <p:nvPr/>
        </p:nvSpPr>
        <p:spPr>
          <a:xfrm>
            <a:off x="9235578" y="2795149"/>
            <a:ext cx="1865291" cy="769441"/>
          </a:xfrm>
          <a:prstGeom prst="rect">
            <a:avLst/>
          </a:prstGeom>
          <a:noFill/>
        </p:spPr>
        <p:txBody>
          <a:bodyPr wrap="square" rtlCol="0">
            <a:spAutoFit/>
          </a:bodyPr>
          <a:lstStyle/>
          <a:p>
            <a:r>
              <a:rPr lang="en-US" sz="4400">
                <a:latin typeface="VNI-Avo" pitchFamily="2" charset="0"/>
              </a:rPr>
              <a:t>ñöùc</a:t>
            </a:r>
          </a:p>
        </p:txBody>
      </p:sp>
      <p:sp>
        <p:nvSpPr>
          <p:cNvPr id="24" name="TextBox 23"/>
          <p:cNvSpPr txBox="1"/>
          <p:nvPr/>
        </p:nvSpPr>
        <p:spPr>
          <a:xfrm>
            <a:off x="10555745" y="2795149"/>
            <a:ext cx="1759983" cy="769441"/>
          </a:xfrm>
          <a:prstGeom prst="rect">
            <a:avLst/>
          </a:prstGeom>
          <a:noFill/>
        </p:spPr>
        <p:txBody>
          <a:bodyPr wrap="square" rtlCol="0">
            <a:spAutoFit/>
          </a:bodyPr>
          <a:lstStyle/>
          <a:p>
            <a:r>
              <a:rPr lang="en-US" sz="4400">
                <a:latin typeface="VNI-Avo" pitchFamily="2" charset="0"/>
              </a:rPr>
              <a:t>möïc</a:t>
            </a:r>
          </a:p>
        </p:txBody>
      </p:sp>
      <p:sp>
        <p:nvSpPr>
          <p:cNvPr id="26" name="TextBox 25"/>
          <p:cNvSpPr txBox="1"/>
          <p:nvPr/>
        </p:nvSpPr>
        <p:spPr>
          <a:xfrm>
            <a:off x="9072304" y="5877187"/>
            <a:ext cx="3124066" cy="769441"/>
          </a:xfrm>
          <a:prstGeom prst="rect">
            <a:avLst/>
          </a:prstGeom>
          <a:noFill/>
        </p:spPr>
        <p:txBody>
          <a:bodyPr wrap="square" rtlCol="0">
            <a:spAutoFit/>
          </a:bodyPr>
          <a:lstStyle/>
          <a:p>
            <a:r>
              <a:rPr lang="en-US" sz="4400">
                <a:latin typeface="VNI-Avo" pitchFamily="2" charset="0"/>
              </a:rPr>
              <a:t>con möïc</a:t>
            </a:r>
          </a:p>
        </p:txBody>
      </p:sp>
      <p:pic>
        <p:nvPicPr>
          <p:cNvPr id="19" name="Picture 18"/>
          <p:cNvPicPr>
            <a:picLocks noChangeAspect="1"/>
          </p:cNvPicPr>
          <p:nvPr/>
        </p:nvPicPr>
        <p:blipFill>
          <a:blip r:embed="rId3"/>
          <a:stretch>
            <a:fillRect/>
          </a:stretch>
        </p:blipFill>
        <p:spPr>
          <a:xfrm>
            <a:off x="465703" y="4126577"/>
            <a:ext cx="2314898" cy="1695687"/>
          </a:xfrm>
          <a:prstGeom prst="rect">
            <a:avLst/>
          </a:prstGeom>
        </p:spPr>
      </p:pic>
      <p:pic>
        <p:nvPicPr>
          <p:cNvPr id="20" name="Picture 19"/>
          <p:cNvPicPr>
            <a:picLocks noChangeAspect="1"/>
          </p:cNvPicPr>
          <p:nvPr/>
        </p:nvPicPr>
        <p:blipFill>
          <a:blip r:embed="rId4"/>
          <a:stretch>
            <a:fillRect/>
          </a:stretch>
        </p:blipFill>
        <p:spPr>
          <a:xfrm>
            <a:off x="3893565" y="4371461"/>
            <a:ext cx="990738" cy="1390844"/>
          </a:xfrm>
          <a:prstGeom prst="rect">
            <a:avLst/>
          </a:prstGeom>
        </p:spPr>
      </p:pic>
      <p:pic>
        <p:nvPicPr>
          <p:cNvPr id="21" name="Picture 20"/>
          <p:cNvPicPr>
            <a:picLocks noChangeAspect="1"/>
          </p:cNvPicPr>
          <p:nvPr/>
        </p:nvPicPr>
        <p:blipFill>
          <a:blip r:embed="rId5"/>
          <a:stretch>
            <a:fillRect/>
          </a:stretch>
        </p:blipFill>
        <p:spPr>
          <a:xfrm>
            <a:off x="6047231" y="3910352"/>
            <a:ext cx="2638793" cy="1943371"/>
          </a:xfrm>
          <a:prstGeom prst="rect">
            <a:avLst/>
          </a:prstGeom>
        </p:spPr>
      </p:pic>
      <p:pic>
        <p:nvPicPr>
          <p:cNvPr id="27" name="Picture 26"/>
          <p:cNvPicPr>
            <a:picLocks noChangeAspect="1"/>
          </p:cNvPicPr>
          <p:nvPr/>
        </p:nvPicPr>
        <p:blipFill>
          <a:blip r:embed="rId6"/>
          <a:stretch>
            <a:fillRect/>
          </a:stretch>
        </p:blipFill>
        <p:spPr>
          <a:xfrm>
            <a:off x="9476980" y="4114250"/>
            <a:ext cx="2048161" cy="1648055"/>
          </a:xfrm>
          <a:prstGeom prst="rect">
            <a:avLst/>
          </a:prstGeom>
        </p:spPr>
      </p:pic>
    </p:spTree>
    <p:extLst>
      <p:ext uri="{BB962C8B-B14F-4D97-AF65-F5344CB8AC3E}">
        <p14:creationId xmlns:p14="http://schemas.microsoft.com/office/powerpoint/2010/main" val="313857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ppt_x"/>
                                          </p:val>
                                        </p:tav>
                                        <p:tav tm="100000">
                                          <p:val>
                                            <p:strVal val="#ppt_x"/>
                                          </p:val>
                                        </p:tav>
                                      </p:tavLst>
                                    </p:anim>
                                    <p:anim calcmode="lin" valueType="num">
                                      <p:cBhvr additive="base">
                                        <p:cTn id="9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ppt_x"/>
                                          </p:val>
                                        </p:tav>
                                        <p:tav tm="100000">
                                          <p:val>
                                            <p:strVal val="#ppt_x"/>
                                          </p:val>
                                        </p:tav>
                                      </p:tavLst>
                                    </p:anim>
                                    <p:anim calcmode="lin" valueType="num">
                                      <p:cBhvr additive="base">
                                        <p:cTn id="10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27"/>
                                        </p:tgtEl>
                                        <p:attrNameLst>
                                          <p:attrName>style.visibility</p:attrName>
                                        </p:attrNameLst>
                                      </p:cBhvr>
                                      <p:to>
                                        <p:strVal val="visible"/>
                                      </p:to>
                                    </p:set>
                                    <p:anim calcmode="lin" valueType="num">
                                      <p:cBhvr additive="base">
                                        <p:cTn id="109" dur="500" fill="hold"/>
                                        <p:tgtEl>
                                          <p:spTgt spid="27"/>
                                        </p:tgtEl>
                                        <p:attrNameLst>
                                          <p:attrName>ppt_x</p:attrName>
                                        </p:attrNameLst>
                                      </p:cBhvr>
                                      <p:tavLst>
                                        <p:tav tm="0">
                                          <p:val>
                                            <p:strVal val="#ppt_x"/>
                                          </p:val>
                                        </p:tav>
                                        <p:tav tm="100000">
                                          <p:val>
                                            <p:strVal val="#ppt_x"/>
                                          </p:val>
                                        </p:tav>
                                      </p:tavLst>
                                    </p:anim>
                                    <p:anim calcmode="lin" valueType="num">
                                      <p:cBhvr additive="base">
                                        <p:cTn id="11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ppt_x"/>
                                          </p:val>
                                        </p:tav>
                                        <p:tav tm="100000">
                                          <p:val>
                                            <p:strVal val="#ppt_x"/>
                                          </p:val>
                                        </p:tav>
                                      </p:tavLst>
                                    </p:anim>
                                    <p:anim calcmode="lin" valueType="num">
                                      <p:cBhvr additive="base">
                                        <p:cTn id="1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P spid="14" grpId="0"/>
      <p:bldP spid="15" grpId="0"/>
      <p:bldP spid="16" grpId="0"/>
      <p:bldP spid="17" grpId="0"/>
      <p:bldP spid="18" grpId="0"/>
      <p:bldP spid="22" grpId="0"/>
      <p:bldP spid="23" grpId="0"/>
      <p:bldP spid="24"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81351" b="73651"/>
          <a:stretch/>
        </p:blipFill>
        <p:spPr>
          <a:xfrm>
            <a:off x="49015" y="627071"/>
            <a:ext cx="2264528" cy="893257"/>
          </a:xfrm>
          <a:prstGeom prst="rect">
            <a:avLst/>
          </a:prstGeom>
        </p:spPr>
      </p:pic>
      <p:pic>
        <p:nvPicPr>
          <p:cNvPr id="3" name="Picture 2"/>
          <p:cNvPicPr>
            <a:picLocks noChangeAspect="1"/>
          </p:cNvPicPr>
          <p:nvPr/>
        </p:nvPicPr>
        <p:blipFill>
          <a:blip r:embed="rId3"/>
          <a:stretch>
            <a:fillRect/>
          </a:stretch>
        </p:blipFill>
        <p:spPr>
          <a:xfrm>
            <a:off x="108702" y="1909550"/>
            <a:ext cx="11974596" cy="3038899"/>
          </a:xfrm>
          <a:prstGeom prst="rect">
            <a:avLst/>
          </a:prstGeom>
        </p:spPr>
      </p:pic>
    </p:spTree>
    <p:extLst>
      <p:ext uri="{BB962C8B-B14F-4D97-AF65-F5344CB8AC3E}">
        <p14:creationId xmlns:p14="http://schemas.microsoft.com/office/powerpoint/2010/main" val="2984405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 y="5196327"/>
            <a:ext cx="11849100" cy="1384995"/>
          </a:xfrm>
          <a:prstGeom prst="rect">
            <a:avLst/>
          </a:prstGeom>
          <a:noFill/>
        </p:spPr>
        <p:txBody>
          <a:bodyPr wrap="square" rtlCol="0">
            <a:spAutoFit/>
          </a:bodyPr>
          <a:lstStyle/>
          <a:p>
            <a:r>
              <a:rPr lang="en-US" sz="2800" b="1">
                <a:latin typeface="VNI-Avo" pitchFamily="2" charset="0"/>
              </a:rPr>
              <a:t>    Ñi hoïc veà, Haø thaáy maáy khoùm cuùc ñaõ nôû röïc rôõ. Haø haùi cuùc, caém vaøo coác roài ñeå ngay ngaén treân baøn hoïc. Meï taám taéc khen Haø kheùo tay.</a:t>
            </a:r>
          </a:p>
        </p:txBody>
      </p:sp>
      <p:sp>
        <p:nvSpPr>
          <p:cNvPr id="6" name="Rectangle 5"/>
          <p:cNvSpPr/>
          <p:nvPr/>
        </p:nvSpPr>
        <p:spPr>
          <a:xfrm>
            <a:off x="1430678" y="5204664"/>
            <a:ext cx="649537" cy="523220"/>
          </a:xfrm>
          <a:prstGeom prst="rect">
            <a:avLst/>
          </a:prstGeom>
        </p:spPr>
        <p:txBody>
          <a:bodyPr wrap="none">
            <a:spAutoFit/>
          </a:bodyPr>
          <a:lstStyle/>
          <a:p>
            <a:r>
              <a:rPr lang="en-US" sz="2800" b="1">
                <a:solidFill>
                  <a:srgbClr val="FF0000"/>
                </a:solidFill>
                <a:latin typeface="VNI-Avo" pitchFamily="2" charset="0"/>
              </a:rPr>
              <a:t>oc</a:t>
            </a:r>
            <a:endParaRPr lang="en-US">
              <a:solidFill>
                <a:srgbClr val="FF0000"/>
              </a:solidFill>
            </a:endParaRPr>
          </a:p>
        </p:txBody>
      </p:sp>
      <p:sp>
        <p:nvSpPr>
          <p:cNvPr id="7" name="Rectangle 6"/>
          <p:cNvSpPr/>
          <p:nvPr/>
        </p:nvSpPr>
        <p:spPr>
          <a:xfrm>
            <a:off x="8231336" y="5207344"/>
            <a:ext cx="633507" cy="523220"/>
          </a:xfrm>
          <a:prstGeom prst="rect">
            <a:avLst/>
          </a:prstGeom>
        </p:spPr>
        <p:txBody>
          <a:bodyPr wrap="none">
            <a:spAutoFit/>
          </a:bodyPr>
          <a:lstStyle/>
          <a:p>
            <a:r>
              <a:rPr lang="en-US" sz="2800" b="1">
                <a:solidFill>
                  <a:srgbClr val="00B050"/>
                </a:solidFill>
                <a:latin typeface="VNI-Avo" pitchFamily="2" charset="0"/>
              </a:rPr>
              <a:t>öc</a:t>
            </a:r>
            <a:endParaRPr lang="en-US">
              <a:solidFill>
                <a:srgbClr val="00B050"/>
              </a:solidFill>
            </a:endParaRPr>
          </a:p>
        </p:txBody>
      </p:sp>
      <p:sp>
        <p:nvSpPr>
          <p:cNvPr id="10" name="Rectangle 9"/>
          <p:cNvSpPr/>
          <p:nvPr/>
        </p:nvSpPr>
        <p:spPr>
          <a:xfrm>
            <a:off x="6398011" y="5204664"/>
            <a:ext cx="633507" cy="523220"/>
          </a:xfrm>
          <a:prstGeom prst="rect">
            <a:avLst/>
          </a:prstGeom>
        </p:spPr>
        <p:txBody>
          <a:bodyPr wrap="none">
            <a:spAutoFit/>
          </a:bodyPr>
          <a:lstStyle/>
          <a:p>
            <a:r>
              <a:rPr lang="en-US" sz="2800" b="1">
                <a:solidFill>
                  <a:srgbClr val="FF00FF"/>
                </a:solidFill>
                <a:latin typeface="VNI-Avo" pitchFamily="2" charset="0"/>
              </a:rPr>
              <a:t>uc</a:t>
            </a:r>
            <a:endParaRPr lang="en-US">
              <a:solidFill>
                <a:srgbClr val="FF00FF"/>
              </a:solidFill>
            </a:endParaRPr>
          </a:p>
        </p:txBody>
      </p:sp>
      <p:sp>
        <p:nvSpPr>
          <p:cNvPr id="11" name="Rectangle 10"/>
          <p:cNvSpPr/>
          <p:nvPr/>
        </p:nvSpPr>
        <p:spPr>
          <a:xfrm>
            <a:off x="10849683" y="5204664"/>
            <a:ext cx="633507" cy="523220"/>
          </a:xfrm>
          <a:prstGeom prst="rect">
            <a:avLst/>
          </a:prstGeom>
        </p:spPr>
        <p:txBody>
          <a:bodyPr wrap="none">
            <a:spAutoFit/>
          </a:bodyPr>
          <a:lstStyle/>
          <a:p>
            <a:r>
              <a:rPr lang="en-US" sz="2800" b="1">
                <a:solidFill>
                  <a:srgbClr val="FF00FF"/>
                </a:solidFill>
                <a:latin typeface="VNI-Avo" pitchFamily="2" charset="0"/>
              </a:rPr>
              <a:t>uc</a:t>
            </a:r>
            <a:endParaRPr lang="en-US">
              <a:solidFill>
                <a:srgbClr val="FF00FF"/>
              </a:solidFill>
            </a:endParaRPr>
          </a:p>
        </p:txBody>
      </p:sp>
      <p:sp>
        <p:nvSpPr>
          <p:cNvPr id="12" name="Rectangle 11"/>
          <p:cNvSpPr/>
          <p:nvPr/>
        </p:nvSpPr>
        <p:spPr>
          <a:xfrm>
            <a:off x="2289033" y="5638772"/>
            <a:ext cx="663964" cy="523220"/>
          </a:xfrm>
          <a:prstGeom prst="rect">
            <a:avLst/>
          </a:prstGeom>
        </p:spPr>
        <p:txBody>
          <a:bodyPr wrap="none">
            <a:spAutoFit/>
          </a:bodyPr>
          <a:lstStyle/>
          <a:p>
            <a:r>
              <a:rPr lang="en-US" sz="2800" b="1">
                <a:solidFill>
                  <a:srgbClr val="0000FF"/>
                </a:solidFill>
                <a:latin typeface="VNI-Avo" pitchFamily="2" charset="0"/>
              </a:rPr>
              <a:t>oâc</a:t>
            </a:r>
            <a:endParaRPr lang="en-US">
              <a:solidFill>
                <a:srgbClr val="0000FF"/>
              </a:solidFill>
            </a:endParaRPr>
          </a:p>
        </p:txBody>
      </p:sp>
      <p:sp>
        <p:nvSpPr>
          <p:cNvPr id="13" name="Rectangle 12"/>
          <p:cNvSpPr/>
          <p:nvPr/>
        </p:nvSpPr>
        <p:spPr>
          <a:xfrm>
            <a:off x="7856909" y="5638772"/>
            <a:ext cx="590488" cy="523221"/>
          </a:xfrm>
          <a:prstGeom prst="rect">
            <a:avLst/>
          </a:prstGeom>
        </p:spPr>
        <p:txBody>
          <a:bodyPr wrap="none">
            <a:spAutoFit/>
          </a:bodyPr>
          <a:lstStyle/>
          <a:p>
            <a:r>
              <a:rPr lang="en-US" sz="2800" b="1">
                <a:solidFill>
                  <a:srgbClr val="FF0000"/>
                </a:solidFill>
                <a:latin typeface="VNI-Avo" pitchFamily="2" charset="0"/>
              </a:rPr>
              <a:t>oc</a:t>
            </a:r>
            <a:endParaRPr lang="en-US">
              <a:solidFill>
                <a:srgbClr val="FF0000"/>
              </a:solidFill>
            </a:endParaRPr>
          </a:p>
        </p:txBody>
      </p:sp>
      <p:pic>
        <p:nvPicPr>
          <p:cNvPr id="2" name="Picture 1"/>
          <p:cNvPicPr>
            <a:picLocks noChangeAspect="1"/>
          </p:cNvPicPr>
          <p:nvPr/>
        </p:nvPicPr>
        <p:blipFill>
          <a:blip r:embed="rId2"/>
          <a:stretch>
            <a:fillRect/>
          </a:stretch>
        </p:blipFill>
        <p:spPr>
          <a:xfrm>
            <a:off x="1142516" y="271582"/>
            <a:ext cx="9467892" cy="5023085"/>
          </a:xfrm>
          <a:prstGeom prst="rect">
            <a:avLst/>
          </a:prstGeom>
        </p:spPr>
      </p:pic>
    </p:spTree>
    <p:extLst>
      <p:ext uri="{BB962C8B-B14F-4D97-AF65-F5344CB8AC3E}">
        <p14:creationId xmlns:p14="http://schemas.microsoft.com/office/powerpoint/2010/main" val="400361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646" y="418050"/>
            <a:ext cx="1924319" cy="781159"/>
          </a:xfrm>
          <a:prstGeom prst="rect">
            <a:avLst/>
          </a:prstGeom>
        </p:spPr>
      </p:pic>
      <p:sp>
        <p:nvSpPr>
          <p:cNvPr id="5" name="TextBox 4"/>
          <p:cNvSpPr txBox="1"/>
          <p:nvPr/>
        </p:nvSpPr>
        <p:spPr>
          <a:xfrm>
            <a:off x="2296886" y="261257"/>
            <a:ext cx="7761514" cy="646331"/>
          </a:xfrm>
          <a:prstGeom prst="rect">
            <a:avLst/>
          </a:prstGeom>
          <a:noFill/>
        </p:spPr>
        <p:txBody>
          <a:bodyPr wrap="square" rtlCol="0">
            <a:spAutoFit/>
          </a:bodyPr>
          <a:lstStyle/>
          <a:p>
            <a:pPr algn="ctr"/>
            <a:r>
              <a:rPr lang="en-US" sz="3600">
                <a:latin typeface="VNI-Avo" pitchFamily="2" charset="0"/>
              </a:rPr>
              <a:t>Say meâ</a:t>
            </a:r>
          </a:p>
        </p:txBody>
      </p:sp>
      <p:pic>
        <p:nvPicPr>
          <p:cNvPr id="4" name="Picture 3"/>
          <p:cNvPicPr>
            <a:picLocks noChangeAspect="1"/>
          </p:cNvPicPr>
          <p:nvPr/>
        </p:nvPicPr>
        <p:blipFill>
          <a:blip r:embed="rId3"/>
          <a:stretch>
            <a:fillRect/>
          </a:stretch>
        </p:blipFill>
        <p:spPr>
          <a:xfrm>
            <a:off x="1363386" y="1199209"/>
            <a:ext cx="9292075" cy="5344810"/>
          </a:xfrm>
          <a:prstGeom prst="rect">
            <a:avLst/>
          </a:prstGeom>
        </p:spPr>
      </p:pic>
    </p:spTree>
    <p:extLst>
      <p:ext uri="{BB962C8B-B14F-4D97-AF65-F5344CB8AC3E}">
        <p14:creationId xmlns:p14="http://schemas.microsoft.com/office/powerpoint/2010/main" val="4168183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227</TotalTime>
  <Words>93</Words>
  <Application>Microsoft Office PowerPoint</Application>
  <PresentationFormat>Widescreen</PresentationFormat>
  <Paragraphs>33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Calibri Light</vt:lpstr>
      <vt:lpstr>VNI-Avo</vt:lpstr>
      <vt:lpstr>Arial</vt:lpstr>
      <vt:lpstr>Office Theme</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34</dc:title>
  <dc:subject>Vương Hà Bắc</dc:subject>
  <dc:creator>Admin</dc:creator>
  <cp:keywords>Mái Trường Tuổi Thơ</cp:keywords>
  <cp:lastModifiedBy>Phương Anh</cp:lastModifiedBy>
  <cp:revision>92</cp:revision>
  <dcterms:created xsi:type="dcterms:W3CDTF">2020-10-19T12:51:54Z</dcterms:created>
  <dcterms:modified xsi:type="dcterms:W3CDTF">2025-11-18T21:56:39Z</dcterms:modified>
  <cp:category>Kết nối tri thức với cuộc sống</cp:category>
</cp:coreProperties>
</file>