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6" r:id="rId4"/>
  </p:sldMasterIdLst>
  <p:notesMasterIdLst>
    <p:notesMasterId r:id="rId6"/>
  </p:notesMasterIdLst>
  <p:sldIdLst>
    <p:sldId id="320" r:id="rId5"/>
    <p:sldId id="306" r:id="rId7"/>
    <p:sldId id="307" r:id="rId8"/>
    <p:sldId id="308" r:id="rId9"/>
    <p:sldId id="309" r:id="rId10"/>
    <p:sldId id="352" r:id="rId1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2" userDrawn="1">
          <p15:clr>
            <a:srgbClr val="A4A3A4"/>
          </p15:clr>
        </p15:guide>
        <p15:guide id="2" pos="28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1695" autoAdjust="0"/>
  </p:normalViewPr>
  <p:slideViewPr>
    <p:cSldViewPr>
      <p:cViewPr>
        <p:scale>
          <a:sx n="100" d="100"/>
          <a:sy n="100" d="100"/>
        </p:scale>
        <p:origin x="264" y="48"/>
      </p:cViewPr>
      <p:guideLst>
        <p:guide orient="horz" pos="1632"/>
        <p:guide pos="28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292426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376286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435292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2904079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95">
              <a:defRPr/>
            </a:pPr>
            <a:r>
              <a:rPr lang="en-US" altLang="zh-CN" sz="3600" b="1" dirty="0" smtClean="0">
                <a:solidFill>
                  <a:srgbClr val="FF0000"/>
                </a:solidFill>
              </a:rPr>
              <a:t>TOÁN LỚP </a:t>
            </a:r>
            <a:r>
              <a:rPr lang="en-US" altLang="zh-CN" sz="3600" b="1" dirty="0">
                <a:solidFill>
                  <a:srgbClr val="FF0000"/>
                </a:solidFill>
              </a:rPr>
              <a:t>1</a:t>
            </a:r>
            <a:r>
              <a:rPr lang="vi-VN" altLang="en-US" sz="3600" b="1" dirty="0">
                <a:solidFill>
                  <a:srgbClr val="FF0000"/>
                </a:solidFill>
              </a:rPr>
              <a:t>E</a:t>
            </a:r>
            <a:endParaRPr lang="vi-V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837187" y="4579159"/>
            <a:ext cx="3698240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 viên: 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Nguyễn Thị 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Son</a:t>
            </a:r>
            <a:endParaRPr lang="vi-V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2419807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123801" y="162889"/>
            <a:ext cx="526669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6" tIns="34289" rIns="6848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530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TRƯỜNG TIỂU HỌC 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HÙNG 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THẮNG</a:t>
            </a:r>
            <a:endParaRPr lang="vi-V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257302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530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27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0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fad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 rot="0">
            <a:off x="-24130" y="121285"/>
            <a:ext cx="818515" cy="694690"/>
            <a:chOff x="4035985" y="2025828"/>
            <a:chExt cx="4113453" cy="3654758"/>
          </a:xfrm>
        </p:grpSpPr>
        <p:sp>
          <p:nvSpPr>
            <p:cNvPr id="8" name="Freeform: Shape 100"/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01"/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2"/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3"/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04"/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05"/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8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28800" y="8953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Số 0 trong phép trừ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2" cstate="print"/>
          <a:srcRect l="16259" t="26820" r="45803" b="64559"/>
          <a:stretch>
            <a:fillRect/>
          </a:stretch>
        </p:blipFill>
        <p:spPr bwMode="auto">
          <a:xfrm>
            <a:off x="1905000" y="2190750"/>
            <a:ext cx="3124200" cy="10668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22989" r="45803" b="74137"/>
          <a:stretch>
            <a:fillRect/>
          </a:stretch>
        </p:blipFill>
        <p:spPr bwMode="auto">
          <a:xfrm>
            <a:off x="2286000" y="1428750"/>
            <a:ext cx="2133600" cy="457200"/>
          </a:xfrm>
          <a:prstGeom prst="rect">
            <a:avLst/>
          </a:prstGeom>
          <a:noFill/>
        </p:spPr>
      </p:pic>
      <p:pic>
        <p:nvPicPr>
          <p:cNvPr id="25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 cstate="print"/>
          <a:srcRect l="54197" t="27778" r="9220" b="64559"/>
          <a:stretch>
            <a:fillRect/>
          </a:stretch>
        </p:blipFill>
        <p:spPr bwMode="auto">
          <a:xfrm>
            <a:off x="5105400" y="1962150"/>
            <a:ext cx="2514600" cy="609600"/>
          </a:xfrm>
          <a:prstGeom prst="rect">
            <a:avLst/>
          </a:prstGeom>
          <a:noFill/>
        </p:spPr>
      </p:pic>
      <p:pic>
        <p:nvPicPr>
          <p:cNvPr id="26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43103" r="45803" b="47318"/>
          <a:stretch>
            <a:fillRect/>
          </a:stretch>
        </p:blipFill>
        <p:spPr bwMode="auto">
          <a:xfrm>
            <a:off x="1752600" y="3638550"/>
            <a:ext cx="3352800" cy="1200150"/>
          </a:xfrm>
          <a:prstGeom prst="rect">
            <a:avLst/>
          </a:prstGeom>
          <a:noFill/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39275" r="45803" b="56893"/>
          <a:stretch>
            <a:fillRect/>
          </a:stretch>
        </p:blipFill>
        <p:spPr bwMode="auto">
          <a:xfrm>
            <a:off x="2286000" y="3257550"/>
            <a:ext cx="2819400" cy="5334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5" cstate="print"/>
          <a:srcRect l="62326" t="45977" r="17350" b="46360"/>
          <a:stretch>
            <a:fillRect/>
          </a:stretch>
        </p:blipFill>
        <p:spPr bwMode="auto">
          <a:xfrm>
            <a:off x="5638800" y="3943350"/>
            <a:ext cx="1143000" cy="6096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6553200" y="2038350"/>
            <a:ext cx="381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6400800" y="40195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1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 rot="0">
            <a:off x="-24130" y="121285"/>
            <a:ext cx="818515" cy="694690"/>
            <a:chOff x="4035985" y="2025828"/>
            <a:chExt cx="4113453" cy="3654758"/>
          </a:xfrm>
        </p:grpSpPr>
        <p:sp>
          <p:nvSpPr>
            <p:cNvPr id="8" name="Freeform: Shape 100"/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01"/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2"/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3"/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04"/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05"/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8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28800" y="8953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Số 0 trong phép trừ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29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2"/>
          <a:srcRect l="16259" t="56514" r="45803" b="38697"/>
          <a:stretch>
            <a:fillRect/>
          </a:stretch>
        </p:blipFill>
        <p:spPr bwMode="auto">
          <a:xfrm>
            <a:off x="2057400" y="1352550"/>
            <a:ext cx="2590800" cy="762000"/>
          </a:xfrm>
          <a:prstGeom prst="rect">
            <a:avLst/>
          </a:prstGeom>
          <a:noFill/>
        </p:spPr>
      </p:pic>
      <p:pic>
        <p:nvPicPr>
          <p:cNvPr id="21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2"/>
          <a:srcRect l="16259" t="60345" r="45803" b="29119"/>
          <a:stretch>
            <a:fillRect/>
          </a:stretch>
        </p:blipFill>
        <p:spPr bwMode="auto">
          <a:xfrm>
            <a:off x="2057400" y="1885950"/>
            <a:ext cx="2590800" cy="1371600"/>
          </a:xfrm>
          <a:prstGeom prst="rect">
            <a:avLst/>
          </a:prstGeom>
          <a:noFill/>
        </p:spPr>
      </p:pic>
      <p:pic>
        <p:nvPicPr>
          <p:cNvPr id="23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 cstate="print"/>
          <a:srcRect l="55552" t="62261" r="17350" b="31035"/>
          <a:stretch>
            <a:fillRect/>
          </a:stretch>
        </p:blipFill>
        <p:spPr bwMode="auto">
          <a:xfrm>
            <a:off x="5029200" y="1733550"/>
            <a:ext cx="2057400" cy="6858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2"/>
          <a:srcRect l="16259" t="73754" r="30899" b="22415"/>
          <a:stretch>
            <a:fillRect/>
          </a:stretch>
        </p:blipFill>
        <p:spPr bwMode="auto">
          <a:xfrm>
            <a:off x="2057400" y="3105150"/>
            <a:ext cx="2971800" cy="6096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 cstate="print"/>
          <a:srcRect l="16259" t="77586" r="45803" b="12836"/>
          <a:stretch>
            <a:fillRect/>
          </a:stretch>
        </p:blipFill>
        <p:spPr bwMode="auto">
          <a:xfrm>
            <a:off x="1828800" y="3790950"/>
            <a:ext cx="2743200" cy="11430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5" cstate="print"/>
          <a:srcRect l="62327" t="80459" r="17349" b="13794"/>
          <a:stretch>
            <a:fillRect/>
          </a:stretch>
        </p:blipFill>
        <p:spPr bwMode="auto">
          <a:xfrm>
            <a:off x="5562600" y="3486150"/>
            <a:ext cx="1752600" cy="685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553200" y="18859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0</a:t>
            </a:r>
            <a:endParaRPr lang="en-US" sz="2000" b="1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6705600" y="35623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3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 rot="0">
            <a:off x="-24130" y="121285"/>
            <a:ext cx="818515" cy="694690"/>
            <a:chOff x="4035985" y="2025828"/>
            <a:chExt cx="4113453" cy="3654758"/>
          </a:xfrm>
        </p:grpSpPr>
        <p:sp>
          <p:nvSpPr>
            <p:cNvPr id="8" name="Freeform: Shape 100"/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01"/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2"/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3"/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04"/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05"/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10"/>
          <p:cNvGrpSpPr/>
          <p:nvPr/>
        </p:nvGrpSpPr>
        <p:grpSpPr>
          <a:xfrm>
            <a:off x="761999" y="1200150"/>
            <a:ext cx="7310439" cy="533400"/>
            <a:chOff x="597159" y="1491630"/>
            <a:chExt cx="4421292" cy="533400"/>
          </a:xfrm>
        </p:grpSpPr>
        <p:sp>
          <p:nvSpPr>
            <p:cNvPr id="26" name="Oval 25"/>
            <p:cNvSpPr/>
            <p:nvPr/>
          </p:nvSpPr>
          <p:spPr>
            <a:xfrm>
              <a:off x="597159" y="1491630"/>
              <a:ext cx="414766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58011" y="1491630"/>
              <a:ext cx="3960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nhẩm.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5 – 0 =</a:t>
            </a:r>
            <a:endParaRPr lang="en-US" sz="2800" b="1" dirty="0" smtClean="0"/>
          </a:p>
          <a:p>
            <a:r>
              <a:rPr lang="en-US" sz="2800" b="1" dirty="0" smtClean="0"/>
              <a:t>6 – 6 =</a:t>
            </a:r>
            <a:endParaRPr lang="en-US" sz="2800" b="1" dirty="0" smtClean="0"/>
          </a:p>
          <a:p>
            <a:r>
              <a:rPr lang="en-US" sz="2800" b="1" dirty="0" smtClean="0"/>
              <a:t>5 +0 =</a:t>
            </a:r>
            <a:endParaRPr lang="en-US" sz="2800" b="1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19812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</a:t>
            </a:r>
            <a:r>
              <a:rPr lang="en-US" sz="2800" b="1" dirty="0" smtClean="0"/>
              <a:t> – 0 =</a:t>
            </a:r>
            <a:endParaRPr lang="en-US" sz="2800" b="1" dirty="0" smtClean="0"/>
          </a:p>
          <a:p>
            <a:r>
              <a:rPr lang="en-US" sz="2800" b="1" dirty="0" smtClean="0"/>
              <a:t>7</a:t>
            </a:r>
            <a:r>
              <a:rPr lang="en-US" sz="2800" b="1" dirty="0" smtClean="0"/>
              <a:t> – 7 =</a:t>
            </a:r>
            <a:endParaRPr lang="en-US" sz="2800" b="1" dirty="0" smtClean="0"/>
          </a:p>
          <a:p>
            <a:r>
              <a:rPr lang="en-US" sz="2800" b="1" dirty="0" smtClean="0"/>
              <a:t>0</a:t>
            </a:r>
            <a:r>
              <a:rPr lang="en-US" sz="2800" b="1" dirty="0" smtClean="0"/>
              <a:t> +4 =</a:t>
            </a:r>
            <a:endParaRPr lang="en-US" sz="2800" b="1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39624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 – 0 =</a:t>
            </a:r>
            <a:endParaRPr lang="en-US" sz="2800" b="1" dirty="0" smtClean="0"/>
          </a:p>
          <a:p>
            <a:r>
              <a:rPr lang="en-US" sz="2800" b="1" dirty="0" smtClean="0"/>
              <a:t>4 – 4 =</a:t>
            </a:r>
            <a:endParaRPr lang="en-US" sz="2800" b="1" dirty="0" smtClean="0"/>
          </a:p>
          <a:p>
            <a:r>
              <a:rPr lang="en-US" sz="2800" b="1" dirty="0" smtClean="0"/>
              <a:t>3</a:t>
            </a:r>
            <a:r>
              <a:rPr lang="en-US" sz="2800" b="1" dirty="0" smtClean="0"/>
              <a:t> +0 =</a:t>
            </a:r>
            <a:endParaRPr lang="en-US" sz="2800" b="1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59436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 – 0 =</a:t>
            </a:r>
            <a:endParaRPr lang="en-US" sz="2800" b="1" dirty="0" smtClean="0"/>
          </a:p>
          <a:p>
            <a:r>
              <a:rPr lang="en-US" sz="2800" b="1" dirty="0" smtClean="0"/>
              <a:t>9 – 9 =</a:t>
            </a:r>
            <a:endParaRPr lang="en-US" sz="2800" b="1" dirty="0" smtClean="0"/>
          </a:p>
          <a:p>
            <a:r>
              <a:rPr lang="en-US" sz="2800" b="1" dirty="0" smtClean="0"/>
              <a:t>0</a:t>
            </a:r>
            <a:r>
              <a:rPr lang="en-US" sz="2800" b="1" dirty="0" smtClean="0"/>
              <a:t> +2 =</a:t>
            </a:r>
            <a:endParaRPr lang="en-US" sz="2800" b="1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144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004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5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39000" y="1809750"/>
            <a:ext cx="45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5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2020-2021\TAILIEU\Toan1.1 bai 11-15 (FB Yen Nga)-20200808T151710Z-001\Toan1.1 bai 11-15 (FB Yen Nga)\file ảnh scan từ sách\bài 11\Phạm Duyên- trang 75.jpg"/>
          <p:cNvPicPr>
            <a:picLocks noChangeAspect="1" noChangeArrowheads="1"/>
          </p:cNvPicPr>
          <p:nvPr/>
        </p:nvPicPr>
        <p:blipFill>
          <a:blip r:embed="rId2" cstate="print"/>
          <a:srcRect l="14973" t="39954" r="12803" b="40639"/>
          <a:stretch>
            <a:fillRect/>
          </a:stretch>
        </p:blipFill>
        <p:spPr bwMode="auto">
          <a:xfrm>
            <a:off x="1752600" y="1962150"/>
            <a:ext cx="6248400" cy="2362200"/>
          </a:xfrm>
          <a:prstGeom prst="rect">
            <a:avLst/>
          </a:prstGeom>
          <a:noFill/>
        </p:spPr>
      </p:pic>
      <p:grpSp>
        <p:nvGrpSpPr>
          <p:cNvPr id="15" name="Group 10"/>
          <p:cNvGrpSpPr/>
          <p:nvPr/>
        </p:nvGrpSpPr>
        <p:grpSpPr>
          <a:xfrm>
            <a:off x="914400" y="1200150"/>
            <a:ext cx="6765132" cy="720080"/>
            <a:chOff x="827584" y="1491630"/>
            <a:chExt cx="4352654" cy="720080"/>
          </a:xfrm>
        </p:grpSpPr>
        <p:sp>
          <p:nvSpPr>
            <p:cNvPr id="16" name="Oval 15"/>
            <p:cNvSpPr/>
            <p:nvPr/>
          </p:nvSpPr>
          <p:spPr>
            <a:xfrm>
              <a:off x="827584" y="1491630"/>
              <a:ext cx="343187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19798" y="1567830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phép tính nào có cùng kết quả?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2895600" y="2724150"/>
            <a:ext cx="685800" cy="6400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2819400" y="2800350"/>
            <a:ext cx="838200" cy="457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48400" y="2724150"/>
            <a:ext cx="457200" cy="6400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5943600" y="2724150"/>
            <a:ext cx="685800" cy="609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</Words>
  <Application>WPS Presentation</Application>
  <PresentationFormat>On-screen Show (16:9)</PresentationFormat>
  <Paragraphs>69</Paragraphs>
  <Slides>6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</vt:i4>
      </vt:variant>
    </vt:vector>
  </HeadingPairs>
  <TitlesOfParts>
    <vt:vector size="27" baseType="lpstr">
      <vt:lpstr>Arial</vt:lpstr>
      <vt:lpstr>SimSun</vt:lpstr>
      <vt:lpstr>Wingdings</vt:lpstr>
      <vt:lpstr>Tahoma</vt:lpstr>
      <vt:lpstr>Microsoft YaHei</vt:lpstr>
      <vt:lpstr>Times New Roman</vt:lpstr>
      <vt:lpstr>Calibri</vt:lpstr>
      <vt:lpstr>Malgun Gothic</vt:lpstr>
      <vt:lpstr>Verdana</vt:lpstr>
      <vt:lpstr>Times New Roman</vt:lpstr>
      <vt:lpstr>Aharoni</vt:lpstr>
      <vt:lpstr>Yu Gothic UI Semibold</vt:lpstr>
      <vt:lpstr>Arial Unicode MS</vt:lpstr>
      <vt:lpstr>Sitka Banner Semibold</vt:lpstr>
      <vt:lpstr>SimSun-ExtG</vt:lpstr>
      <vt:lpstr>Tw Cen MT Condensed</vt:lpstr>
      <vt:lpstr>Tempus Sans ITC</vt:lpstr>
      <vt:lpstr>Calibri Light</vt:lpstr>
      <vt:lpstr>Office Theme</vt:lpstr>
      <vt:lpstr>Custom Design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son nguyen</cp:lastModifiedBy>
  <cp:revision>220</cp:revision>
  <dcterms:created xsi:type="dcterms:W3CDTF">2014-04-01T16:27:00Z</dcterms:created>
  <dcterms:modified xsi:type="dcterms:W3CDTF">2025-11-26T03:17:56Z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1033-12.2.0.23155</vt:lpwstr>
  </property>
  <property fmtid="{D5CDD505-2E9C-101B-9397-08002B2CF9AE}" pid="3" name="ICV">
    <vt:lpwstr>CC8334B4E6614B048412115054579CD3</vt:lpwstr>
  </property>
</Properties>
</file>