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63" r:id="rId2"/>
    <p:sldId id="297" r:id="rId3"/>
    <p:sldId id="265" r:id="rId4"/>
    <p:sldId id="262" r:id="rId5"/>
    <p:sldId id="298" r:id="rId6"/>
    <p:sldId id="268" r:id="rId7"/>
    <p:sldId id="300" r:id="rId8"/>
    <p:sldId id="301" r:id="rId9"/>
    <p:sldId id="307" r:id="rId10"/>
    <p:sldId id="284" r:id="rId11"/>
    <p:sldId id="302" r:id="rId12"/>
    <p:sldId id="280" r:id="rId13"/>
    <p:sldId id="281" r:id="rId14"/>
    <p:sldId id="279" r:id="rId15"/>
    <p:sldId id="282" r:id="rId16"/>
    <p:sldId id="303" r:id="rId17"/>
    <p:sldId id="266" r:id="rId18"/>
    <p:sldId id="271" r:id="rId19"/>
    <p:sldId id="272" r:id="rId20"/>
    <p:sldId id="285" r:id="rId21"/>
    <p:sldId id="304" r:id="rId22"/>
    <p:sldId id="286" r:id="rId23"/>
    <p:sldId id="305" r:id="rId24"/>
    <p:sldId id="296" r:id="rId25"/>
    <p:sldId id="278" r:id="rId26"/>
  </p:sldIdLst>
  <p:sldSz cx="12192000" cy="6858000"/>
  <p:notesSz cx="6858000" cy="9144000"/>
  <p:embeddedFontLst>
    <p:embeddedFont>
      <p:font typeface=".VnHelvetInsH" panose="020B7200000000000000" pitchFamily="34" charset="0"/>
      <p:regular r:id="rId28"/>
    </p:embeddedFont>
    <p:embeddedFont>
      <p:font typeface="HP001 4 hàng" panose="020B0604020202020204" charset="0"/>
      <p:regular r:id="rId29"/>
      <p:bold r:id="rId30"/>
    </p:embeddedFont>
    <p:embeddedFont>
      <p:font typeface="VNI-Avo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394" autoAdjust="0"/>
  </p:normalViewPr>
  <p:slideViewPr>
    <p:cSldViewPr snapToGrid="0">
      <p:cViewPr varScale="1">
        <p:scale>
          <a:sx n="91" d="100"/>
          <a:sy n="91" d="100"/>
        </p:scale>
        <p:origin x="5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78D16-1ACD-403F-A58B-E235E4EF7091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D7953-F539-432A-BFCD-84433E2D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9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D7953-F539-432A-BFCD-84433E2DA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B78D858-E906-4A6B-8404-1CE71AA9C5E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0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0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F00C3-8FB1-4DA1-8DB9-1DAB0D4B9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89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25/11/2025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ap%20vi&#7871;t%20th&#432;&#7901;ng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&#259;p%20vi&#7871;t%20th&#432;&#7901;ng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&#226;p%20vi&#7871;t%20th&#432;&#7901;ng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43000"/>
            <a:ext cx="10160000" cy="2057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8061" r="80256" b="29761"/>
          <a:stretch/>
        </p:blipFill>
        <p:spPr bwMode="auto">
          <a:xfrm>
            <a:off x="-6147110" y="4648200"/>
            <a:ext cx="1352689" cy="5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97180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4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645">
        <p14:vortex dir="r"/>
      </p:transition>
    </mc:Choice>
    <mc:Fallback xmlns="">
      <p:transition spd="slow" advTm="664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46" y="2129426"/>
            <a:ext cx="6513535" cy="292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95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5" y="25362"/>
            <a:ext cx="1617724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9125"/>
            <a:ext cx="11717338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" y="34757"/>
            <a:ext cx="2214895" cy="70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98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" y="34757"/>
            <a:ext cx="2214895" cy="70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dmin\Desktop\Tư liệu soạn GA điện tử bộ Kết nối-20200816T135201Z-001\Tư liệu soạn GA điện tử bộ Kết nối\Ảnh động các vần\chữ ap viết thường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5540" y="1164920"/>
            <a:ext cx="5574081" cy="5003522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4" y="1064712"/>
            <a:ext cx="5446473" cy="494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7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" y="34757"/>
            <a:ext cx="2214895" cy="70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:\Users\Admin\Desktop\Tư liệu soạn GA điện tử bộ Kết nối-20200816T135201Z-001\Tư liệu soạn GA điện tử bộ Kết nối\Ảnh động các vần\chữ ăp viết thường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9655" y="1002081"/>
            <a:ext cx="5962388" cy="5235879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7" y="864296"/>
            <a:ext cx="5382278" cy="528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4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" y="34757"/>
            <a:ext cx="2214895" cy="70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C:\Users\Admin\Desktop\Tư liệu soạn GA điện tử bộ Kết nối-20200816T135201Z-001\Tư liệu soạn GA điện tử bộ Kết nối\Ảnh động các vần\chữ âp viết thường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7130" y="1127342"/>
            <a:ext cx="6112700" cy="5198301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2" y="989556"/>
            <a:ext cx="5336086" cy="518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5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" y="34757"/>
            <a:ext cx="2214895" cy="70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8" y="1665962"/>
            <a:ext cx="11486367" cy="409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870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" y="34757"/>
            <a:ext cx="2214895" cy="70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1" y="1741118"/>
            <a:ext cx="11386157" cy="383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922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4998" y="958242"/>
            <a:ext cx="6864263" cy="2057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  <a:endParaRPr lang="vi-VN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8061" r="80256" b="29761"/>
          <a:stretch/>
        </p:blipFill>
        <p:spPr bwMode="auto">
          <a:xfrm>
            <a:off x="-6147110" y="4648200"/>
            <a:ext cx="1352689" cy="5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97180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645">
        <p14:vortex dir="r"/>
      </p:transition>
    </mc:Choice>
    <mc:Fallback xmlns="">
      <p:transition spd="slow" advTm="6645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28601"/>
            <a:ext cx="844047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61764"/>
      </p:ext>
    </p:extLst>
  </p:cSld>
  <p:clrMapOvr>
    <a:masterClrMapping/>
  </p:clrMapOvr>
  <p:transition spd="slow" advTm="6645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62" y="345962"/>
            <a:ext cx="10333973" cy="355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9712" y="609395"/>
            <a:ext cx="8529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r>
              <a:rPr lang="en-US" sz="60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r>
              <a:rPr lang="en-US" sz="60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r>
              <a:rPr lang="en-US" sz="60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r>
              <a:rPr lang="en-US" sz="60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r>
              <a:rPr lang="en-US" sz="60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endParaRPr lang="vi-VN" sz="6000" b="1" dirty="0"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4555" y="1671089"/>
            <a:ext cx="8295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r>
              <a:rPr lang="en-US" sz="60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r>
              <a:rPr lang="en-US" sz="60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r>
              <a:rPr lang="en-US" sz="60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r>
              <a:rPr lang="en-US" sz="60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r>
              <a:rPr lang="en-US" sz="60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endParaRPr lang="vi-VN" sz="6000" b="1" dirty="0"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5662" y="2737054"/>
            <a:ext cx="8673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r>
              <a:rPr lang="en-US" sz="60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r>
              <a:rPr lang="en-US" sz="60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r>
              <a:rPr lang="en-US" sz="60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r>
              <a:rPr lang="en-US" sz="60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r>
              <a:rPr lang="en-US" sz="60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0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endParaRPr lang="vi-VN" sz="6000" b="1" dirty="0"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59" y="3752717"/>
            <a:ext cx="10434181" cy="283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61392" y="3821605"/>
            <a:ext cx="6700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cặp</a:t>
            </a:r>
            <a:r>
              <a:rPr lang="en-US" sz="72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da   </a:t>
            </a:r>
            <a:r>
              <a:rPr lang="en-US" sz="72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cặp</a:t>
            </a:r>
            <a:r>
              <a:rPr lang="en-US" sz="72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da</a:t>
            </a:r>
            <a:endParaRPr lang="vi-VN" sz="7200" b="1" dirty="0"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4498" y="5207904"/>
            <a:ext cx="617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72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b="1" dirty="0" err="1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mập</a:t>
            </a:r>
            <a:r>
              <a:rPr lang="en-US" sz="7200" b="1" dirty="0"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endParaRPr lang="vi-VN" sz="7200" b="1" dirty="0"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65201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112734" y="3255963"/>
            <a:ext cx="1197488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VNI-Avo" pitchFamily="2" charset="0"/>
              </a:rPr>
              <a:t>    </a:t>
            </a:r>
            <a:r>
              <a:rPr lang="en-US" sz="3600" b="1" dirty="0" err="1">
                <a:latin typeface="VNI-Avo" pitchFamily="2" charset="0"/>
              </a:rPr>
              <a:t>Traän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ñaáu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thaät</a:t>
            </a:r>
            <a:r>
              <a:rPr lang="en-US" sz="3600" b="1" dirty="0">
                <a:latin typeface="VNI-Avo" pitchFamily="2" charset="0"/>
              </a:rPr>
              <a:t> gay </a:t>
            </a:r>
            <a:r>
              <a:rPr lang="en-US" sz="3600" b="1" dirty="0" err="1">
                <a:latin typeface="VNI-Avo" pitchFamily="2" charset="0"/>
              </a:rPr>
              <a:t>caán</a:t>
            </a:r>
            <a:r>
              <a:rPr lang="en-US" sz="3600" b="1" dirty="0">
                <a:latin typeface="VNI-Avo" pitchFamily="2" charset="0"/>
              </a:rPr>
              <a:t>. </a:t>
            </a:r>
            <a:r>
              <a:rPr lang="en-US" sz="3600" b="1" dirty="0" err="1">
                <a:latin typeface="VNI-Avo" pitchFamily="2" charset="0"/>
              </a:rPr>
              <a:t>Luùc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ñaàu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ñoäi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baïn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chôi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raát</a:t>
            </a:r>
            <a:r>
              <a:rPr lang="en-US" sz="3600" b="1" dirty="0">
                <a:latin typeface="VNI-Avo" pitchFamily="2" charset="0"/>
              </a:rPr>
              <a:t> hay, </a:t>
            </a:r>
            <a:r>
              <a:rPr lang="en-US" sz="3600" b="1" dirty="0" err="1">
                <a:latin typeface="VNI-Avo" pitchFamily="2" charset="0"/>
              </a:rPr>
              <a:t>ñoäi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nhaø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bò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daãn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moät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baøn</a:t>
            </a:r>
            <a:r>
              <a:rPr lang="en-US" sz="3600" b="1" dirty="0">
                <a:latin typeface="VNI-Avo" pitchFamily="2" charset="0"/>
              </a:rPr>
              <a:t>. </a:t>
            </a:r>
            <a:r>
              <a:rPr lang="en-US" sz="3600" b="1" dirty="0" err="1">
                <a:latin typeface="VNI-Avo" pitchFamily="2" charset="0"/>
              </a:rPr>
              <a:t>Baát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ngôø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caàu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thuû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soá</a:t>
            </a:r>
            <a:r>
              <a:rPr lang="en-US" sz="3600" b="1" dirty="0">
                <a:latin typeface="VNI-Avo" pitchFamily="2" charset="0"/>
              </a:rPr>
              <a:t> 7 </a:t>
            </a:r>
            <a:r>
              <a:rPr lang="en-US" sz="3600" b="1" dirty="0" err="1">
                <a:latin typeface="VNI-Avo" pitchFamily="2" charset="0"/>
              </a:rPr>
              <a:t>suùt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xa</a:t>
            </a:r>
            <a:r>
              <a:rPr lang="en-US" sz="3600" b="1" dirty="0">
                <a:latin typeface="VNI-Avo" pitchFamily="2" charset="0"/>
              </a:rPr>
              <a:t>, </a:t>
            </a:r>
            <a:r>
              <a:rPr lang="en-US" sz="3600" b="1" dirty="0" err="1">
                <a:latin typeface="VNI-Avo" pitchFamily="2" charset="0"/>
              </a:rPr>
              <a:t>tæ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soá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laø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moät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ñeàu</a:t>
            </a:r>
            <a:r>
              <a:rPr lang="en-US" sz="3600" b="1" dirty="0">
                <a:latin typeface="VNI-Avo" pitchFamily="2" charset="0"/>
              </a:rPr>
              <a:t>. </a:t>
            </a:r>
            <a:r>
              <a:rPr lang="en-US" sz="3600" b="1" dirty="0" err="1">
                <a:latin typeface="VNI-Avo" pitchFamily="2" charset="0"/>
              </a:rPr>
              <a:t>Phuùt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choùt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soá</a:t>
            </a:r>
            <a:r>
              <a:rPr lang="en-US" sz="3600" b="1" dirty="0">
                <a:latin typeface="VNI-Avo" pitchFamily="2" charset="0"/>
              </a:rPr>
              <a:t> 7 </a:t>
            </a:r>
            <a:r>
              <a:rPr lang="en-US" sz="3600" b="1" dirty="0" err="1">
                <a:latin typeface="VNI-Avo" pitchFamily="2" charset="0"/>
              </a:rPr>
              <a:t>laïi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böùt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phaù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ghi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baøn</a:t>
            </a:r>
            <a:r>
              <a:rPr lang="en-US" sz="3600" b="1" dirty="0">
                <a:latin typeface="VNI-Avo" pitchFamily="2" charset="0"/>
              </a:rPr>
              <a:t>. </a:t>
            </a:r>
            <a:r>
              <a:rPr lang="en-US" sz="3600" b="1" dirty="0" err="1">
                <a:latin typeface="VNI-Avo" pitchFamily="2" charset="0"/>
              </a:rPr>
              <a:t>Khaùn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giaû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hoø</a:t>
            </a:r>
            <a:r>
              <a:rPr lang="en-US" sz="3600" b="1" dirty="0">
                <a:latin typeface="VNI-Avo" pitchFamily="2" charset="0"/>
              </a:rPr>
              <a:t> reo </a:t>
            </a:r>
            <a:r>
              <a:rPr lang="en-US" sz="3600" b="1" dirty="0" err="1">
                <a:latin typeface="VNI-Avo" pitchFamily="2" charset="0"/>
              </a:rPr>
              <a:t>nhaûy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muùa</a:t>
            </a:r>
            <a:r>
              <a:rPr lang="en-US" sz="3600" b="1" dirty="0">
                <a:latin typeface="VNI-Avo" pitchFamily="2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1318" y="115822"/>
            <a:ext cx="1428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00741" y="120541"/>
            <a:ext cx="115182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734" y="1778197"/>
            <a:ext cx="22765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buùt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chì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3579" y="1820115"/>
            <a:ext cx="2749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möùt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döøa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3197" y="1802248"/>
            <a:ext cx="21066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nöùt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neû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43705" y="1802249"/>
            <a:ext cx="23439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caùi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buùt</a:t>
            </a:r>
            <a:endParaRPr lang="en-US" sz="48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6" grpId="0"/>
      <p:bldP spid="7" grpId="0"/>
      <p:bldP spid="2" grpId="0"/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32" y="2016690"/>
            <a:ext cx="6864263" cy="253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508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10" y="0"/>
            <a:ext cx="9745249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42900" y="3497263"/>
            <a:ext cx="118491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VNI-Avo" pitchFamily="2" charset="0"/>
              </a:rPr>
              <a:t>    </a:t>
            </a:r>
            <a:r>
              <a:rPr lang="en-US" sz="3600" b="1" dirty="0" err="1">
                <a:latin typeface="VNI-Avo" pitchFamily="2" charset="0"/>
              </a:rPr>
              <a:t>Khi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nguû</a:t>
            </a:r>
            <a:r>
              <a:rPr lang="en-US" sz="3600" b="1" dirty="0">
                <a:latin typeface="VNI-Avo" pitchFamily="2" charset="0"/>
              </a:rPr>
              <a:t>, </a:t>
            </a:r>
            <a:r>
              <a:rPr lang="en-US" sz="3600" b="1" dirty="0" err="1">
                <a:latin typeface="VNI-Avo" pitchFamily="2" charset="0"/>
              </a:rPr>
              <a:t>toâi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naèm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im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lìm</a:t>
            </a:r>
            <a:r>
              <a:rPr lang="en-US" sz="3600" b="1" dirty="0">
                <a:latin typeface="VNI-Avo" pitchFamily="2" charset="0"/>
              </a:rPr>
              <a:t>, </a:t>
            </a:r>
            <a:r>
              <a:rPr lang="en-US" sz="3600" b="1" dirty="0" err="1">
                <a:latin typeface="VNI-Avo" pitchFamily="2" charset="0"/>
              </a:rPr>
              <a:t>maët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ñen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saãm</a:t>
            </a:r>
            <a:r>
              <a:rPr lang="en-US" sz="3600" b="1" dirty="0">
                <a:latin typeface="VNI-Avo" pitchFamily="2" charset="0"/>
              </a:rPr>
              <a:t>.   </a:t>
            </a:r>
            <a:r>
              <a:rPr lang="en-US" sz="3600" b="1" dirty="0" err="1">
                <a:latin typeface="VNI-Avo" pitchFamily="2" charset="0"/>
              </a:rPr>
              <a:t>Thöùc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daäy</a:t>
            </a:r>
            <a:r>
              <a:rPr lang="en-US" sz="3600" b="1" dirty="0">
                <a:latin typeface="VNI-Avo" pitchFamily="2" charset="0"/>
              </a:rPr>
              <a:t>, </a:t>
            </a:r>
            <a:r>
              <a:rPr lang="en-US" sz="3600" b="1" dirty="0" err="1">
                <a:latin typeface="VNI-Avo" pitchFamily="2" charset="0"/>
              </a:rPr>
              <a:t>toâi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coù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theå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ñöa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baïn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chu</a:t>
            </a:r>
            <a:r>
              <a:rPr lang="en-US" sz="3600" b="1" dirty="0">
                <a:latin typeface="VNI-Avo" pitchFamily="2" charset="0"/>
              </a:rPr>
              <a:t> du </a:t>
            </a:r>
            <a:r>
              <a:rPr lang="en-US" sz="3600" b="1" dirty="0" err="1">
                <a:latin typeface="VNI-Avo" pitchFamily="2" charset="0"/>
              </a:rPr>
              <a:t>khaép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nôi</a:t>
            </a:r>
            <a:r>
              <a:rPr lang="en-US" sz="3600" b="1" dirty="0">
                <a:latin typeface="VNI-Avo" pitchFamily="2" charset="0"/>
              </a:rPr>
              <a:t>, </a:t>
            </a:r>
            <a:r>
              <a:rPr lang="en-US" sz="3600" b="1" dirty="0" err="1">
                <a:latin typeface="VNI-Avo" pitchFamily="2" charset="0"/>
              </a:rPr>
              <a:t>khaùm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phaù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theá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giôùi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haáp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daãn</a:t>
            </a:r>
            <a:r>
              <a:rPr lang="en-US" sz="3600" b="1" dirty="0">
                <a:latin typeface="VNI-Avo" pitchFamily="2" charset="0"/>
              </a:rPr>
              <a:t>, </a:t>
            </a:r>
            <a:r>
              <a:rPr lang="en-US" sz="3600" b="1" dirty="0" err="1">
                <a:latin typeface="VNI-Avo" pitchFamily="2" charset="0"/>
              </a:rPr>
              <a:t>ñaày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aép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saéc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maøu</a:t>
            </a:r>
            <a:r>
              <a:rPr lang="en-US" sz="3600" b="1" dirty="0">
                <a:latin typeface="VNI-Avo" pitchFamily="2" charset="0"/>
              </a:rPr>
              <a:t>.   </a:t>
            </a:r>
            <a:r>
              <a:rPr lang="en-US" sz="3600" b="1" dirty="0" err="1">
                <a:latin typeface="VNI-Avo" pitchFamily="2" charset="0"/>
              </a:rPr>
              <a:t>Baïn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coù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theå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xem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phim</a:t>
            </a:r>
            <a:r>
              <a:rPr lang="en-US" sz="3600" b="1" dirty="0">
                <a:latin typeface="VNI-Avo" pitchFamily="2" charset="0"/>
              </a:rPr>
              <a:t>, </a:t>
            </a:r>
            <a:r>
              <a:rPr lang="en-US" sz="3600" b="1" dirty="0" err="1">
                <a:latin typeface="VNI-Avo" pitchFamily="2" charset="0"/>
              </a:rPr>
              <a:t>nghe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nhaïc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ñeå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coù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phuùt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giaây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thö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giaõn</a:t>
            </a:r>
            <a:r>
              <a:rPr lang="en-US" sz="3600" b="1" dirty="0">
                <a:latin typeface="VNI-Avo" pitchFamily="2" charset="0"/>
              </a:rPr>
              <a:t>, </a:t>
            </a:r>
            <a:r>
              <a:rPr lang="en-US" sz="3600" b="1" dirty="0" err="1">
                <a:latin typeface="VNI-Avo" pitchFamily="2" charset="0"/>
              </a:rPr>
              <a:t>aám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aùp</a:t>
            </a:r>
            <a:r>
              <a:rPr lang="en-US" sz="3600" b="1" dirty="0">
                <a:latin typeface="VNI-Avo" pitchFamily="2" charset="0"/>
              </a:rPr>
              <a:t>.   </a:t>
            </a:r>
            <a:r>
              <a:rPr lang="en-US" sz="3600" b="1" dirty="0" err="1">
                <a:latin typeface="VNI-Avo" pitchFamily="2" charset="0"/>
              </a:rPr>
              <a:t>Toâi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laø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ai</a:t>
            </a:r>
            <a:r>
              <a:rPr lang="en-US" sz="3600" b="1" dirty="0">
                <a:latin typeface="VNI-Avo" pitchFamily="2" charset="0"/>
              </a:rPr>
              <a:t>?</a:t>
            </a: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0501065" y="25362"/>
            <a:ext cx="1617724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1231355" y="5783262"/>
            <a:ext cx="758825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" name="Straight Connector 10"/>
          <p:cNvCxnSpPr/>
          <p:nvPr/>
        </p:nvCxnSpPr>
        <p:spPr>
          <a:xfrm>
            <a:off x="4522962" y="5170487"/>
            <a:ext cx="758825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" name="Straight Connector 10"/>
          <p:cNvCxnSpPr/>
          <p:nvPr/>
        </p:nvCxnSpPr>
        <p:spPr>
          <a:xfrm>
            <a:off x="1447800" y="5172869"/>
            <a:ext cx="758825" cy="158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Straight Connector 16"/>
          <p:cNvCxnSpPr/>
          <p:nvPr/>
        </p:nvCxnSpPr>
        <p:spPr>
          <a:xfrm flipH="1">
            <a:off x="9380538" y="3532188"/>
            <a:ext cx="2286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/>
          <p:cNvCxnSpPr/>
          <p:nvPr/>
        </p:nvCxnSpPr>
        <p:spPr>
          <a:xfrm flipH="1">
            <a:off x="9448800" y="3532188"/>
            <a:ext cx="2413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/>
          <p:cNvCxnSpPr/>
          <p:nvPr/>
        </p:nvCxnSpPr>
        <p:spPr>
          <a:xfrm flipH="1">
            <a:off x="7515682" y="4631390"/>
            <a:ext cx="2286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 flipH="1">
            <a:off x="7517139" y="4631390"/>
            <a:ext cx="2413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6"/>
          <p:cNvCxnSpPr/>
          <p:nvPr/>
        </p:nvCxnSpPr>
        <p:spPr>
          <a:xfrm flipH="1">
            <a:off x="2485156" y="5783262"/>
            <a:ext cx="2286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6"/>
          <p:cNvCxnSpPr/>
          <p:nvPr/>
        </p:nvCxnSpPr>
        <p:spPr>
          <a:xfrm flipH="1">
            <a:off x="2401888" y="5784850"/>
            <a:ext cx="2413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6"/>
          <p:cNvCxnSpPr/>
          <p:nvPr/>
        </p:nvCxnSpPr>
        <p:spPr>
          <a:xfrm flipH="1">
            <a:off x="11890189" y="5224180"/>
            <a:ext cx="2286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6"/>
          <p:cNvCxnSpPr/>
          <p:nvPr/>
        </p:nvCxnSpPr>
        <p:spPr>
          <a:xfrm flipH="1">
            <a:off x="11869530" y="5202303"/>
            <a:ext cx="2413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675427"/>
            <a:ext cx="1491032" cy="47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" y="442064"/>
            <a:ext cx="14001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0"/>
          <p:cNvCxnSpPr/>
          <p:nvPr/>
        </p:nvCxnSpPr>
        <p:spPr>
          <a:xfrm>
            <a:off x="6504162" y="4631390"/>
            <a:ext cx="1133627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1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64" y="1665962"/>
            <a:ext cx="6638795" cy="306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313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297113" y="36779"/>
            <a:ext cx="7761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err="1">
                <a:latin typeface="VNI-Avo" pitchFamily="2" charset="0"/>
              </a:rPr>
              <a:t>Ñoà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vaät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quen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thuoäc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0501065" y="25362"/>
            <a:ext cx="1617724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1536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5" y="958850"/>
            <a:ext cx="11801605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92250" y="3382963"/>
            <a:ext cx="25066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VNI-Avo" pitchFamily="2" charset="0"/>
              </a:rPr>
              <a:t>Caùi caëp</a:t>
            </a:r>
            <a:endParaRPr lang="en-US" sz="45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812213" y="3097213"/>
            <a:ext cx="17367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VNI-Avo" pitchFamily="2" charset="0"/>
              </a:rPr>
              <a:t>Caùi oâ</a:t>
            </a:r>
            <a:endParaRPr lang="en-US" sz="45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7013" y="6080125"/>
            <a:ext cx="32908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VNI-Avo" pitchFamily="2" charset="0"/>
              </a:rPr>
              <a:t>Caùi muõ vaûi</a:t>
            </a:r>
            <a:endParaRPr lang="en-US" sz="45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56413" y="6032500"/>
            <a:ext cx="51641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VNI-Avo" pitchFamily="2" charset="0"/>
              </a:rPr>
              <a:t>Caùi muõ baûo hieåm</a:t>
            </a:r>
            <a:endParaRPr lang="en-US" sz="45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62"/>
            <a:ext cx="1766170" cy="56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2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476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5475288" y="4648200"/>
            <a:ext cx="1905000" cy="2209800"/>
            <a:chOff x="-216" y="3820"/>
            <a:chExt cx="648" cy="281"/>
          </a:xfrm>
        </p:grpSpPr>
        <p:pic>
          <p:nvPicPr>
            <p:cNvPr id="23582" name="Picture 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3" name="Picture 4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5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1" y="609602"/>
            <a:ext cx="8582025" cy="2962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>
              <a:lnSpc>
                <a:spcPct val="110000"/>
              </a:lnSpc>
              <a:spcBef>
                <a:spcPct val="50000"/>
              </a:spcBef>
              <a:defRPr/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defRPr/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defRPr/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23557" name="Picture 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02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5" y="62182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1" y="6530977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1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6057900"/>
            <a:ext cx="1676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2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4724400"/>
            <a:ext cx="1371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3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39" y="6530977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4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5997577"/>
            <a:ext cx="685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6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922337" y="69850"/>
            <a:ext cx="679451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0090151" y="246063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426075" y="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2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2" name="Picture 20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0461" flipV="1">
            <a:off x="1504950" y="774700"/>
            <a:ext cx="1682751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3" name="Picture 21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9614" flipV="1">
            <a:off x="5903913" y="684213"/>
            <a:ext cx="18288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4" name="Picture 22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4233069" y="650083"/>
            <a:ext cx="12763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5" name="Picture 23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10821194" y="854870"/>
            <a:ext cx="12763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6" name="Picture 24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9196" flipV="1">
            <a:off x="7706520" y="738983"/>
            <a:ext cx="12001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7" name="Picture 25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6429" flipV="1">
            <a:off x="9142413" y="1008063"/>
            <a:ext cx="1666875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8" name="Picture 26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227" flipV="1">
            <a:off x="-196056" y="1139032"/>
            <a:ext cx="12763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9" name="Picture 27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9186" flipV="1">
            <a:off x="3323433" y="18257"/>
            <a:ext cx="1200151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80" name="Picture 28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2910" flipV="1">
            <a:off x="8480426" y="33340"/>
            <a:ext cx="1123951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1435100" y="300038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657226" y="1847850"/>
            <a:ext cx="11025188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en-US" sz="3600" b="1" kern="10" spc="-36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các con  </a:t>
            </a:r>
          </a:p>
        </p:txBody>
      </p:sp>
      <p:pic>
        <p:nvPicPr>
          <p:cNvPr id="23580" name="Picture 31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11272839" y="14288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085849" y="3862388"/>
            <a:ext cx="10171411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92127104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4998" y="958242"/>
            <a:ext cx="6864263" cy="2057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vi-VN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8061" r="80256" b="29761"/>
          <a:stretch/>
        </p:blipFill>
        <p:spPr bwMode="auto">
          <a:xfrm>
            <a:off x="-6147110" y="4648200"/>
            <a:ext cx="1352689" cy="5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97180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1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645">
        <p14:vortex dir="r"/>
      </p:transition>
    </mc:Choice>
    <mc:Fallback xmlns="">
      <p:transition spd="slow" advTm="664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08" y="1816274"/>
            <a:ext cx="751561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90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8789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39800" y="5037138"/>
            <a:ext cx="8158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>
                <a:latin typeface="VNI-Avo" pitchFamily="2" charset="0"/>
              </a:rPr>
              <a:t>    </a:t>
            </a:r>
            <a:r>
              <a:rPr lang="en-US" sz="4000" b="1" dirty="0" err="1">
                <a:latin typeface="VNI-Avo" pitchFamily="2" charset="0"/>
              </a:rPr>
              <a:t>Meï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ñaïp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xe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ñöa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Haø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ñeán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lôùp</a:t>
            </a:r>
            <a:r>
              <a:rPr lang="en-US" sz="4000" b="1" dirty="0">
                <a:latin typeface="VNI-Avo" pitchFamily="2" charset="0"/>
              </a:rPr>
              <a:t>. </a:t>
            </a:r>
          </a:p>
          <a:p>
            <a:pPr eaLnBrk="1" hangingPunct="1"/>
            <a:r>
              <a:rPr lang="en-US" sz="4000" b="1" dirty="0" err="1">
                <a:latin typeface="VNI-Avo" pitchFamily="2" charset="0"/>
              </a:rPr>
              <a:t>Khaép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phoá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taáp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naäp</a:t>
            </a:r>
            <a:r>
              <a:rPr lang="en-US" sz="4000" b="1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60675" y="5079914"/>
            <a:ext cx="865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25863" y="5692775"/>
            <a:ext cx="885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60513" y="5690449"/>
            <a:ext cx="88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0501065" y="119952"/>
            <a:ext cx="1617724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59338" y="5672138"/>
            <a:ext cx="88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57" y="1540702"/>
            <a:ext cx="8505172" cy="328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49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5" y="25362"/>
            <a:ext cx="1617724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54363" y="25362"/>
            <a:ext cx="1428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11750" y="25362"/>
            <a:ext cx="15986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62812" y="28494"/>
            <a:ext cx="15970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32797" name="Group 29"/>
          <p:cNvGraphicFramePr>
            <a:graphicFrameLocks noGrp="1"/>
          </p:cNvGraphicFramePr>
          <p:nvPr/>
        </p:nvGraphicFramePr>
        <p:xfrm>
          <a:off x="4173538" y="1254125"/>
          <a:ext cx="2844800" cy="1524000"/>
        </p:xfrm>
        <a:graphic>
          <a:graphicData uri="http://schemas.openxmlformats.org/drawingml/2006/table">
            <a:tbl>
              <a:tblPr/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ñ</a:t>
                      </a:r>
                      <a:r>
                        <a:rPr kumimoji="0" lang="en-US" sz="4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aïp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39863" y="2770188"/>
            <a:ext cx="176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VNI-Avo" pitchFamily="2" charset="0"/>
              </a:rPr>
              <a:t>raïp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21213" y="2767013"/>
            <a:ext cx="1762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VNI-Avo" pitchFamily="2" charset="0"/>
              </a:rPr>
              <a:t>saïp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69213" y="2787650"/>
            <a:ext cx="176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VNI-Avo" pitchFamily="2" charset="0"/>
              </a:rPr>
              <a:t>thaùp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03350" y="3717925"/>
            <a:ext cx="17637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VNI-Avo" pitchFamily="2" charset="0"/>
              </a:rPr>
              <a:t>baép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38663" y="3729038"/>
            <a:ext cx="1762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VNI-Avo" pitchFamily="2" charset="0"/>
              </a:rPr>
              <a:t>caëp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656513" y="3711575"/>
            <a:ext cx="176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VNI-Avo" pitchFamily="2" charset="0"/>
              </a:rPr>
              <a:t>gaëp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20813" y="4711700"/>
            <a:ext cx="1762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VNI-Avo" pitchFamily="2" charset="0"/>
              </a:rPr>
              <a:t>ñaäp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75163" y="4679950"/>
            <a:ext cx="1762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VNI-Avo" pitchFamily="2" charset="0"/>
              </a:rPr>
              <a:t>maäp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81913" y="4614863"/>
            <a:ext cx="176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VNI-Avo" pitchFamily="2" charset="0"/>
              </a:rPr>
              <a:t>naáp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2"/>
            <a:ext cx="1828800" cy="71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 bwMode="auto">
          <a:xfrm>
            <a:off x="1751806" y="3425869"/>
            <a:ext cx="6657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968875" y="3425869"/>
            <a:ext cx="73389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8272463" y="3425869"/>
            <a:ext cx="6961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1800991" y="4359056"/>
            <a:ext cx="77845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4935321" y="4375756"/>
            <a:ext cx="76744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8087149" y="4392458"/>
            <a:ext cx="7726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817964" y="5376863"/>
            <a:ext cx="7614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8087149" y="5271370"/>
            <a:ext cx="7726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5153025" y="5319387"/>
            <a:ext cx="75803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0824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10" grpId="0" autoUpdateAnimBg="0"/>
      <p:bldP spid="11" grpId="0" autoUpdateAnimBg="0"/>
      <p:bldP spid="12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9" y="1841326"/>
            <a:ext cx="3168911" cy="20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2" y="1929008"/>
            <a:ext cx="2414239" cy="191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ext Placeholder 14"/>
          <p:cNvPicPr>
            <a:picLocks noGrp="1" noChangeAspect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7282" y="2079321"/>
            <a:ext cx="3244241" cy="1603331"/>
          </a:xfrm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4863" y="4381500"/>
            <a:ext cx="298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 err="1">
                <a:latin typeface="VNI-Avo" pitchFamily="2" charset="0"/>
              </a:rPr>
              <a:t>xe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ñaïp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48213" y="4400550"/>
            <a:ext cx="298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 err="1">
                <a:latin typeface="VNI-Avo" pitchFamily="2" charset="0"/>
              </a:rPr>
              <a:t>caëp</a:t>
            </a:r>
            <a:r>
              <a:rPr lang="en-US" sz="4400" b="1" dirty="0">
                <a:latin typeface="VNI-Avo" pitchFamily="2" charset="0"/>
              </a:rPr>
              <a:t> da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731250" y="4437063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 err="1">
                <a:latin typeface="VNI-Avo" pitchFamily="2" charset="0"/>
              </a:rPr>
              <a:t>caù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maäp</a:t>
            </a:r>
            <a:endParaRPr lang="en-US" sz="4400" b="1" dirty="0">
              <a:latin typeface="VNI-Avo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2"/>
            <a:ext cx="1828800" cy="71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1841326" y="5079305"/>
            <a:ext cx="9895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9792750" y="5142067"/>
            <a:ext cx="1264688" cy="190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926009" y="5113751"/>
            <a:ext cx="106360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647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4625" y="-34161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aêp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aâp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183329"/>
              </p:ext>
            </p:extLst>
          </p:nvPr>
        </p:nvGraphicFramePr>
        <p:xfrm>
          <a:off x="4266135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ap</a:t>
                      </a:r>
                      <a:endParaRPr lang="en-US" sz="44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ñ</a:t>
                      </a:r>
                      <a:r>
                        <a:rPr lang="en-US" sz="4400" b="1" i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aïp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637" y="233377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raïp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4032" y="233993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saïp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5427" y="23375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thaùp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854" y="6038643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xe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ñaïp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380" y="6041822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caëp</a:t>
            </a:r>
            <a:r>
              <a:rPr lang="en-US" sz="4400" b="1" dirty="0">
                <a:latin typeface="VNI-Avo" pitchFamily="2" charset="0"/>
              </a:rPr>
              <a:t> da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9924" y="6016169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caù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maäp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2637" y="299160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baép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4032" y="2997766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caëp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5427" y="29953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gaëp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2637" y="357666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ñaäp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4032" y="3582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maäp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55427" y="358044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naáp</a:t>
            </a:r>
            <a:endParaRPr lang="en-US" sz="4400" b="1" dirty="0"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34" y="4253890"/>
            <a:ext cx="2860784" cy="18025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571" y="4467809"/>
            <a:ext cx="1744082" cy="17440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773" y="4326791"/>
            <a:ext cx="3729376" cy="1807799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2"/>
            <a:ext cx="1828800" cy="71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978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1148</TotalTime>
  <Words>265</Words>
  <Application>Microsoft Office PowerPoint</Application>
  <PresentationFormat>Widescreen</PresentationFormat>
  <Paragraphs>74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HP001 4 hàng</vt:lpstr>
      <vt:lpstr>VNI-Avo</vt:lpstr>
      <vt:lpstr>Times New Roman</vt:lpstr>
      <vt:lpstr>.VnHelvetInsH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Administrator</cp:lastModifiedBy>
  <cp:revision>213</cp:revision>
  <dcterms:created xsi:type="dcterms:W3CDTF">2020-10-19T12:51:54Z</dcterms:created>
  <dcterms:modified xsi:type="dcterms:W3CDTF">2025-11-25T11:25:32Z</dcterms:modified>
  <cp:category>Kết nối tri thức với cuộc sống</cp:category>
</cp:coreProperties>
</file>