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32"/>
  </p:notesMasterIdLst>
  <p:sldIdLst>
    <p:sldId id="483" r:id="rId3"/>
    <p:sldId id="484" r:id="rId4"/>
    <p:sldId id="469" r:id="rId5"/>
    <p:sldId id="485" r:id="rId6"/>
    <p:sldId id="474" r:id="rId7"/>
    <p:sldId id="411" r:id="rId8"/>
    <p:sldId id="418" r:id="rId9"/>
    <p:sldId id="419" r:id="rId10"/>
    <p:sldId id="465" r:id="rId11"/>
    <p:sldId id="487" r:id="rId12"/>
    <p:sldId id="486" r:id="rId13"/>
    <p:sldId id="488" r:id="rId14"/>
    <p:sldId id="422" r:id="rId15"/>
    <p:sldId id="489" r:id="rId16"/>
    <p:sldId id="467" r:id="rId17"/>
    <p:sldId id="477" r:id="rId18"/>
    <p:sldId id="478" r:id="rId19"/>
    <p:sldId id="479" r:id="rId20"/>
    <p:sldId id="351" r:id="rId21"/>
    <p:sldId id="461" r:id="rId22"/>
    <p:sldId id="490" r:id="rId23"/>
    <p:sldId id="471" r:id="rId24"/>
    <p:sldId id="405" r:id="rId25"/>
    <p:sldId id="494" r:id="rId26"/>
    <p:sldId id="407" r:id="rId27"/>
    <p:sldId id="495" r:id="rId28"/>
    <p:sldId id="496" r:id="rId29"/>
    <p:sldId id="497" r:id="rId30"/>
    <p:sldId id="470" r:id="rId31"/>
  </p:sldIdLst>
  <p:sldSz cx="12192000" cy="6858000"/>
  <p:notesSz cx="6858000" cy="9144000"/>
  <p:embeddedFontLst>
    <p:embeddedFont>
      <p:font typeface="HP-087" panose="020B0604020202020204"/>
      <p:bold r:id="rId33"/>
    </p:embeddedFont>
    <p:embeddedFont>
      <p:font typeface="VNI-Avo" panose="020B0604020202020204"/>
      <p:regular r:id="rId34"/>
      <p:bold r:id="rId35"/>
      <p:italic r:id="rId36"/>
      <p:boldItalic r:id="rId37"/>
    </p:embeddedFont>
    <p:embeddedFont>
      <p:font typeface=".VnAvant" panose="020B7200000000000000"/>
      <p:regular r:id="rId38"/>
      <p:bold r:id="rId39"/>
      <p:italic r:id="rId40"/>
      <p:boldItalic r:id="rId41"/>
    </p:embeddedFont>
    <p:embeddedFont>
      <p:font typeface="DomCasual" panose="02020500000000000000" charset="0"/>
      <p:regular r:id="rId42"/>
    </p:embeddedFont>
    <p:embeddedFont>
      <p:font typeface="HP001" panose="020B0604020202020204" charset="0"/>
      <p:regular r:id="rId43"/>
      <p:bold r:id="rId44"/>
    </p:embeddedFont>
    <p:embeddedFont>
      <p:font typeface="#9Slide03 Sofia Pro Soft" panose="020B0000000000000000" pitchFamily="34" charset="0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HP001 4 hàng" panose="020B0603050302020204" pitchFamily="34" charset="0"/>
      <p:regular r:id="rId50"/>
      <p:bold r:id="rId51"/>
    </p:embeddedFont>
    <p:embeddedFont>
      <p:font typeface="HP001 5H" panose="020B0604020202020204" charset="0"/>
      <p:regular r:id="rId52"/>
      <p:bold r:id="rId53"/>
    </p:embeddedFont>
    <p:embeddedFont>
      <p:font typeface=".VnCooper" panose="020B0604020202020204"/>
      <p:regular r:id="rId54"/>
    </p:embeddedFont>
    <p:embeddedFont>
      <p:font typeface="Arial-Rounded" panose="020B0500000000000000" pitchFamily="34" charset="0"/>
      <p:regular r:id="rId55"/>
    </p:embeddedFont>
  </p:embeddedFontLst>
  <p:custDataLst>
    <p:tags r:id="rId5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0066FF"/>
    <a:srgbClr val="FF9933"/>
    <a:srgbClr val="FF0066"/>
    <a:srgbClr val="002060"/>
    <a:srgbClr val="009900"/>
    <a:srgbClr val="CC3399"/>
    <a:srgbClr val="FFCCFF"/>
    <a:srgbClr val="993366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60" autoAdjust="0"/>
    <p:restoredTop sz="94660"/>
  </p:normalViewPr>
  <p:slideViewPr>
    <p:cSldViewPr>
      <p:cViewPr varScale="1">
        <p:scale>
          <a:sx n="65" d="100"/>
          <a:sy n="65" d="100"/>
        </p:scale>
        <p:origin x="576" y="4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font" Target="fonts/font1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24/11/2021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224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7841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7727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5007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5007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6152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Do học</a:t>
            </a:r>
            <a:r>
              <a:rPr lang="en-US" baseline="0" smtClean="0"/>
              <a:t> sinh chưa hiểu từ “địa danh” nên người soạn chỉ dùng từ “địa điểm nổi tiếng”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550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163286"/>
            <a:ext cx="12192000" cy="2878667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86947" tIns="43473" rIns="86947" bIns="43473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095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30206" y="603753"/>
            <a:ext cx="2044700" cy="178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00308" y="889002"/>
            <a:ext cx="9654040" cy="1262441"/>
          </a:xfrm>
        </p:spPr>
        <p:txBody>
          <a:bodyPr>
            <a:noAutofit/>
          </a:bodyPr>
          <a:lstStyle/>
          <a:p>
            <a:pPr algn="ctr"/>
            <a:r>
              <a:rPr lang="en-US" sz="10095" b="1" dirty="0">
                <a:solidFill>
                  <a:schemeClr val="bg1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TIẾNG VIỆT 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64" y="4168344"/>
            <a:ext cx="4523317" cy="2078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2661392"/>
            <a:ext cx="3448048" cy="403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646442"/>
            <a:ext cx="12192000" cy="16127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638800" y="6019800"/>
            <a:ext cx="655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ofia Pro Soft" panose="020B0000000000000000" pitchFamily="34" charset="0"/>
              </a:rPr>
              <a:t>Giáo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ofia Pro Soft" panose="020B0000000000000000" pitchFamily="34" charset="0"/>
              </a:rPr>
              <a:t>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ofia Pro Soft" panose="020B0000000000000000" pitchFamily="34" charset="0"/>
              </a:rPr>
              <a:t>viên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ofia Pro Soft" panose="020B0000000000000000" pitchFamily="34" charset="0"/>
              </a:rPr>
              <a:t>: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ofia Pro Soft" panose="020B0000000000000000" pitchFamily="34" charset="0"/>
              </a:rPr>
              <a:t>Nguyễn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ofia Pro Soft" panose="020B0000000000000000" pitchFamily="34" charset="0"/>
              </a:rPr>
              <a:t>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ofia Pro Soft" panose="020B0000000000000000" pitchFamily="34" charset="0"/>
              </a:rPr>
              <a:t>Thị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ofia Pro Soft" panose="020B0000000000000000" pitchFamily="34" charset="0"/>
              </a:rPr>
              <a:t>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ofia Pro Soft" panose="020B0000000000000000" pitchFamily="34" charset="0"/>
              </a:rPr>
              <a:t>Hồng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ofia Pro Soft" panose="020B0000000000000000" pitchFamily="34" charset="0"/>
              </a:rPr>
              <a:t>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ofia Pro Soft" panose="020B0000000000000000" pitchFamily="34" charset="0"/>
              </a:rPr>
              <a:t>Hiển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#9Slide03 Sofia Pro Soft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7756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-5687"/>
            <a:ext cx="6477000" cy="43243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40551" y="4724400"/>
            <a:ext cx="351089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002060"/>
                </a:solidFill>
                <a:latin typeface="VNI-Avo" pitchFamily="2" charset="0"/>
              </a:rPr>
              <a:t>cuoän chæ</a:t>
            </a:r>
            <a:endParaRPr lang="vi-VN" sz="60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4855192" y="4710752"/>
            <a:ext cx="19937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uoân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29816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48005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75919" y="5105400"/>
            <a:ext cx="504016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002060"/>
                </a:solidFill>
                <a:latin typeface="VNI-Avo" pitchFamily="2" charset="0"/>
              </a:rPr>
              <a:t>buoàng chuoái</a:t>
            </a:r>
            <a:endParaRPr lang="vi-VN" sz="60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4106840" y="5091752"/>
            <a:ext cx="21689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uoâng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19365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6096000" cy="4800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0000" y="5029200"/>
            <a:ext cx="48718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002060"/>
                </a:solidFill>
                <a:latin typeface="VNI-Avo" pitchFamily="2" charset="0"/>
              </a:rPr>
              <a:t>quaû chuoâng</a:t>
            </a:r>
            <a:endParaRPr lang="vi-VN" sz="60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6515717" y="5015552"/>
            <a:ext cx="2151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uoâng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77730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 bwMode="auto">
          <a:xfrm>
            <a:off x="3581400" y="4038600"/>
            <a:ext cx="4193050" cy="914400"/>
          </a:xfrm>
          <a:prstGeom prst="roundRect">
            <a:avLst/>
          </a:prstGeom>
          <a:noFill/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buoàng</a:t>
            </a:r>
            <a:r>
              <a:rPr lang="en-US" sz="4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chuoái</a:t>
            </a:r>
            <a:endParaRPr lang="vi-VN" sz="48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228600" y="4038600"/>
            <a:ext cx="3048000" cy="914400"/>
          </a:xfrm>
          <a:prstGeom prst="roundRect">
            <a:avLst/>
          </a:prstGeom>
          <a:noFill/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cuoän</a:t>
            </a:r>
            <a:r>
              <a:rPr lang="en-US" sz="4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chæ</a:t>
            </a:r>
            <a:endParaRPr lang="vi-VN" sz="48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7924800" y="4038600"/>
            <a:ext cx="4103258" cy="914400"/>
          </a:xfrm>
          <a:prstGeom prst="roundRect">
            <a:avLst/>
          </a:prstGeom>
          <a:noFill/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quaû</a:t>
            </a:r>
            <a:r>
              <a:rPr lang="en-US" sz="4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chuoâng</a:t>
            </a:r>
            <a:endParaRPr lang="vi-VN" sz="4800" b="1" dirty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3810000" cy="2825087"/>
          </a:xfrm>
          <a:prstGeom prst="rect">
            <a:avLst/>
          </a:prstGeom>
          <a:solidFill>
            <a:schemeClr val="accent2"/>
          </a:solidFill>
          <a:ln>
            <a:solidFill>
              <a:srgbClr val="008000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0" y="456063"/>
            <a:ext cx="3771900" cy="282622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456063"/>
            <a:ext cx="3733800" cy="282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2632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3313399" y="456631"/>
            <a:ext cx="2095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uoân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319547" y="37531"/>
            <a:ext cx="2332704" cy="838200"/>
            <a:chOff x="228600" y="228600"/>
            <a:chExt cx="2332704" cy="838200"/>
          </a:xfrm>
        </p:grpSpPr>
        <p:sp>
          <p:nvSpPr>
            <p:cNvPr id="42" name="Rounded Rectangle 41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763997" y="1656960"/>
            <a:ext cx="3936075" cy="2197460"/>
            <a:chOff x="2895600" y="2011740"/>
            <a:chExt cx="3250275" cy="2008910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895600" y="2011740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545674" y="2018666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895601" y="3030050"/>
              <a:ext cx="3250274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358960" y="2681684"/>
            <a:ext cx="26857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ch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uoân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56872" y="1636130"/>
            <a:ext cx="11464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ch</a:t>
            </a:r>
            <a:endParaRPr lang="en-US" sz="6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flipH="1">
            <a:off x="5836895" y="1652482"/>
            <a:ext cx="19235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uoân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6346631" y="465235"/>
            <a:ext cx="2658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uoâng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76224" y="2651793"/>
            <a:ext cx="441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`</a:t>
            </a:r>
            <a:endParaRPr lang="en-US" sz="6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551070" y="3957120"/>
            <a:ext cx="114914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err="1">
                <a:solidFill>
                  <a:srgbClr val="002060"/>
                </a:solidFill>
                <a:latin typeface="VNI-Avo" pitchFamily="2" charset="0"/>
              </a:rPr>
              <a:t>khuoân</a:t>
            </a:r>
            <a:r>
              <a:rPr lang="en-US" sz="4800" b="1">
                <a:solidFill>
                  <a:srgbClr val="002060"/>
                </a:solidFill>
                <a:latin typeface="VNI-Avo" pitchFamily="2" charset="0"/>
              </a:rPr>
              <a:t>     </a:t>
            </a:r>
            <a:r>
              <a:rPr lang="en-US" sz="4800" b="1" smtClean="0">
                <a:solidFill>
                  <a:srgbClr val="002060"/>
                </a:solidFill>
                <a:latin typeface="VNI-Avo" pitchFamily="2" charset="0"/>
              </a:rPr>
              <a:t> muoán      </a:t>
            </a:r>
            <a:r>
              <a:rPr lang="en-US" sz="4800" b="1" err="1">
                <a:solidFill>
                  <a:srgbClr val="002060"/>
                </a:solidFill>
                <a:latin typeface="VNI-Avo" pitchFamily="2" charset="0"/>
              </a:rPr>
              <a:t>muoän</a:t>
            </a:r>
            <a:r>
              <a:rPr lang="en-US" sz="4800" b="1">
                <a:solidFill>
                  <a:srgbClr val="002060"/>
                </a:solidFill>
                <a:latin typeface="VNI-Avo" pitchFamily="2" charset="0"/>
              </a:rPr>
              <a:t>     </a:t>
            </a:r>
            <a:r>
              <a:rPr lang="en-US" sz="4800" b="1" smtClean="0">
                <a:solidFill>
                  <a:srgbClr val="002060"/>
                </a:solidFill>
                <a:latin typeface="VNI-Avo" pitchFamily="2" charset="0"/>
              </a:rPr>
              <a:t>   </a:t>
            </a:r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nguoàn</a:t>
            </a:r>
            <a:endParaRPr lang="en-US" sz="4800" b="1" dirty="0">
              <a:solidFill>
                <a:srgbClr val="002060"/>
              </a:solidFill>
              <a:latin typeface="VNI-Avo" pitchFamily="2" charset="0"/>
            </a:endParaRPr>
          </a:p>
          <a:p>
            <a:r>
              <a:rPr lang="en-US" sz="4800" b="1" err="1">
                <a:solidFill>
                  <a:srgbClr val="002060"/>
                </a:solidFill>
                <a:latin typeface="VNI-Avo" pitchFamily="2" charset="0"/>
              </a:rPr>
              <a:t>buoàng</a:t>
            </a:r>
            <a:r>
              <a:rPr lang="en-US" sz="4800" b="1">
                <a:solidFill>
                  <a:srgbClr val="002060"/>
                </a:solidFill>
                <a:latin typeface="VNI-Avo" pitchFamily="2" charset="0"/>
              </a:rPr>
              <a:t>    </a:t>
            </a:r>
            <a:r>
              <a:rPr lang="en-US" sz="4800" b="1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800" b="1" err="1">
                <a:solidFill>
                  <a:srgbClr val="002060"/>
                </a:solidFill>
                <a:latin typeface="VNI-Avo" pitchFamily="2" charset="0"/>
              </a:rPr>
              <a:t>luoáng</a:t>
            </a:r>
            <a:r>
              <a:rPr lang="en-US" sz="4800" b="1">
                <a:solidFill>
                  <a:srgbClr val="002060"/>
                </a:solidFill>
                <a:latin typeface="VNI-Avo" pitchFamily="2" charset="0"/>
              </a:rPr>
              <a:t>    </a:t>
            </a:r>
            <a:r>
              <a:rPr lang="en-US" sz="4800" b="1" smtClean="0">
                <a:solidFill>
                  <a:srgbClr val="002060"/>
                </a:solidFill>
                <a:latin typeface="VNI-Avo" pitchFamily="2" charset="0"/>
              </a:rPr>
              <a:t>  </a:t>
            </a:r>
            <a:r>
              <a:rPr lang="en-US" sz="4800" b="1" err="1">
                <a:solidFill>
                  <a:srgbClr val="002060"/>
                </a:solidFill>
                <a:latin typeface="VNI-Avo" pitchFamily="2" charset="0"/>
              </a:rPr>
              <a:t>thuoång</a:t>
            </a:r>
            <a:r>
              <a:rPr lang="en-US" sz="4800" b="1">
                <a:solidFill>
                  <a:srgbClr val="002060"/>
                </a:solidFill>
                <a:latin typeface="VNI-Avo" pitchFamily="2" charset="0"/>
              </a:rPr>
              <a:t>   </a:t>
            </a:r>
            <a:r>
              <a:rPr lang="en-US" sz="4800" b="1" smtClean="0">
                <a:solidFill>
                  <a:srgbClr val="002060"/>
                </a:solidFill>
                <a:latin typeface="VNI-Avo" pitchFamily="2" charset="0"/>
              </a:rPr>
              <a:t>    </a:t>
            </a:r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vuoâng</a:t>
            </a:r>
            <a:endParaRPr lang="en-US" sz="48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228599" y="5674341"/>
            <a:ext cx="1165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8000"/>
                </a:solidFill>
                <a:latin typeface="VNI-Avo" pitchFamily="2" charset="0"/>
              </a:rPr>
              <a:t>cuoän</a:t>
            </a:r>
            <a:r>
              <a:rPr lang="en-US" sz="4400" b="1" dirty="0">
                <a:solidFill>
                  <a:srgbClr val="008000"/>
                </a:solidFill>
                <a:latin typeface="VNI-Avo" pitchFamily="2" charset="0"/>
              </a:rPr>
              <a:t> </a:t>
            </a:r>
            <a:r>
              <a:rPr lang="en-US" sz="4400" b="1" err="1">
                <a:solidFill>
                  <a:srgbClr val="008000"/>
                </a:solidFill>
                <a:latin typeface="VNI-Avo" pitchFamily="2" charset="0"/>
              </a:rPr>
              <a:t>chæ</a:t>
            </a:r>
            <a:r>
              <a:rPr lang="en-US" sz="4400" b="1">
                <a:solidFill>
                  <a:srgbClr val="008000"/>
                </a:solidFill>
                <a:latin typeface="VNI-Avo" pitchFamily="2" charset="0"/>
              </a:rPr>
              <a:t>   </a:t>
            </a:r>
            <a:r>
              <a:rPr lang="en-US" sz="4400" b="1" smtClean="0">
                <a:solidFill>
                  <a:srgbClr val="008000"/>
                </a:solidFill>
                <a:latin typeface="VNI-Avo" pitchFamily="2" charset="0"/>
              </a:rPr>
              <a:t>   </a:t>
            </a:r>
            <a:r>
              <a:rPr lang="en-US" sz="4400" b="1" dirty="0" err="1">
                <a:solidFill>
                  <a:srgbClr val="008000"/>
                </a:solidFill>
                <a:latin typeface="VNI-Avo" pitchFamily="2" charset="0"/>
              </a:rPr>
              <a:t>buoàng</a:t>
            </a:r>
            <a:r>
              <a:rPr lang="en-US" sz="4400" b="1" dirty="0">
                <a:solidFill>
                  <a:srgbClr val="008000"/>
                </a:solidFill>
                <a:latin typeface="VNI-Avo" pitchFamily="2" charset="0"/>
              </a:rPr>
              <a:t> </a:t>
            </a:r>
            <a:r>
              <a:rPr lang="en-US" sz="4400" b="1" err="1">
                <a:solidFill>
                  <a:srgbClr val="008000"/>
                </a:solidFill>
                <a:latin typeface="VNI-Avo" pitchFamily="2" charset="0"/>
              </a:rPr>
              <a:t>chuoái</a:t>
            </a:r>
            <a:r>
              <a:rPr lang="en-US" sz="4400" b="1">
                <a:solidFill>
                  <a:srgbClr val="008000"/>
                </a:solidFill>
                <a:latin typeface="VNI-Avo" pitchFamily="2" charset="0"/>
              </a:rPr>
              <a:t>    </a:t>
            </a:r>
            <a:r>
              <a:rPr lang="en-US" sz="4400" b="1" smtClean="0">
                <a:solidFill>
                  <a:srgbClr val="008000"/>
                </a:solidFill>
                <a:latin typeface="VNI-Avo" pitchFamily="2" charset="0"/>
              </a:rPr>
              <a:t>  quaû </a:t>
            </a:r>
            <a:r>
              <a:rPr lang="en-US" sz="4400" b="1" dirty="0" err="1">
                <a:solidFill>
                  <a:srgbClr val="008000"/>
                </a:solidFill>
                <a:latin typeface="VNI-Avo" pitchFamily="2" charset="0"/>
              </a:rPr>
              <a:t>chuoâng</a:t>
            </a:r>
            <a:r>
              <a:rPr lang="en-US" sz="4400" b="1" dirty="0">
                <a:solidFill>
                  <a:srgbClr val="008000"/>
                </a:solidFill>
                <a:latin typeface="VNI-Avo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729538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>
            <a:off x="1066800" y="1130712"/>
            <a:ext cx="9829800" cy="5390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29200" y="2736303"/>
            <a:ext cx="147508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600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ĎŪ</a:t>
            </a:r>
            <a:endParaRPr lang="vi-VN" sz="6600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35727" y="4267200"/>
            <a:ext cx="1774845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300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ĎŪg</a:t>
            </a:r>
            <a:endParaRPr lang="vi-VN" sz="6300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05800" y="4500771"/>
            <a:ext cx="1774845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300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ĎŪg</a:t>
            </a:r>
            <a:endParaRPr lang="vi-VN" sz="6300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57031393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4" name="u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0" y="1371600"/>
            <a:ext cx="87630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582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3" name="u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1007808"/>
            <a:ext cx="10210800" cy="493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1659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71601"/>
            <a:ext cx="92964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791200" y="1454725"/>
            <a:ext cx="2140330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ĎŪg</a:t>
            </a:r>
            <a:endParaRPr lang="vi-VN" sz="77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39643" y="1454205"/>
            <a:ext cx="1699504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ĎŪ</a:t>
            </a:r>
            <a:endParaRPr lang="vi-VN" sz="77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74618" y="3078365"/>
            <a:ext cx="3583032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c</a:t>
            </a:r>
            <a:r>
              <a:rPr lang="vi-VN" sz="7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</a:t>
            </a:r>
            <a:r>
              <a:rPr lang="lt-LT" sz="7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ų</a:t>
            </a:r>
            <a:r>
              <a:rPr lang="vi-VN" sz="7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 chỉ</a:t>
            </a:r>
            <a:endParaRPr lang="vi-VN" sz="77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500248" y="3075709"/>
            <a:ext cx="5019323" cy="12772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7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cs typeface="HP001 5H"/>
              </a:rPr>
              <a:t>λί</a:t>
            </a:r>
            <a:r>
              <a:rPr lang="vi-VN" sz="7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cs typeface="HP001 5H"/>
              </a:rPr>
              <a:t>Ŭg </a:t>
            </a:r>
            <a:r>
              <a:rPr lang="el-GR" sz="7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cs typeface="HP001 5H"/>
              </a:rPr>
              <a:t>ε</a:t>
            </a:r>
            <a:r>
              <a:rPr lang="vi-VN" sz="7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cs typeface="HP001 5H"/>
              </a:rPr>
              <a:t>uĒ</a:t>
            </a:r>
            <a:endParaRPr lang="vi-VN" sz="77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20" name="Rounded Rectangle 19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426336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750208" y="2133600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5524"/>
            <a:ext cx="12192000" cy="1514168"/>
          </a:xfrm>
          <a:solidFill>
            <a:srgbClr val="0070C0"/>
          </a:solidFill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  <a:latin typeface="VNI-Avo" pitchFamily="2" charset="0"/>
              </a:rPr>
              <a:t>                   </a:t>
            </a:r>
            <a:r>
              <a:rPr lang="en-US" sz="7200" b="1" smtClean="0">
                <a:solidFill>
                  <a:schemeClr val="bg1"/>
                </a:solidFill>
                <a:latin typeface="VNI-Avo" pitchFamily="2" charset="0"/>
              </a:rPr>
              <a:t>uoân    uoâng</a:t>
            </a:r>
            <a:endParaRPr lang="vi-VN" sz="72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 err="1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dirty="0">
                <a:solidFill>
                  <a:srgbClr val="FF0000"/>
                </a:solidFill>
                <a:latin typeface="HP-087" pitchFamily="34" charset="0"/>
              </a:rPr>
              <a:t> 1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6997" y="-5524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prstClr val="white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prstClr val="white"/>
                </a:solidFill>
                <a:latin typeface=".VnCooper" pitchFamily="34" charset="0"/>
              </a:rPr>
              <a:t> </a:t>
            </a:r>
            <a:endParaRPr lang="vi-VN" sz="5400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2090029" y="-216819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56219" y="289480"/>
            <a:ext cx="9925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smtClean="0">
                <a:solidFill>
                  <a:srgbClr val="0070C0"/>
                </a:solidFill>
                <a:latin typeface=".VnCooper" pitchFamily="34" charset="0"/>
              </a:rPr>
              <a:t>68</a:t>
            </a:r>
            <a:endParaRPr lang="vi-VN" sz="5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05724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12191999" cy="1514168"/>
          </a:xfrm>
          <a:solidFill>
            <a:srgbClr val="0070C0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VNI-Avo" pitchFamily="2" charset="0"/>
              </a:rPr>
              <a:t>                  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uoân</a:t>
            </a:r>
            <a:r>
              <a:rPr lang="en-US" sz="6600" b="1" dirty="0">
                <a:solidFill>
                  <a:schemeClr val="bg1"/>
                </a:solidFill>
                <a:latin typeface="VNI-Avo" pitchFamily="2" charset="0"/>
              </a:rPr>
              <a:t>   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uoâng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>
                <a:solidFill>
                  <a:srgbClr val="FF0000"/>
                </a:solidFill>
                <a:latin typeface="HP-087" pitchFamily="34" charset="0"/>
              </a:rPr>
              <a:t>TIẾT 2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1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2623720" y="-194091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89910" y="336029"/>
            <a:ext cx="9925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0070C0"/>
                </a:solidFill>
                <a:latin typeface=".VnCooper" pitchFamily="34" charset="0"/>
              </a:rPr>
              <a:t>68</a:t>
            </a:r>
            <a:endParaRPr lang="vi-VN" sz="5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5581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71601"/>
            <a:ext cx="92964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791200" y="1454725"/>
            <a:ext cx="2140330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ĎŪg</a:t>
            </a:r>
            <a:endParaRPr lang="vi-VN" sz="77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39643" y="1454205"/>
            <a:ext cx="1699504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ĎŪ</a:t>
            </a:r>
            <a:endParaRPr lang="vi-VN" sz="77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74618" y="3078365"/>
            <a:ext cx="3583032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c</a:t>
            </a:r>
            <a:r>
              <a:rPr lang="vi-VN" sz="7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</a:t>
            </a:r>
            <a:r>
              <a:rPr lang="lt-LT" sz="7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ų</a:t>
            </a:r>
            <a:r>
              <a:rPr lang="vi-VN" sz="7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 chỉ</a:t>
            </a:r>
            <a:endParaRPr lang="vi-VN" sz="77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500248" y="3075709"/>
            <a:ext cx="5019323" cy="12772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7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cs typeface="HP001 5H"/>
              </a:rPr>
              <a:t>λί</a:t>
            </a:r>
            <a:r>
              <a:rPr lang="vi-VN" sz="7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cs typeface="HP001 5H"/>
              </a:rPr>
              <a:t>Ŭg </a:t>
            </a:r>
            <a:r>
              <a:rPr lang="el-GR" sz="7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cs typeface="HP001 5H"/>
              </a:rPr>
              <a:t>ε</a:t>
            </a:r>
            <a:r>
              <a:rPr lang="vi-VN" sz="7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cs typeface="HP001 5H"/>
              </a:rPr>
              <a:t>uĒ</a:t>
            </a:r>
            <a:endParaRPr lang="vi-VN" sz="77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20" name="Rounded Rectangle 19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700305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113" y="1"/>
            <a:ext cx="6419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12" name="Rounded Rectangle 11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612836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" r="6400" b="67778"/>
          <a:stretch/>
        </p:blipFill>
        <p:spPr>
          <a:xfrm>
            <a:off x="1295400" y="0"/>
            <a:ext cx="10134600" cy="340850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524000" y="457200"/>
            <a:ext cx="2514600" cy="838200"/>
            <a:chOff x="228600" y="228600"/>
            <a:chExt cx="2514600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52400" y="3429000"/>
            <a:ext cx="118871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   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saép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möa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Chuoàn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chuoàn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bay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thaáp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Baàu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ñen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kòt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Gioù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thoåi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maïnh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cuoán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theo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ñaùm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laù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khoâ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Roài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möa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aøo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aøo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truùt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1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xuoáng</a:t>
            </a:r>
            <a:r>
              <a:rPr lang="en-US" sz="4000" b="1" kern="600" spc="-18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</a:p>
          <a:p>
            <a:pPr algn="just"/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    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Möa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taïnh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haït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möa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long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lanh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ñoïng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treân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caùc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cuoáng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laù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Baàu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trong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xanh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khoâng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khí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maùt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kern="600" spc="-3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meû</a:t>
            </a:r>
            <a:r>
              <a:rPr lang="en-US" sz="4000" b="1" kern="600" spc="-34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</a:t>
            </a:r>
            <a:endParaRPr lang="vi-VN" sz="4000" b="1" kern="600" spc="-34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4544464" y="4044259"/>
            <a:ext cx="120728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6149630" y="4026674"/>
            <a:ext cx="131797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6019800" y="4629380"/>
            <a:ext cx="108937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5582234" y="5257800"/>
            <a:ext cx="1580566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304800" y="6477000"/>
            <a:ext cx="13716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6" name="Group 15"/>
          <p:cNvGrpSpPr/>
          <p:nvPr/>
        </p:nvGrpSpPr>
        <p:grpSpPr>
          <a:xfrm>
            <a:off x="4114800" y="3566026"/>
            <a:ext cx="184355" cy="460648"/>
            <a:chOff x="6400800" y="194146"/>
            <a:chExt cx="236483" cy="766958"/>
          </a:xfrm>
        </p:grpSpPr>
        <p:cxnSp>
          <p:nvCxnSpPr>
            <p:cNvPr id="17" name="Straight Connector 16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Connector 17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" name="Group 18"/>
          <p:cNvGrpSpPr/>
          <p:nvPr/>
        </p:nvGrpSpPr>
        <p:grpSpPr>
          <a:xfrm>
            <a:off x="10016790" y="3563048"/>
            <a:ext cx="184355" cy="460648"/>
            <a:chOff x="6400800" y="194146"/>
            <a:chExt cx="236483" cy="766958"/>
          </a:xfrm>
        </p:grpSpPr>
        <p:cxnSp>
          <p:nvCxnSpPr>
            <p:cNvPr id="20" name="Straight Connector 19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Connector 20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2" name="Group 21"/>
          <p:cNvGrpSpPr/>
          <p:nvPr/>
        </p:nvGrpSpPr>
        <p:grpSpPr>
          <a:xfrm>
            <a:off x="2000206" y="4168732"/>
            <a:ext cx="184355" cy="460648"/>
            <a:chOff x="6400800" y="194146"/>
            <a:chExt cx="236483" cy="766958"/>
          </a:xfrm>
        </p:grpSpPr>
        <p:cxnSp>
          <p:nvCxnSpPr>
            <p:cNvPr id="23" name="Straight Connector 22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Straight Connector 23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5" name="Group 24"/>
          <p:cNvGrpSpPr/>
          <p:nvPr/>
        </p:nvGrpSpPr>
        <p:grpSpPr>
          <a:xfrm>
            <a:off x="1203222" y="4779567"/>
            <a:ext cx="184355" cy="460648"/>
            <a:chOff x="6400800" y="194146"/>
            <a:chExt cx="236483" cy="766958"/>
          </a:xfrm>
        </p:grpSpPr>
        <p:cxnSp>
          <p:nvCxnSpPr>
            <p:cNvPr id="26" name="Straight Connector 25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Straight Connector 26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8" name="Group 27"/>
          <p:cNvGrpSpPr/>
          <p:nvPr/>
        </p:nvGrpSpPr>
        <p:grpSpPr>
          <a:xfrm>
            <a:off x="7239000" y="4800600"/>
            <a:ext cx="184355" cy="460648"/>
            <a:chOff x="6400800" y="194146"/>
            <a:chExt cx="236483" cy="766958"/>
          </a:xfrm>
        </p:grpSpPr>
        <p:cxnSp>
          <p:nvCxnSpPr>
            <p:cNvPr id="29" name="Straight Connector 28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Connector 29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" name="Group 30"/>
          <p:cNvGrpSpPr/>
          <p:nvPr/>
        </p:nvGrpSpPr>
        <p:grpSpPr>
          <a:xfrm>
            <a:off x="2184561" y="6016352"/>
            <a:ext cx="184355" cy="460648"/>
            <a:chOff x="6400800" y="194146"/>
            <a:chExt cx="236483" cy="766958"/>
          </a:xfrm>
        </p:grpSpPr>
        <p:cxnSp>
          <p:nvCxnSpPr>
            <p:cNvPr id="32" name="Straight Connector 31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Straight Connector 32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4" name="Group 33"/>
          <p:cNvGrpSpPr/>
          <p:nvPr/>
        </p:nvGrpSpPr>
        <p:grpSpPr>
          <a:xfrm>
            <a:off x="10363200" y="6013374"/>
            <a:ext cx="232696" cy="460648"/>
            <a:chOff x="6400800" y="194146"/>
            <a:chExt cx="236483" cy="766958"/>
          </a:xfrm>
        </p:grpSpPr>
        <p:cxnSp>
          <p:nvCxnSpPr>
            <p:cNvPr id="35" name="Straight Connector 34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Straight Connector 35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44406870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ounded Rectangle 45"/>
          <p:cNvSpPr/>
          <p:nvPr/>
        </p:nvSpPr>
        <p:spPr>
          <a:xfrm>
            <a:off x="875625" y="5188869"/>
            <a:ext cx="10740571" cy="125950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dấu hiệu nào báo hiệu trời sắp mưa?</a:t>
            </a:r>
            <a:endParaRPr lang="en-US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5342061" y="762000"/>
            <a:ext cx="6477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8881404" y="2133600"/>
            <a:ext cx="30319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04800" y="2806648"/>
            <a:ext cx="1600200" cy="81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257908" y="4120753"/>
            <a:ext cx="11583787" cy="473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714741" y="5188869"/>
            <a:ext cx="11209917" cy="125950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 nào miêu tả tiếng mưa rơi xuống rất mạnh</a:t>
            </a:r>
            <a:r>
              <a:rPr lang="en-US" sz="419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419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14741" y="5190679"/>
            <a:ext cx="11126954" cy="125950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Cảnh vật sau cơn mưa được miêu tả như thế nào?</a:t>
            </a:r>
            <a:endParaRPr lang="en-US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533875" y="3479660"/>
            <a:ext cx="10307820" cy="68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04800" y="4800600"/>
            <a:ext cx="6705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52400" y="120908"/>
            <a:ext cx="11811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   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saép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möa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Chuoàn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chuoàn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bay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thaáp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Baàu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ñen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kòt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Gioù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thoåi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maïnh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cuoán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theo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ñaùm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laù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khoâ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Roài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möa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aøo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aøo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truùt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xuoáng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</a:p>
          <a:p>
            <a:pPr algn="just"/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    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Möa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taïnh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haït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möa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long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lanh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ñoïng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treân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caùc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cuoáng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laù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Baàu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trong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xanh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khoâng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khí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maùt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400" b="1" kern="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meû</a:t>
            </a:r>
            <a:r>
              <a:rPr lang="en-US" sz="4400" b="1" kern="6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</a:t>
            </a:r>
            <a:endParaRPr lang="vi-VN" sz="4400" b="1" kern="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5692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1" grpId="0" animBg="1"/>
      <p:bldP spid="15" grpId="0" animBg="1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73" t="58866" r="8972" b="6689"/>
          <a:stretch/>
        </p:blipFill>
        <p:spPr>
          <a:xfrm>
            <a:off x="6223996" y="1447801"/>
            <a:ext cx="5053604" cy="529936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57200" y="45172"/>
            <a:ext cx="2209800" cy="838200"/>
            <a:chOff x="228600" y="228600"/>
            <a:chExt cx="2209800" cy="838200"/>
          </a:xfrm>
        </p:grpSpPr>
        <p:sp>
          <p:nvSpPr>
            <p:cNvPr id="15" name="Rounded Rectangle 14"/>
            <p:cNvSpPr/>
            <p:nvPr/>
          </p:nvSpPr>
          <p:spPr>
            <a:xfrm>
              <a:off x="761999" y="228600"/>
              <a:ext cx="1676401" cy="8382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200" b="1" dirty="0" err="1">
                  <a:solidFill>
                    <a:schemeClr val="bg1"/>
                  </a:solidFill>
                </a:rPr>
                <a:t>Nói</a:t>
              </a:r>
              <a:endParaRPr lang="vi-VN" sz="42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5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045198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 err="1">
                <a:latin typeface="VNI-Avo" pitchFamily="2" charset="0"/>
              </a:rPr>
              <a:t>Möa</a:t>
            </a:r>
            <a:r>
              <a:rPr lang="en-US" sz="5400" b="1" dirty="0">
                <a:latin typeface="VNI-Avo" pitchFamily="2" charset="0"/>
              </a:rPr>
              <a:t> </a:t>
            </a:r>
            <a:r>
              <a:rPr lang="en-US" sz="5400" b="1" dirty="0" err="1">
                <a:latin typeface="VNI-Avo" pitchFamily="2" charset="0"/>
              </a:rPr>
              <a:t>vaø</a:t>
            </a:r>
            <a:r>
              <a:rPr lang="en-US" sz="5400" b="1" dirty="0">
                <a:latin typeface="VNI-Avo" pitchFamily="2" charset="0"/>
              </a:rPr>
              <a:t> </a:t>
            </a:r>
            <a:r>
              <a:rPr lang="en-US" sz="5400" b="1" dirty="0" err="1">
                <a:latin typeface="VNI-Avo" pitchFamily="2" charset="0"/>
              </a:rPr>
              <a:t>naéng</a:t>
            </a:r>
            <a:endParaRPr lang="vi-VN" sz="5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5" t="60000" r="50000" b="5555"/>
          <a:stretch/>
        </p:blipFill>
        <p:spPr>
          <a:xfrm>
            <a:off x="1219200" y="1600200"/>
            <a:ext cx="4767616" cy="525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9851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2451729" y="5383078"/>
            <a:ext cx="1585616" cy="13116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" t="22078" r="4789" b="37455"/>
          <a:stretch/>
        </p:blipFill>
        <p:spPr>
          <a:xfrm>
            <a:off x="3622096" y="-54428"/>
            <a:ext cx="5098965" cy="176082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77455" y="1075375"/>
            <a:ext cx="4913402" cy="491072"/>
          </a:xfrm>
        </p:spPr>
        <p:txBody>
          <a:bodyPr>
            <a:noAutofit/>
          </a:bodyPr>
          <a:lstStyle/>
          <a:p>
            <a:pPr algn="ctr"/>
            <a:r>
              <a:rPr lang="en-US" sz="5714" b="1" dirty="0" err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Đọc</a:t>
            </a:r>
            <a:r>
              <a:rPr lang="en-US" sz="5714" b="1" dirty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 </a:t>
            </a:r>
            <a:r>
              <a:rPr lang="en-US" sz="5714" b="1" dirty="0" err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sách</a:t>
            </a:r>
            <a:r>
              <a:rPr lang="en-US" sz="5714" b="1" dirty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 </a:t>
            </a:r>
            <a:r>
              <a:rPr lang="en-US" sz="5714" b="1" dirty="0" err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nhé</a:t>
            </a:r>
            <a:endParaRPr lang="en-US" sz="5714" b="1" dirty="0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8305814" y="5383077"/>
            <a:ext cx="1445895" cy="12884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345" y="1566452"/>
            <a:ext cx="4268468" cy="498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6474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436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821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9836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55578" y="163286"/>
            <a:ext cx="12191999" cy="63137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1150" y="1805776"/>
            <a:ext cx="10081120" cy="1147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70788"/>
            <a:r>
              <a:rPr lang="en-US" sz="6857" b="1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Củng</a:t>
            </a:r>
            <a:r>
              <a:rPr lang="en-US" sz="6857" b="1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6857" b="1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cố</a:t>
            </a:r>
            <a:r>
              <a:rPr lang="en-US" sz="6857" b="1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, </a:t>
            </a:r>
            <a:r>
              <a:rPr lang="en-US" sz="6857" b="1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nhận</a:t>
            </a:r>
            <a:r>
              <a:rPr lang="en-US" sz="6857" b="1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6857" b="1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xét</a:t>
            </a:r>
            <a:endParaRPr lang="en-US" sz="6857" b="1" dirty="0"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87400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191" y="2036078"/>
            <a:ext cx="2362200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Hộp Văn bản 14"/>
          <p:cNvSpPr txBox="1">
            <a:spLocks noChangeArrowheads="1"/>
          </p:cNvSpPr>
          <p:nvPr/>
        </p:nvSpPr>
        <p:spPr bwMode="auto">
          <a:xfrm>
            <a:off x="609600" y="532001"/>
            <a:ext cx="11430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6000" dirty="0">
                <a:latin typeface="Arial-Rounded"/>
                <a:ea typeface="Arial-Rounded"/>
                <a:cs typeface="Arial-Rounded"/>
              </a:rPr>
              <a:t>   </a:t>
            </a:r>
            <a:r>
              <a:rPr lang="en-US" sz="6000" dirty="0" err="1">
                <a:latin typeface="Arial-Rounded"/>
                <a:ea typeface="Arial-Rounded"/>
                <a:cs typeface="Arial-Rounded"/>
              </a:rPr>
              <a:t>Tìm</a:t>
            </a:r>
            <a:r>
              <a:rPr lang="en-US" sz="60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6000" dirty="0" err="1">
                <a:latin typeface="Arial-Rounded"/>
                <a:ea typeface="Arial-Rounded"/>
                <a:cs typeface="Arial-Rounded"/>
              </a:rPr>
              <a:t>từ</a:t>
            </a:r>
            <a:r>
              <a:rPr lang="en-US" sz="60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6000" dirty="0" err="1">
                <a:latin typeface="Arial-Rounded"/>
                <a:ea typeface="Arial-Rounded"/>
                <a:cs typeface="Arial-Rounded"/>
              </a:rPr>
              <a:t>ngữ</a:t>
            </a:r>
            <a:r>
              <a:rPr lang="en-US" sz="60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6000" dirty="0" err="1">
                <a:latin typeface="Arial-Rounded"/>
                <a:ea typeface="Arial-Rounded"/>
                <a:cs typeface="Arial-Rounded"/>
              </a:rPr>
              <a:t>chứa</a:t>
            </a:r>
            <a:r>
              <a:rPr lang="en-US" sz="60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6000" dirty="0" err="1">
                <a:latin typeface="Arial-Rounded"/>
                <a:ea typeface="Arial-Rounded"/>
                <a:cs typeface="Arial-Rounded"/>
              </a:rPr>
              <a:t>vần</a:t>
            </a:r>
            <a:r>
              <a:rPr lang="en-US" sz="60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uôn</a:t>
            </a:r>
            <a:r>
              <a:rPr lang="en-US" sz="6000" dirty="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, </a:t>
            </a:r>
            <a:r>
              <a:rPr lang="en-US" sz="6000" dirty="0" err="1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uông</a:t>
            </a:r>
            <a:endParaRPr lang="vi-VN" sz="6000" dirty="0">
              <a:solidFill>
                <a:srgbClr val="FF0000"/>
              </a:solidFill>
              <a:latin typeface="Arial-Rounded"/>
              <a:ea typeface="Arial-Rounded"/>
              <a:cs typeface="Arial-Rounded"/>
            </a:endParaRPr>
          </a:p>
        </p:txBody>
      </p:sp>
      <p:sp>
        <p:nvSpPr>
          <p:cNvPr id="14" name="Hộp Văn bản 16"/>
          <p:cNvSpPr txBox="1">
            <a:spLocks noChangeArrowheads="1"/>
          </p:cNvSpPr>
          <p:nvPr/>
        </p:nvSpPr>
        <p:spPr bwMode="auto">
          <a:xfrm>
            <a:off x="1392382" y="4759851"/>
            <a:ext cx="10820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5400" dirty="0" err="1">
                <a:latin typeface="Arial-Rounded"/>
                <a:ea typeface="Arial-Rounded"/>
                <a:cs typeface="Arial-Rounded"/>
              </a:rPr>
              <a:t>Đặt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câu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với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từ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ngữ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vừa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tìm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được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.</a:t>
            </a:r>
            <a:endParaRPr lang="vi-VN" sz="5400" dirty="0">
              <a:latin typeface="Arial-Rounded"/>
              <a:ea typeface="Arial-Rounded"/>
              <a:cs typeface="Arial-Rounded"/>
            </a:endParaRPr>
          </a:p>
        </p:txBody>
      </p:sp>
      <p:pic>
        <p:nvPicPr>
          <p:cNvPr id="10" name="图片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810" y="2015257"/>
            <a:ext cx="2438399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 flipH="1">
            <a:off x="3372971" y="2711678"/>
            <a:ext cx="1854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uoân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7162800" y="2677042"/>
            <a:ext cx="281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uoâng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70465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2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5109" y="18288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Khởi </a:t>
            </a:r>
            <a:r>
              <a:rPr lang="en-US" b="1"/>
              <a:t> </a:t>
            </a:r>
            <a:r>
              <a:rPr lang="en-US" b="1">
                <a:solidFill>
                  <a:srgbClr val="0000CC"/>
                </a:solidFill>
              </a:rPr>
              <a:t>động!</a:t>
            </a:r>
            <a:endParaRPr lang="vi-VN" b="1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96195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3598608" y="457200"/>
            <a:ext cx="20954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VNI-Avo" pitchFamily="2" charset="0"/>
              </a:rPr>
              <a:t>uoâc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265904" y="122904"/>
            <a:ext cx="1600200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Đọc</a:t>
            </a:r>
            <a:endParaRPr lang="vi-VN" sz="4800" b="1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094298" y="1828799"/>
            <a:ext cx="4191000" cy="2254393"/>
            <a:chOff x="2895600" y="2011740"/>
            <a:chExt cx="3250275" cy="2008910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895600" y="2011740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545674" y="2018666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895601" y="3030050"/>
              <a:ext cx="3250274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233930" y="2894685"/>
            <a:ext cx="21932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b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uoâc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91671" y="1855697"/>
            <a:ext cx="7024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VNI-Avo" pitchFamily="2" charset="0"/>
              </a:rPr>
              <a:t>b</a:t>
            </a:r>
          </a:p>
        </p:txBody>
      </p:sp>
      <p:sp>
        <p:nvSpPr>
          <p:cNvPr id="33" name="TextBox 32"/>
          <p:cNvSpPr txBox="1"/>
          <p:nvPr/>
        </p:nvSpPr>
        <p:spPr>
          <a:xfrm flipH="1">
            <a:off x="6278838" y="1866977"/>
            <a:ext cx="22966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uoâc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6685488" y="455931"/>
            <a:ext cx="1676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VNI-Avo" pitchFamily="2" charset="0"/>
              </a:rPr>
              <a:t>uoât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45330" y="3613995"/>
            <a:ext cx="340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endParaRPr lang="en-US" sz="2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990600" y="4172096"/>
            <a:ext cx="104985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cuoác</a:t>
            </a:r>
            <a:r>
              <a:rPr lang="en-US" sz="4400" b="1" dirty="0">
                <a:solidFill>
                  <a:srgbClr val="002060"/>
                </a:solidFill>
                <a:latin typeface="VNI-Avo" pitchFamily="2" charset="0"/>
              </a:rPr>
              <a:t>      </a:t>
            </a:r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luoäc</a:t>
            </a:r>
            <a:r>
              <a:rPr lang="en-US" sz="4400" b="1" dirty="0">
                <a:solidFill>
                  <a:srgbClr val="002060"/>
                </a:solidFill>
                <a:latin typeface="VNI-Avo" pitchFamily="2" charset="0"/>
              </a:rPr>
              <a:t>        </a:t>
            </a:r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ruoác</a:t>
            </a:r>
            <a:r>
              <a:rPr lang="en-US" sz="4400" b="1" dirty="0">
                <a:solidFill>
                  <a:srgbClr val="002060"/>
                </a:solidFill>
                <a:latin typeface="VNI-Avo" pitchFamily="2" charset="0"/>
              </a:rPr>
              <a:t>       </a:t>
            </a:r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thuoäc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  <a:p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buoát</a:t>
            </a:r>
            <a:r>
              <a:rPr lang="en-US" sz="4400" b="1" dirty="0">
                <a:solidFill>
                  <a:srgbClr val="002060"/>
                </a:solidFill>
                <a:latin typeface="VNI-Avo" pitchFamily="2" charset="0"/>
              </a:rPr>
              <a:t>       </a:t>
            </a:r>
            <a:r>
              <a:rPr lang="en-US" sz="4400" b="1" err="1">
                <a:solidFill>
                  <a:srgbClr val="002060"/>
                </a:solidFill>
                <a:latin typeface="VNI-Avo" pitchFamily="2" charset="0"/>
              </a:rPr>
              <a:t>muoát</a:t>
            </a:r>
            <a:r>
              <a:rPr lang="en-US" sz="4400" b="1">
                <a:solidFill>
                  <a:srgbClr val="002060"/>
                </a:solidFill>
                <a:latin typeface="VNI-Avo" pitchFamily="2" charset="0"/>
              </a:rPr>
              <a:t>     </a:t>
            </a:r>
            <a:r>
              <a:rPr lang="en-US" sz="4400" b="1" smtClean="0">
                <a:solidFill>
                  <a:srgbClr val="002060"/>
                </a:solidFill>
                <a:latin typeface="VNI-Avo" pitchFamily="2" charset="0"/>
              </a:rPr>
              <a:t>   </a:t>
            </a:r>
            <a:r>
              <a:rPr lang="en-US" sz="4400" b="1" err="1">
                <a:solidFill>
                  <a:srgbClr val="002060"/>
                </a:solidFill>
                <a:latin typeface="VNI-Avo" pitchFamily="2" charset="0"/>
              </a:rPr>
              <a:t>ruoät</a:t>
            </a:r>
            <a:r>
              <a:rPr lang="en-US" sz="4400" b="1">
                <a:solidFill>
                  <a:srgbClr val="002060"/>
                </a:solidFill>
                <a:latin typeface="VNI-Avo" pitchFamily="2" charset="0"/>
              </a:rPr>
              <a:t>       </a:t>
            </a:r>
            <a:r>
              <a:rPr lang="en-US" sz="4400" b="1" smtClean="0">
                <a:solidFill>
                  <a:srgbClr val="002060"/>
                </a:solidFill>
                <a:latin typeface="VNI-Avo" pitchFamily="2" charset="0"/>
              </a:rPr>
              <a:t>  </a:t>
            </a:r>
            <a:r>
              <a:rPr lang="en-US" sz="4400" b="1" dirty="0" err="1">
                <a:solidFill>
                  <a:srgbClr val="002060"/>
                </a:solidFill>
                <a:latin typeface="VNI-Avo" pitchFamily="2" charset="0"/>
              </a:rPr>
              <a:t>tuoät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228599" y="5638800"/>
            <a:ext cx="11658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8000"/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VNI-Avo" pitchFamily="2" charset="0"/>
              </a:rPr>
              <a:t>ngoïn</a:t>
            </a:r>
            <a:r>
              <a:rPr lang="en-US" sz="4400" b="1" dirty="0">
                <a:solidFill>
                  <a:srgbClr val="008000"/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VNI-Avo" pitchFamily="2" charset="0"/>
              </a:rPr>
              <a:t>ñuoác</a:t>
            </a:r>
            <a:r>
              <a:rPr lang="en-US" sz="4400" b="1" dirty="0">
                <a:solidFill>
                  <a:srgbClr val="008000"/>
                </a:solidFill>
                <a:latin typeface="VNI-Avo" pitchFamily="2" charset="0"/>
              </a:rPr>
              <a:t>      </a:t>
            </a:r>
            <a:r>
              <a:rPr lang="en-US" sz="4400" b="1" dirty="0" err="1">
                <a:solidFill>
                  <a:srgbClr val="008000"/>
                </a:solidFill>
                <a:latin typeface="VNI-Avo" pitchFamily="2" charset="0"/>
              </a:rPr>
              <a:t>vieân</a:t>
            </a:r>
            <a:r>
              <a:rPr lang="en-US" sz="4400" b="1" dirty="0">
                <a:solidFill>
                  <a:srgbClr val="008000"/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VNI-Avo" pitchFamily="2" charset="0"/>
              </a:rPr>
              <a:t>thuoác</a:t>
            </a:r>
            <a:r>
              <a:rPr lang="en-US" sz="4400" b="1" dirty="0">
                <a:solidFill>
                  <a:srgbClr val="008000"/>
                </a:solidFill>
                <a:latin typeface="VNI-Avo" pitchFamily="2" charset="0"/>
              </a:rPr>
              <a:t>     con </a:t>
            </a:r>
            <a:r>
              <a:rPr lang="en-US" sz="4400" b="1" dirty="0" err="1">
                <a:solidFill>
                  <a:srgbClr val="008000"/>
                </a:solidFill>
                <a:latin typeface="VNI-Avo" pitchFamily="2" charset="0"/>
              </a:rPr>
              <a:t>chuoät</a:t>
            </a:r>
            <a:r>
              <a:rPr lang="en-US" sz="4400" b="1" dirty="0">
                <a:solidFill>
                  <a:srgbClr val="008000"/>
                </a:solidFill>
                <a:latin typeface="VNI-Avo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912590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81000" y="76200"/>
            <a:ext cx="1782096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</a:rPr>
              <a:t>Đọc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00" y="1079481"/>
            <a:ext cx="11277600" cy="4653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6000"/>
              </a:lnSpc>
            </a:pP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   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Meï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cho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Haø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ñi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coâng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vieân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Coâ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beù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raát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thích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thuù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vaø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haùo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höùc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Haø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maëc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vaùy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traéng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ñi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giaøy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maøu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hoàng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Meï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coøn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vuoát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toùc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vaø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buoäc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nô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cho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Haø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Meï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baûo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Haø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khi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ñi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chôi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caàn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aên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maëc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goïn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gaøng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lòch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söï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</a:t>
            </a:r>
            <a:endParaRPr lang="vi-VN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07992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" t="11111" r="430" b="70000"/>
          <a:stretch/>
        </p:blipFill>
        <p:spPr>
          <a:xfrm>
            <a:off x="228600" y="1508644"/>
            <a:ext cx="11658600" cy="43717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8600" y="5867400"/>
            <a:ext cx="1181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VNI-Avo" pitchFamily="2" charset="0"/>
              </a:rPr>
              <a:t>Chuoàn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chuoàn</a:t>
            </a:r>
            <a:r>
              <a:rPr lang="en-US" sz="4800" b="1" dirty="0">
                <a:latin typeface="VNI-Avo" pitchFamily="2" charset="0"/>
              </a:rPr>
              <a:t> bay qua </a:t>
            </a:r>
            <a:r>
              <a:rPr lang="en-US" sz="4800" b="1" dirty="0" err="1">
                <a:latin typeface="VNI-Avo" pitchFamily="2" charset="0"/>
              </a:rPr>
              <a:t>caùc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luoáng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rau</a:t>
            </a:r>
            <a:r>
              <a:rPr lang="en-US" sz="4800" b="1" dirty="0">
                <a:latin typeface="VNI-Avo" pitchFamily="2" charset="0"/>
              </a:rPr>
              <a:t>.</a:t>
            </a:r>
            <a:endParaRPr lang="vi-VN" sz="4800" b="1" dirty="0"/>
          </a:p>
        </p:txBody>
      </p:sp>
      <p:sp>
        <p:nvSpPr>
          <p:cNvPr id="5" name="Rectangle 4"/>
          <p:cNvSpPr/>
          <p:nvPr/>
        </p:nvSpPr>
        <p:spPr>
          <a:xfrm>
            <a:off x="3810000" y="31058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/>
              <a:t/>
            </a:r>
            <a:br>
              <a:rPr lang="vi-VN" dirty="0"/>
            </a:br>
            <a:endParaRPr lang="vi-VN" dirty="0"/>
          </a:p>
        </p:txBody>
      </p:sp>
      <p:grpSp>
        <p:nvGrpSpPr>
          <p:cNvPr id="2" name="Group 1"/>
          <p:cNvGrpSpPr/>
          <p:nvPr/>
        </p:nvGrpSpPr>
        <p:grpSpPr>
          <a:xfrm>
            <a:off x="1073869" y="1977522"/>
            <a:ext cx="3048000" cy="777667"/>
            <a:chOff x="27709" y="762000"/>
            <a:chExt cx="3048000" cy="777667"/>
          </a:xfrm>
          <a:solidFill>
            <a:schemeClr val="tx2"/>
          </a:solidFill>
        </p:grpSpPr>
        <p:sp>
          <p:nvSpPr>
            <p:cNvPr id="12" name="Rounded Rectangle 11"/>
            <p:cNvSpPr/>
            <p:nvPr/>
          </p:nvSpPr>
          <p:spPr>
            <a:xfrm>
              <a:off x="637309" y="762000"/>
              <a:ext cx="2438400" cy="77766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 </a:t>
              </a:r>
              <a:r>
                <a:rPr lang="en-US" sz="3600" b="1" dirty="0" err="1">
                  <a:solidFill>
                    <a:schemeClr val="bg1"/>
                  </a:solidFill>
                </a:rPr>
                <a:t>Nhận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biết</a:t>
              </a:r>
              <a:endParaRPr lang="vi-VN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7709" y="762000"/>
              <a:ext cx="914400" cy="77766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1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073869" y="5881523"/>
            <a:ext cx="1555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C0462"/>
                </a:solidFill>
                <a:latin typeface="VNI-Avo" pitchFamily="2" charset="0"/>
              </a:rPr>
              <a:t>uoân</a:t>
            </a:r>
            <a:endParaRPr lang="vi-VN" sz="4800" b="1" dirty="0">
              <a:solidFill>
                <a:srgbClr val="FC046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55040" y="5865125"/>
            <a:ext cx="17620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FC0462"/>
                </a:solidFill>
                <a:latin typeface="VNI-Avo" pitchFamily="2" charset="0"/>
              </a:rPr>
              <a:t>uoâng</a:t>
            </a:r>
            <a:endParaRPr lang="vi-VN" sz="4800" dirty="0">
              <a:solidFill>
                <a:srgbClr val="FC046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61553" y="5867777"/>
            <a:ext cx="1551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C0462"/>
                </a:solidFill>
                <a:latin typeface="VNI-Avo" pitchFamily="2" charset="0"/>
              </a:rPr>
              <a:t>uoân</a:t>
            </a:r>
            <a:endParaRPr lang="vi-VN" sz="4800" b="1" dirty="0">
              <a:solidFill>
                <a:srgbClr val="FC0462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0" y="-5524"/>
            <a:ext cx="12192000" cy="1514168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bg1"/>
                </a:solidFill>
                <a:latin typeface="VNI-Avo" pitchFamily="2" charset="0"/>
              </a:rPr>
              <a:t>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2192446" y="-199990"/>
            <a:ext cx="2524961" cy="193675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202293" y="-85343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sp>
        <p:nvSpPr>
          <p:cNvPr id="21" name="TextBox 20"/>
          <p:cNvSpPr txBox="1"/>
          <p:nvPr/>
        </p:nvSpPr>
        <p:spPr>
          <a:xfrm>
            <a:off x="2958636" y="279660"/>
            <a:ext cx="9925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smtClean="0">
                <a:solidFill>
                  <a:srgbClr val="0070C0"/>
                </a:solidFill>
                <a:latin typeface=".VnCooper" pitchFamily="34" charset="0"/>
              </a:rPr>
              <a:t>68</a:t>
            </a:r>
            <a:endParaRPr lang="vi-VN" sz="5000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flipH="1">
            <a:off x="5022998" y="6000"/>
            <a:ext cx="2825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chemeClr val="bg1"/>
                </a:solidFill>
                <a:latin typeface="VNI-Avo" pitchFamily="2" charset="0"/>
              </a:rPr>
              <a:t>uoân</a:t>
            </a:r>
            <a:endParaRPr lang="en-US" sz="7200" b="1" dirty="0">
              <a:solidFill>
                <a:schemeClr val="bg1"/>
              </a:solidFill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8328004" y="-26273"/>
            <a:ext cx="2873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chemeClr val="bg1"/>
                </a:solidFill>
                <a:latin typeface="VNI-Avo" pitchFamily="2" charset="0"/>
              </a:rPr>
              <a:t>uoâng</a:t>
            </a:r>
            <a:endParaRPr lang="en-US" sz="7200" b="1" dirty="0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77937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4" grpId="0"/>
      <p:bldP spid="16" grpId="0"/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3124200" y="780872"/>
            <a:ext cx="2095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uoân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319547" y="37531"/>
            <a:ext cx="2332704" cy="838200"/>
            <a:chOff x="228600" y="228600"/>
            <a:chExt cx="2332704" cy="838200"/>
          </a:xfrm>
        </p:grpSpPr>
        <p:sp>
          <p:nvSpPr>
            <p:cNvPr id="42" name="Rounded Rectangle 41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733800" y="1975194"/>
            <a:ext cx="3936075" cy="2368205"/>
            <a:chOff x="2895600" y="2011740"/>
            <a:chExt cx="3250275" cy="2008910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895600" y="2011740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545674" y="2018666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895601" y="3030050"/>
              <a:ext cx="3250274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389161" y="3203236"/>
            <a:ext cx="26857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ch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uoân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32956" y="2143962"/>
            <a:ext cx="11464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ch</a:t>
            </a:r>
            <a:endParaRPr lang="en-US" sz="6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flipH="1">
            <a:off x="5896213" y="2143962"/>
            <a:ext cx="19235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uoân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6858000" y="774866"/>
            <a:ext cx="2658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uoâng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9143" y="3148716"/>
            <a:ext cx="441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`</a:t>
            </a:r>
            <a:endParaRPr lang="en-US" sz="6000" b="1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43620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  <p:bldP spid="32" grpId="0"/>
      <p:bldP spid="33" grpId="0"/>
      <p:bldP spid="16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304800" y="1676400"/>
            <a:ext cx="1165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khuoân</a:t>
            </a:r>
            <a:r>
              <a:rPr lang="en-US" sz="4800" b="1" dirty="0">
                <a:solidFill>
                  <a:srgbClr val="002060"/>
                </a:solidFill>
                <a:latin typeface="VNI-Avo" pitchFamily="2" charset="0"/>
              </a:rPr>
              <a:t>     </a:t>
            </a:r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muoán</a:t>
            </a:r>
            <a:r>
              <a:rPr lang="en-US" sz="4800" b="1" dirty="0">
                <a:solidFill>
                  <a:srgbClr val="002060"/>
                </a:solidFill>
                <a:latin typeface="VNI-Avo" pitchFamily="2" charset="0"/>
              </a:rPr>
              <a:t>     </a:t>
            </a:r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muoän</a:t>
            </a:r>
            <a:r>
              <a:rPr lang="en-US" sz="4800" b="1" dirty="0">
                <a:solidFill>
                  <a:srgbClr val="002060"/>
                </a:solidFill>
                <a:latin typeface="VNI-Avo" pitchFamily="2" charset="0"/>
              </a:rPr>
              <a:t>       </a:t>
            </a:r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nguoàn</a:t>
            </a:r>
            <a:endParaRPr lang="en-US" sz="48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752600" y="122904"/>
            <a:ext cx="2332704" cy="838200"/>
            <a:chOff x="228600" y="228600"/>
            <a:chExt cx="2332704" cy="838200"/>
          </a:xfrm>
        </p:grpSpPr>
        <p:sp>
          <p:nvSpPr>
            <p:cNvPr id="10" name="Rounded Rectangle 9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 flipH="1">
            <a:off x="304800" y="2971800"/>
            <a:ext cx="1165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buoàng</a:t>
            </a:r>
            <a:r>
              <a:rPr lang="en-US" sz="4800" b="1" dirty="0">
                <a:solidFill>
                  <a:srgbClr val="002060"/>
                </a:solidFill>
                <a:latin typeface="VNI-Avo" pitchFamily="2" charset="0"/>
              </a:rPr>
              <a:t>     </a:t>
            </a:r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luoáng</a:t>
            </a:r>
            <a:r>
              <a:rPr lang="en-US" sz="4800" b="1" dirty="0">
                <a:solidFill>
                  <a:srgbClr val="002060"/>
                </a:solidFill>
                <a:latin typeface="VNI-Avo" pitchFamily="2" charset="0"/>
              </a:rPr>
              <a:t>     </a:t>
            </a:r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thuoång</a:t>
            </a:r>
            <a:r>
              <a:rPr lang="en-US" sz="4800" b="1" dirty="0">
                <a:solidFill>
                  <a:srgbClr val="002060"/>
                </a:solidFill>
                <a:latin typeface="VNI-Avo" pitchFamily="2" charset="0"/>
              </a:rPr>
              <a:t>     </a:t>
            </a:r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vuoâng</a:t>
            </a:r>
            <a:endParaRPr lang="en-US" sz="48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1035203" y="1667776"/>
            <a:ext cx="1608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uoân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3648680" y="1680066"/>
            <a:ext cx="1608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uoân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6262157" y="1677498"/>
            <a:ext cx="1608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uoân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9421504" y="1667539"/>
            <a:ext cx="1608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uoân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710252" y="2972557"/>
            <a:ext cx="1943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uoâng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3301396" y="2971448"/>
            <a:ext cx="1893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uoâng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6292007" y="2968134"/>
            <a:ext cx="1932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uoâng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9069009" y="2972318"/>
            <a:ext cx="1943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uoâng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37120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5239" r="8922" b="5999"/>
          <a:stretch/>
        </p:blipFill>
        <p:spPr bwMode="auto">
          <a:xfrm>
            <a:off x="1600200" y="1252604"/>
            <a:ext cx="8839200" cy="560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49610" y="3276600"/>
            <a:ext cx="8203565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296139" y="3962400"/>
            <a:ext cx="76209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  <a:latin typeface="VNI-Avo" pitchFamily="2" charset="0"/>
              </a:rPr>
              <a:t>Taïo tieáng môùi coù vaàn 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uoân</a:t>
            </a:r>
            <a:r>
              <a:rPr lang="vi-VN" sz="4800" b="1" dirty="0">
                <a:solidFill>
                  <a:srgbClr val="002060"/>
                </a:solidFill>
                <a:latin typeface="VNI-Avo" pitchFamily="2" charset="0"/>
              </a:rPr>
              <a:t>,</a:t>
            </a:r>
            <a:r>
              <a:rPr lang="en-US" sz="4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uoâng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0" y="152401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181847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5084</TotalTime>
  <Words>458</Words>
  <Application>Microsoft Office PowerPoint</Application>
  <PresentationFormat>Widescreen</PresentationFormat>
  <Paragraphs>127</Paragraphs>
  <Slides>29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HP-087</vt:lpstr>
      <vt:lpstr>VNI-Avo</vt:lpstr>
      <vt:lpstr>.VnAvant</vt:lpstr>
      <vt:lpstr>UTM Avo</vt:lpstr>
      <vt:lpstr>DomCasual</vt:lpstr>
      <vt:lpstr>HP001</vt:lpstr>
      <vt:lpstr>Times New Roman</vt:lpstr>
      <vt:lpstr>#9Slide03 Sofia Pro Soft</vt:lpstr>
      <vt:lpstr>Calibri</vt:lpstr>
      <vt:lpstr>Arial</vt:lpstr>
      <vt:lpstr>HP001 4 hàng</vt:lpstr>
      <vt:lpstr>HP001 5H</vt:lpstr>
      <vt:lpstr>AvantGarde</vt:lpstr>
      <vt:lpstr>.VnCooper</vt:lpstr>
      <vt:lpstr>Arial-Rounded</vt:lpstr>
      <vt:lpstr>Office Theme</vt:lpstr>
      <vt:lpstr>1_Default Design</vt:lpstr>
      <vt:lpstr>TIẾNG VIỆT 1</vt:lpstr>
      <vt:lpstr>                   uoân    uoâng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uoân    uoâng</vt:lpstr>
      <vt:lpstr>PowerPoint Presentation</vt:lpstr>
      <vt:lpstr>PowerPoint Presentation</vt:lpstr>
      <vt:lpstr>PowerPoint Presentation</vt:lpstr>
      <vt:lpstr>PowerPoint Presentation</vt:lpstr>
      <vt:lpstr>Möa vaø naéng</vt:lpstr>
      <vt:lpstr>Đọc sách nhé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PC</cp:lastModifiedBy>
  <cp:revision>411</cp:revision>
  <dcterms:created xsi:type="dcterms:W3CDTF">2006-08-16T00:00:00Z</dcterms:created>
  <dcterms:modified xsi:type="dcterms:W3CDTF">2021-11-24T15:14:14Z</dcterms:modified>
</cp:coreProperties>
</file>