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6" r:id="rId3"/>
    <p:sldId id="261" r:id="rId4"/>
    <p:sldId id="269" r:id="rId5"/>
    <p:sldId id="270" r:id="rId6"/>
    <p:sldId id="271" r:id="rId7"/>
    <p:sldId id="272" r:id="rId8"/>
    <p:sldId id="273" r:id="rId9"/>
    <p:sldId id="276" r:id="rId10"/>
    <p:sldId id="275"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000"/>
    <a:srgbClr val="FF0066"/>
    <a:srgbClr val="FF7C80"/>
    <a:srgbClr val="D5E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2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2025/11/20</a:t>
            </a:fld>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spTree>
    <p:extLst>
      <p:ext uri="{BB962C8B-B14F-4D97-AF65-F5344CB8AC3E}">
        <p14:creationId xmlns:p14="http://schemas.microsoft.com/office/powerpoint/2010/main" val="224969477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6"/>
          <p:cNvGrpSpPr/>
          <p:nvPr userDrawn="1"/>
        </p:nvGrpSpPr>
        <p:grpSpPr>
          <a:xfrm>
            <a:off x="240265" y="207831"/>
            <a:ext cx="11791314" cy="6513811"/>
            <a:chOff x="666750" y="666750"/>
            <a:chExt cx="11049000" cy="5695950"/>
          </a:xfrm>
          <a:effectLst>
            <a:outerShdw blurRad="254000" sx="102000" sy="102000" algn="ctr" rotWithShape="0">
              <a:prstClr val="black">
                <a:alpha val="25000"/>
              </a:prstClr>
            </a:outerShdw>
          </a:effectLst>
        </p:grpSpPr>
        <p:sp>
          <p:nvSpPr>
            <p:cNvPr id="7"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sp>
          <p:nvSpPr>
            <p:cNvPr id="8"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grpSp>
    </p:spTree>
    <p:extLst>
      <p:ext uri="{BB962C8B-B14F-4D97-AF65-F5344CB8AC3E}">
        <p14:creationId xmlns:p14="http://schemas.microsoft.com/office/powerpoint/2010/main" val="345786254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2025/11/20</a:t>
            </a:fld>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grpSp>
        <p:nvGrpSpPr>
          <p:cNvPr id="5" name="组合 21"/>
          <p:cNvGrpSpPr/>
          <p:nvPr userDrawn="1"/>
        </p:nvGrpSpPr>
        <p:grpSpPr>
          <a:xfrm>
            <a:off x="0" y="0"/>
            <a:ext cx="12192000" cy="6886380"/>
            <a:chOff x="0" y="0"/>
            <a:chExt cx="12192000" cy="6886380"/>
          </a:xfrm>
        </p:grpSpPr>
        <p:grpSp>
          <p:nvGrpSpPr>
            <p:cNvPr id="6" name="组合 16"/>
            <p:cNvGrpSpPr/>
            <p:nvPr/>
          </p:nvGrpSpPr>
          <p:grpSpPr>
            <a:xfrm>
              <a:off x="0" y="0"/>
              <a:ext cx="12192000" cy="6886380"/>
              <a:chOff x="0" y="0"/>
              <a:chExt cx="12192000" cy="6886380"/>
            </a:xfrm>
          </p:grpSpPr>
          <p:pic>
            <p:nvPicPr>
              <p:cNvPr id="8"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9"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405256" y="0"/>
                <a:ext cx="2786743" cy="2032000"/>
              </a:xfrm>
              <a:prstGeom prst="rect">
                <a:avLst/>
              </a:prstGeom>
            </p:spPr>
          </p:pic>
        </p:grpSp>
        <p:pic>
          <p:nvPicPr>
            <p:cNvPr id="7"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2703"/>
            <a:stretch/>
          </p:blipFill>
          <p:spPr>
            <a:xfrm>
              <a:off x="0" y="0"/>
              <a:ext cx="3759200" cy="2757714"/>
            </a:xfrm>
            <a:prstGeom prst="rect">
              <a:avLst/>
            </a:prstGeom>
          </p:spPr>
        </p:pic>
      </p:gr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lumMod val="60000"/>
                    <a:lumOff val="40000"/>
                  </a:scheme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lumMod val="60000"/>
                  <a:lumOff val="40000"/>
                </a:scheme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0066"/>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0066"/>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032180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756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0"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4" name="Picture 13"/>
          <p:cNvPicPr>
            <a:picLocks noChangeAspect="1"/>
          </p:cNvPicPr>
          <p:nvPr userDrawn="1"/>
        </p:nvPicPr>
        <p:blipFill>
          <a:blip r:embed="rId11"/>
          <a:stretch>
            <a:fillRect/>
          </a:stretch>
        </p:blipFill>
        <p:spPr>
          <a:xfrm>
            <a:off x="-5112616" y="-1247833"/>
            <a:ext cx="17680425" cy="14586162"/>
          </a:xfrm>
          <a:prstGeom prst="rect">
            <a:avLst/>
          </a:prstGeom>
        </p:spPr>
      </p:pic>
      <p:sp>
        <p:nvSpPr>
          <p:cNvPr id="15"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lumMod val="60000"/>
                    <a:lumOff val="40000"/>
                  </a:scheme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lumMod val="60000"/>
                  <a:lumOff val="40000"/>
                </a:schemeClr>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0066"/>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0066"/>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8955550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2" r:id="rId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82241" y="467564"/>
            <a:ext cx="7363275" cy="5143085"/>
          </a:xfrm>
          <a:prstGeom prst="rect">
            <a:avLst/>
          </a:prstGeom>
        </p:spPr>
      </p:pic>
      <p:pic>
        <p:nvPicPr>
          <p:cNvPr id="3"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19" y="2529166"/>
            <a:ext cx="4951644" cy="4356327"/>
          </a:xfrm>
          <a:prstGeom prst="rect">
            <a:avLst/>
          </a:prstGeom>
        </p:spPr>
      </p:pic>
      <p:grpSp>
        <p:nvGrpSpPr>
          <p:cNvPr id="4" name="组合 1"/>
          <p:cNvGrpSpPr/>
          <p:nvPr/>
        </p:nvGrpSpPr>
        <p:grpSpPr>
          <a:xfrm>
            <a:off x="0" y="4499428"/>
            <a:ext cx="12192000" cy="2386951"/>
            <a:chOff x="0" y="4332156"/>
            <a:chExt cx="12292858" cy="2554224"/>
          </a:xfrm>
        </p:grpSpPr>
        <p:pic>
          <p:nvPicPr>
            <p:cNvPr id="5"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6"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8" name="Picture 7"/>
          <p:cNvPicPr>
            <a:picLocks noChangeAspect="1"/>
          </p:cNvPicPr>
          <p:nvPr/>
        </p:nvPicPr>
        <p:blipFill>
          <a:blip r:embed="rId6"/>
          <a:stretch>
            <a:fillRect/>
          </a:stretch>
        </p:blipFill>
        <p:spPr>
          <a:xfrm>
            <a:off x="3737862" y="1168444"/>
            <a:ext cx="8236410" cy="3816427"/>
          </a:xfrm>
          <a:prstGeom prst="rect">
            <a:avLst/>
          </a:prstGeom>
        </p:spPr>
      </p:pic>
      <p:sp>
        <p:nvSpPr>
          <p:cNvPr id="7" name="Rectangle 6">
            <a:extLst>
              <a:ext uri="{FF2B5EF4-FFF2-40B4-BE49-F238E27FC236}">
                <a16:creationId xmlns:a16="http://schemas.microsoft.com/office/drawing/2014/main" id="{B3A9386A-1164-B7F7-E434-D58AB539AD9A}"/>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00917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6878" y="783073"/>
            <a:ext cx="10298244" cy="1200329"/>
          </a:xfrm>
          <a:prstGeom prst="rect">
            <a:avLst/>
          </a:prstGeom>
          <a:noFill/>
        </p:spPr>
        <p:txBody>
          <a:bodyPr wrap="square" rtlCol="0">
            <a:spAutoFit/>
          </a:bodyPr>
          <a:lstStyle/>
          <a:p>
            <a:pPr algn="just"/>
            <a:r>
              <a:rPr lang="en-US" sz="3600" b="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2.</a:t>
            </a:r>
            <a:r>
              <a:rPr lang="vi-VN" sz="3600" b="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Đặt 2 – 3 câu có hình ảnh nhân hoá nói về cảnh vật, hiện tượng tự nhiên.</a:t>
            </a:r>
            <a:endParaRPr lang="en-US" sz="3600" b="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TextBox 5"/>
          <p:cNvSpPr txBox="1"/>
          <p:nvPr/>
        </p:nvSpPr>
        <p:spPr>
          <a:xfrm>
            <a:off x="769494" y="2088333"/>
            <a:ext cx="10298244" cy="646331"/>
          </a:xfrm>
          <a:prstGeom prst="rect">
            <a:avLst/>
          </a:prstGeom>
          <a:noFill/>
        </p:spPr>
        <p:txBody>
          <a:bodyPr wrap="square" rtlCol="0">
            <a:spAutoFit/>
          </a:bodyPr>
          <a:lstStyle/>
          <a:p>
            <a:pPr algn="just"/>
            <a:r>
              <a:rPr lang="vi-VN" sz="3600" b="1">
                <a:solidFill>
                  <a:srgbClr val="FF0066"/>
                </a:solidFill>
                <a:latin typeface="Times New Roman" panose="02020603050405020304" pitchFamily="18" charset="0"/>
                <a:ea typeface="Cambria" panose="02040503050406030204" pitchFamily="18" charset="0"/>
                <a:cs typeface="Times New Roman" panose="02020603050405020304" pitchFamily="18" charset="0"/>
              </a:rPr>
              <a:t>M: </a:t>
            </a:r>
            <a:r>
              <a:rPr lang="vi-VN" sz="3600" b="1">
                <a:latin typeface="Times New Roman" panose="02020603050405020304" pitchFamily="18" charset="0"/>
                <a:ea typeface="Cambria" panose="02040503050406030204" pitchFamily="18" charset="0"/>
                <a:cs typeface="Times New Roman" panose="02020603050405020304" pitchFamily="18" charset="0"/>
              </a:rPr>
              <a:t>Những chị mây đang dạo chơi trên bầu trời.</a:t>
            </a:r>
            <a:endParaRPr lang="en-US" sz="6000" b="1">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p:cNvSpPr txBox="1"/>
          <p:nvPr/>
        </p:nvSpPr>
        <p:spPr>
          <a:xfrm>
            <a:off x="724524" y="2839595"/>
            <a:ext cx="10880362" cy="1200329"/>
          </a:xfrm>
          <a:prstGeom prst="rect">
            <a:avLst/>
          </a:prstGeom>
          <a:noFill/>
        </p:spPr>
        <p:txBody>
          <a:bodyPr wrap="square" rtlCol="0">
            <a:spAutoFit/>
          </a:bodyPr>
          <a:lstStyle/>
          <a:p>
            <a:pPr algn="just"/>
            <a:r>
              <a:rPr lang="en-US" sz="3600" b="1">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Từng chị mây cam, hồng dần dần vẫy tay chào biệt buổi chiều để đến với màn đêm tĩnh lặng.</a:t>
            </a:r>
            <a:endParaRPr lang="en-US" sz="9600" b="1">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655819" y="4118860"/>
            <a:ext cx="10880362" cy="1754326"/>
          </a:xfrm>
          <a:prstGeom prst="rect">
            <a:avLst/>
          </a:prstGeom>
          <a:noFill/>
        </p:spPr>
        <p:txBody>
          <a:bodyPr wrap="square" rtlCol="0">
            <a:spAutoFit/>
          </a:bodyPr>
          <a:lstStyle/>
          <a:p>
            <a:pPr algn="just"/>
            <a:r>
              <a:rPr lang="en-US" sz="3600" b="1">
                <a:solidFill>
                  <a:schemeClr val="accent6">
                    <a:lumMod val="75000"/>
                  </a:schemeClr>
                </a:solidFill>
                <a:latin typeface="Times New Roman" panose="02020603050405020304" pitchFamily="18" charset="0"/>
                <a:ea typeface="Cambria" panose="02040503050406030204" pitchFamily="18" charset="0"/>
                <a:cs typeface="Times New Roman" panose="02020603050405020304" pitchFamily="18" charset="0"/>
              </a:rPr>
              <a:t>-  Bỗng từ đằng xa những đám mây đen ì ạch trôi về từ vùng biển, nhờ trận gió nồm nam đẩy chúng mau chóng bao phủ kín bầu trời. </a:t>
            </a:r>
          </a:p>
        </p:txBody>
      </p:sp>
      <p:sp>
        <p:nvSpPr>
          <p:cNvPr id="2" name="Rectangle 1">
            <a:extLst>
              <a:ext uri="{FF2B5EF4-FFF2-40B4-BE49-F238E27FC236}">
                <a16:creationId xmlns:a16="http://schemas.microsoft.com/office/drawing/2014/main" id="{01B6E9DC-5E4C-F331-4E1D-D62F799BC0A7}"/>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82647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82241" y="467564"/>
            <a:ext cx="7363275" cy="5143085"/>
          </a:xfrm>
          <a:prstGeom prst="rect">
            <a:avLst/>
          </a:prstGeom>
        </p:spPr>
      </p:pic>
      <p:pic>
        <p:nvPicPr>
          <p:cNvPr id="3"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19" y="2529166"/>
            <a:ext cx="4951644" cy="4356327"/>
          </a:xfrm>
          <a:prstGeom prst="rect">
            <a:avLst/>
          </a:prstGeom>
        </p:spPr>
      </p:pic>
      <p:grpSp>
        <p:nvGrpSpPr>
          <p:cNvPr id="4" name="组合 1"/>
          <p:cNvGrpSpPr/>
          <p:nvPr/>
        </p:nvGrpSpPr>
        <p:grpSpPr>
          <a:xfrm>
            <a:off x="0" y="4499428"/>
            <a:ext cx="12192000" cy="2386951"/>
            <a:chOff x="0" y="4332156"/>
            <a:chExt cx="12292858" cy="2554224"/>
          </a:xfrm>
        </p:grpSpPr>
        <p:pic>
          <p:nvPicPr>
            <p:cNvPr id="5"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6"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9" name="Picture 8"/>
          <p:cNvPicPr>
            <a:picLocks noChangeAspect="1"/>
          </p:cNvPicPr>
          <p:nvPr/>
        </p:nvPicPr>
        <p:blipFill>
          <a:blip r:embed="rId6"/>
          <a:stretch>
            <a:fillRect/>
          </a:stretch>
        </p:blipFill>
        <p:spPr>
          <a:xfrm>
            <a:off x="4201642" y="2004392"/>
            <a:ext cx="6724471" cy="2438611"/>
          </a:xfrm>
          <a:prstGeom prst="rect">
            <a:avLst/>
          </a:prstGeom>
        </p:spPr>
      </p:pic>
      <p:sp>
        <p:nvSpPr>
          <p:cNvPr id="7" name="Rectangle 6">
            <a:extLst>
              <a:ext uri="{FF2B5EF4-FFF2-40B4-BE49-F238E27FC236}">
                <a16:creationId xmlns:a16="http://schemas.microsoft.com/office/drawing/2014/main" id="{7E5CB5AC-55E8-CB17-8AB5-093E7B65717A}"/>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52831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793BA4-F870-A123-4448-2BF3C2797BCF}"/>
              </a:ext>
            </a:extLst>
          </p:cNvPr>
          <p:cNvGrpSpPr/>
          <p:nvPr/>
        </p:nvGrpSpPr>
        <p:grpSpPr>
          <a:xfrm>
            <a:off x="653144" y="754035"/>
            <a:ext cx="10688727" cy="3553419"/>
            <a:chOff x="792168" y="1037842"/>
            <a:chExt cx="7025972" cy="3553419"/>
          </a:xfrm>
        </p:grpSpPr>
        <p:grpSp>
          <p:nvGrpSpPr>
            <p:cNvPr id="3" name="Group 2">
              <a:extLst>
                <a:ext uri="{FF2B5EF4-FFF2-40B4-BE49-F238E27FC236}">
                  <a16:creationId xmlns:a16="http://schemas.microsoft.com/office/drawing/2014/main" id="{B1B50915-912E-8830-6AA9-DDE60CB0F4BC}"/>
                </a:ext>
              </a:extLst>
            </p:cNvPr>
            <p:cNvGrpSpPr/>
            <p:nvPr/>
          </p:nvGrpSpPr>
          <p:grpSpPr>
            <a:xfrm>
              <a:off x="792168" y="1037842"/>
              <a:ext cx="7025972" cy="3553419"/>
              <a:chOff x="4442573" y="1780307"/>
              <a:chExt cx="7348332" cy="2716378"/>
            </a:xfrm>
          </p:grpSpPr>
          <p:pic>
            <p:nvPicPr>
              <p:cNvPr id="5" name="Picture 4">
                <a:extLst>
                  <a:ext uri="{FF2B5EF4-FFF2-40B4-BE49-F238E27FC236}">
                    <a16:creationId xmlns:a16="http://schemas.microsoft.com/office/drawing/2014/main" id="{F2E4DB41-5BBE-3181-5BC2-BB927FF26CBE}"/>
                  </a:ext>
                </a:extLst>
              </p:cNvPr>
              <p:cNvPicPr>
                <a:picLocks noChangeAspect="1"/>
              </p:cNvPicPr>
              <p:nvPr/>
            </p:nvPicPr>
            <p:blipFill>
              <a:blip r:embed="rId2"/>
              <a:stretch>
                <a:fillRect/>
              </a:stretch>
            </p:blipFill>
            <p:spPr>
              <a:xfrm>
                <a:off x="4577998" y="2770698"/>
                <a:ext cx="7212907" cy="1725987"/>
              </a:xfrm>
              <a:prstGeom prst="rect">
                <a:avLst/>
              </a:prstGeom>
            </p:spPr>
          </p:pic>
          <p:sp>
            <p:nvSpPr>
              <p:cNvPr id="6" name="Google Shape;449;p40">
                <a:extLst>
                  <a:ext uri="{FF2B5EF4-FFF2-40B4-BE49-F238E27FC236}">
                    <a16:creationId xmlns:a16="http://schemas.microsoft.com/office/drawing/2014/main" id="{4C66A210-45DA-7815-1C08-0228554711A2}"/>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grpSp>
        <p:sp>
          <p:nvSpPr>
            <p:cNvPr id="4" name="TextBox 3">
              <a:extLst>
                <a:ext uri="{FF2B5EF4-FFF2-40B4-BE49-F238E27FC236}">
                  <a16:creationId xmlns:a16="http://schemas.microsoft.com/office/drawing/2014/main" id="{5B9EC6C5-258B-A653-442C-BB1DBC229DC6}"/>
                </a:ext>
              </a:extLst>
            </p:cNvPr>
            <p:cNvSpPr txBox="1"/>
            <p:nvPr/>
          </p:nvSpPr>
          <p:spPr>
            <a:xfrm>
              <a:off x="1411550" y="2463026"/>
              <a:ext cx="5820428" cy="1938992"/>
            </a:xfrm>
            <a:prstGeom prst="rect">
              <a:avLst/>
            </a:prstGeom>
            <a:noFill/>
          </p:spPr>
          <p:txBody>
            <a:bodyPr wrap="square" rtlCol="0">
              <a:spAutoFit/>
            </a:bodyPr>
            <a:lstStyle/>
            <a:p>
              <a:pPr algn="ctr"/>
              <a:r>
                <a:rPr lang="en-US" sz="6000" b="1" dirty="0" err="1">
                  <a:solidFill>
                    <a:srgbClr val="002060"/>
                  </a:solidFill>
                  <a:latin typeface="Times New Roman" panose="02020603050405020304" pitchFamily="18" charset="0"/>
                  <a:cs typeface="Times New Roman" panose="02020603050405020304" pitchFamily="18" charset="0"/>
                </a:rPr>
                <a:t>Đặt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một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câu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có</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sử</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dụng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biện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pháp</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nhân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hóa</a:t>
              </a:r>
              <a:r>
                <a:rPr lang="en-US" sz="6000" b="1" dirty="0">
                  <a:solidFill>
                    <a:srgbClr val="002060"/>
                  </a:solidFill>
                  <a:latin typeface="Times New Roman" panose="02020603050405020304" pitchFamily="18" charset="0"/>
                  <a:cs typeface="Times New Roman" panose="02020603050405020304" pitchFamily="18" charset="0"/>
                </a:rPr>
                <a:t>.</a:t>
              </a:r>
            </a:p>
          </p:txBody>
        </p:sp>
      </p:grpSp>
      <p:sp>
        <p:nvSpPr>
          <p:cNvPr id="7" name="Rectangle 6">
            <a:extLst>
              <a:ext uri="{FF2B5EF4-FFF2-40B4-BE49-F238E27FC236}">
                <a16:creationId xmlns:a16="http://schemas.microsoft.com/office/drawing/2014/main" id="{587E6348-4FB7-64F2-3940-CAFC68F2BD60}"/>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420317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82241" y="467564"/>
            <a:ext cx="7363275" cy="5143085"/>
          </a:xfrm>
          <a:prstGeom prst="rect">
            <a:avLst/>
          </a:prstGeom>
        </p:spPr>
      </p:pic>
      <p:pic>
        <p:nvPicPr>
          <p:cNvPr id="3"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19" y="2529166"/>
            <a:ext cx="4951644" cy="4356327"/>
          </a:xfrm>
          <a:prstGeom prst="rect">
            <a:avLst/>
          </a:prstGeom>
        </p:spPr>
      </p:pic>
      <p:grpSp>
        <p:nvGrpSpPr>
          <p:cNvPr id="4" name="组合 1"/>
          <p:cNvGrpSpPr/>
          <p:nvPr/>
        </p:nvGrpSpPr>
        <p:grpSpPr>
          <a:xfrm>
            <a:off x="0" y="4499428"/>
            <a:ext cx="12192000" cy="2386951"/>
            <a:chOff x="0" y="4332156"/>
            <a:chExt cx="12292858" cy="2554224"/>
          </a:xfrm>
        </p:grpSpPr>
        <p:pic>
          <p:nvPicPr>
            <p:cNvPr id="5"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6"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9" name="Picture 8"/>
          <p:cNvPicPr>
            <a:picLocks noChangeAspect="1"/>
          </p:cNvPicPr>
          <p:nvPr/>
        </p:nvPicPr>
        <p:blipFill>
          <a:blip r:embed="rId6"/>
          <a:stretch>
            <a:fillRect/>
          </a:stretch>
        </p:blipFill>
        <p:spPr>
          <a:xfrm>
            <a:off x="3955590" y="1130892"/>
            <a:ext cx="8236410" cy="3816427"/>
          </a:xfrm>
          <a:prstGeom prst="rect">
            <a:avLst/>
          </a:prstGeom>
        </p:spPr>
      </p:pic>
      <p:sp>
        <p:nvSpPr>
          <p:cNvPr id="7" name="Rectangle 6">
            <a:extLst>
              <a:ext uri="{FF2B5EF4-FFF2-40B4-BE49-F238E27FC236}">
                <a16:creationId xmlns:a16="http://schemas.microsoft.com/office/drawing/2014/main" id="{211D6D0A-99BC-402F-E69B-AAEA924DFEC2}"/>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15865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021" y="609600"/>
            <a:ext cx="10716125" cy="1569660"/>
          </a:xfrm>
          <a:prstGeom prst="rect">
            <a:avLst/>
          </a:prstGeom>
          <a:noFill/>
        </p:spPr>
        <p:txBody>
          <a:bodyPr wrap="square" rtlCol="0">
            <a:spAutoFit/>
          </a:bodyPr>
          <a:lstStyle/>
          <a:p>
            <a:pPr algn="just"/>
            <a:r>
              <a:rPr lang="en-US"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1.</a:t>
            </a:r>
            <a:r>
              <a:rPr lang="vi-VN"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Tìm các vật, hiện tượng tự nhiên được nhân hoá trong những đoạn thơ, đoạn văn dưới đây. Cho biết chúng được nhân hoá bằng cách nào. </a:t>
            </a:r>
            <a:endParaRPr lang="en-US"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 name="Group 4"/>
          <p:cNvGrpSpPr/>
          <p:nvPr/>
        </p:nvGrpSpPr>
        <p:grpSpPr>
          <a:xfrm>
            <a:off x="770021" y="2422358"/>
            <a:ext cx="10908632" cy="1090863"/>
            <a:chOff x="770021" y="2422358"/>
            <a:chExt cx="10908632" cy="1090863"/>
          </a:xfrm>
        </p:grpSpPr>
        <p:sp>
          <p:nvSpPr>
            <p:cNvPr id="3" name="Rounded Rectangle 2"/>
            <p:cNvSpPr/>
            <p:nvPr/>
          </p:nvSpPr>
          <p:spPr>
            <a:xfrm>
              <a:off x="770021" y="2422358"/>
              <a:ext cx="10908632" cy="109086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930442" y="2630871"/>
              <a:ext cx="10555704" cy="584775"/>
            </a:xfrm>
            <a:prstGeom prst="rect">
              <a:avLst/>
            </a:prstGeom>
            <a:noFill/>
          </p:spPr>
          <p:txBody>
            <a:bodyPr wrap="square" rtlCol="0">
              <a:spAutoFit/>
            </a:bodyPr>
            <a:lstStyle/>
            <a:p>
              <a:pPr algn="just"/>
              <a:r>
                <a:rPr lang="en-US" sz="3200" b="1" dirty="0" err="1">
                  <a:latin typeface="Times New Roman" panose="02020603050405020304" pitchFamily="18" charset="0"/>
                  <a:ea typeface="Cambria" panose="02040503050406030204" pitchFamily="18" charset="0"/>
                  <a:cs typeface="Times New Roman" panose="02020603050405020304" pitchFamily="18" charset="0"/>
                </a:rPr>
                <a:t>Gọi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vật</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tự</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nhiên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ngữ</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3200" b="1" dirty="0">
                  <a:latin typeface="Times New Roman" panose="02020603050405020304" pitchFamily="18" charset="0"/>
                  <a:ea typeface="Cambria" panose="02040503050406030204" pitchFamily="18" charset="0"/>
                  <a:cs typeface="Times New Roman" panose="02020603050405020304" pitchFamily="18" charset="0"/>
                </a:rPr>
                <a:t>.</a:t>
              </a:r>
            </a:p>
          </p:txBody>
        </p:sp>
      </p:grpSp>
      <p:grpSp>
        <p:nvGrpSpPr>
          <p:cNvPr id="6" name="Group 5"/>
          <p:cNvGrpSpPr/>
          <p:nvPr/>
        </p:nvGrpSpPr>
        <p:grpSpPr>
          <a:xfrm>
            <a:off x="753978" y="3742674"/>
            <a:ext cx="10908632" cy="1090863"/>
            <a:chOff x="770021" y="2422358"/>
            <a:chExt cx="10908632" cy="1090863"/>
          </a:xfrm>
        </p:grpSpPr>
        <p:sp>
          <p:nvSpPr>
            <p:cNvPr id="7" name="Rounded Rectangle 6"/>
            <p:cNvSpPr/>
            <p:nvPr/>
          </p:nvSpPr>
          <p:spPr>
            <a:xfrm>
              <a:off x="770021" y="2422358"/>
              <a:ext cx="10908632" cy="109086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930442" y="2422358"/>
              <a:ext cx="10555704" cy="1077218"/>
            </a:xfrm>
            <a:prstGeom prst="rect">
              <a:avLst/>
            </a:prstGeom>
            <a:noFill/>
          </p:spPr>
          <p:txBody>
            <a:bodyPr wrap="square" rtlCol="0">
              <a:spAutoFit/>
            </a:bodyPr>
            <a:lstStyle/>
            <a:p>
              <a:pPr algn="just"/>
              <a:r>
                <a:rPr lang="en-US" sz="3200" b="1">
                  <a:latin typeface="Times New Roman" panose="02020603050405020304" pitchFamily="18" charset="0"/>
                  <a:ea typeface="Cambria" panose="02040503050406030204" pitchFamily="18" charset="0"/>
                  <a:cs typeface="Times New Roman" panose="02020603050405020304" pitchFamily="18" charset="0"/>
                </a:rPr>
                <a:t>Dùng từ ngữ chỉ hoạt động, đặc điểm của người để kể, tả về vật, hiện tượng tự nhiên.</a:t>
              </a:r>
            </a:p>
          </p:txBody>
        </p:sp>
      </p:grpSp>
      <p:grpSp>
        <p:nvGrpSpPr>
          <p:cNvPr id="9" name="Group 8"/>
          <p:cNvGrpSpPr/>
          <p:nvPr/>
        </p:nvGrpSpPr>
        <p:grpSpPr>
          <a:xfrm>
            <a:off x="770021" y="5001219"/>
            <a:ext cx="10908632" cy="1090863"/>
            <a:chOff x="770021" y="2422358"/>
            <a:chExt cx="10908632" cy="1090863"/>
          </a:xfrm>
        </p:grpSpPr>
        <p:sp>
          <p:nvSpPr>
            <p:cNvPr id="10" name="Rounded Rectangle 9"/>
            <p:cNvSpPr/>
            <p:nvPr/>
          </p:nvSpPr>
          <p:spPr>
            <a:xfrm>
              <a:off x="770021" y="2422358"/>
              <a:ext cx="10908632" cy="109086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930442" y="2422358"/>
              <a:ext cx="10555704" cy="1077218"/>
            </a:xfrm>
            <a:prstGeom prst="rect">
              <a:avLst/>
            </a:prstGeom>
            <a:noFill/>
          </p:spPr>
          <p:txBody>
            <a:bodyPr wrap="square" rtlCol="0">
              <a:spAutoFit/>
            </a:bodyPr>
            <a:lstStyle/>
            <a:p>
              <a:pPr algn="just"/>
              <a:r>
                <a:rPr lang="en-US" sz="3200" b="1">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p>
          </p:txBody>
        </p:sp>
      </p:grpSp>
      <p:sp>
        <p:nvSpPr>
          <p:cNvPr id="12" name="Rectangle 11">
            <a:extLst>
              <a:ext uri="{FF2B5EF4-FFF2-40B4-BE49-F238E27FC236}">
                <a16:creationId xmlns:a16="http://schemas.microsoft.com/office/drawing/2014/main" id="{E4B4A640-EEBC-DEB4-C2C9-8FBFAB8CE23B}"/>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22534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869" y="2989472"/>
            <a:ext cx="8409543" cy="3385198"/>
          </a:xfrm>
          <a:prstGeom prst="rect">
            <a:avLst/>
          </a:prstGeom>
          <a:ln>
            <a:noFill/>
          </a:ln>
          <a:effectLst>
            <a:softEdge rad="112500"/>
          </a:effectLst>
        </p:spPr>
      </p:pic>
      <p:sp>
        <p:nvSpPr>
          <p:cNvPr id="3" name="TextBox 2"/>
          <p:cNvSpPr txBox="1"/>
          <p:nvPr/>
        </p:nvSpPr>
        <p:spPr>
          <a:xfrm>
            <a:off x="866272" y="481264"/>
            <a:ext cx="5406190" cy="1766637"/>
          </a:xfrm>
          <a:prstGeom prst="rect">
            <a:avLst/>
          </a:prstGeom>
          <a:noFill/>
        </p:spPr>
        <p:txBody>
          <a:bodyPr wrap="square" rtlCol="0">
            <a:spAutoFit/>
          </a:bodyPr>
          <a:lstStyle/>
          <a:p>
            <a:pPr>
              <a:lnSpc>
                <a:spcPct val="85000"/>
              </a:lnSpc>
            </a:pPr>
            <a:r>
              <a:rPr lang="en-US" sz="3200" b="1">
                <a:latin typeface="Times New Roman" panose="02020603050405020304" pitchFamily="18" charset="0"/>
                <a:ea typeface="Cambria" panose="02040503050406030204" pitchFamily="18" charset="0"/>
                <a:cs typeface="Times New Roman" panose="02020603050405020304" pitchFamily="18" charset="0"/>
              </a:rPr>
              <a:t>a</a:t>
            </a:r>
            <a:r>
              <a:rPr lang="en-US" sz="3200">
                <a:latin typeface="Times New Roman" panose="02020603050405020304" pitchFamily="18" charset="0"/>
                <a:ea typeface="Cambria" panose="02040503050406030204" pitchFamily="18" charset="0"/>
                <a:cs typeface="Times New Roman" panose="02020603050405020304" pitchFamily="18" charset="0"/>
              </a:rPr>
              <a:t>. Chim mừng, ríu cánh vỗ </a:t>
            </a:r>
          </a:p>
          <a:p>
            <a:pPr>
              <a:lnSpc>
                <a:spcPct val="85000"/>
              </a:lnSpc>
            </a:pPr>
            <a:r>
              <a:rPr lang="en-US" sz="3200">
                <a:latin typeface="Times New Roman" panose="02020603050405020304" pitchFamily="18" charset="0"/>
                <a:ea typeface="Cambria" panose="02040503050406030204" pitchFamily="18" charset="0"/>
                <a:cs typeface="Times New Roman" panose="02020603050405020304" pitchFamily="18" charset="0"/>
              </a:rPr>
              <a:t>Rủ nhau về càng đông</a:t>
            </a:r>
          </a:p>
          <a:p>
            <a:pPr>
              <a:lnSpc>
                <a:spcPct val="85000"/>
              </a:lnSpc>
            </a:pPr>
            <a:r>
              <a:rPr lang="en-US" sz="3200">
                <a:latin typeface="Times New Roman" panose="02020603050405020304" pitchFamily="18" charset="0"/>
                <a:ea typeface="Cambria" panose="02040503050406030204" pitchFamily="18" charset="0"/>
                <a:cs typeface="Times New Roman" panose="02020603050405020304" pitchFamily="18" charset="0"/>
              </a:rPr>
              <a:t>Cào cào áo xanh, đỏ </a:t>
            </a:r>
          </a:p>
          <a:p>
            <a:pPr>
              <a:lnSpc>
                <a:spcPct val="85000"/>
              </a:lnSpc>
            </a:pPr>
            <a:r>
              <a:rPr lang="en-US" sz="3200">
                <a:latin typeface="Times New Roman" panose="02020603050405020304" pitchFamily="18" charset="0"/>
                <a:ea typeface="Cambria" panose="02040503050406030204" pitchFamily="18" charset="0"/>
                <a:cs typeface="Times New Roman" panose="02020603050405020304" pitchFamily="18" charset="0"/>
              </a:rPr>
              <a:t>Giã gạo ngay ngoài đồng.</a:t>
            </a:r>
          </a:p>
        </p:txBody>
      </p:sp>
      <p:sp>
        <p:nvSpPr>
          <p:cNvPr id="4" name="TextBox 3"/>
          <p:cNvSpPr txBox="1"/>
          <p:nvPr/>
        </p:nvSpPr>
        <p:spPr>
          <a:xfrm>
            <a:off x="6609345" y="433138"/>
            <a:ext cx="5229727" cy="2185214"/>
          </a:xfrm>
          <a:prstGeom prst="rect">
            <a:avLst/>
          </a:prstGeom>
          <a:noFill/>
        </p:spPr>
        <p:txBody>
          <a:bodyPr wrap="square" rtlCol="0">
            <a:spAutoFit/>
          </a:bodyPr>
          <a:lstStyle/>
          <a:p>
            <a:pPr>
              <a:lnSpc>
                <a:spcPct val="85000"/>
              </a:lnSpc>
            </a:pPr>
            <a:r>
              <a:rPr lang="vi-VN" sz="3200">
                <a:latin typeface="Times New Roman" panose="02020603050405020304" pitchFamily="18" charset="0"/>
                <a:ea typeface="Cambria" panose="02040503050406030204" pitchFamily="18" charset="0"/>
                <a:cs typeface="Times New Roman" panose="02020603050405020304" pitchFamily="18" charset="0"/>
              </a:rPr>
              <a:t>Hạt níu hạt trĩu bông </a:t>
            </a:r>
          </a:p>
          <a:p>
            <a:pPr>
              <a:lnSpc>
                <a:spcPct val="85000"/>
              </a:lnSpc>
            </a:pPr>
            <a:r>
              <a:rPr lang="vi-VN" sz="3200">
                <a:latin typeface="Times New Roman" panose="02020603050405020304" pitchFamily="18" charset="0"/>
                <a:ea typeface="Cambria" panose="02040503050406030204" pitchFamily="18" charset="0"/>
                <a:cs typeface="Times New Roman" panose="02020603050405020304" pitchFamily="18" charset="0"/>
              </a:rPr>
              <a:t>Đung đưa nhờ chị gió </a:t>
            </a:r>
          </a:p>
          <a:p>
            <a:pPr>
              <a:lnSpc>
                <a:spcPct val="85000"/>
              </a:lnSpc>
            </a:pPr>
            <a:r>
              <a:rPr lang="vi-VN" sz="3200">
                <a:latin typeface="Times New Roman" panose="02020603050405020304" pitchFamily="18" charset="0"/>
                <a:ea typeface="Cambria" panose="02040503050406030204" pitchFamily="18" charset="0"/>
                <a:cs typeface="Times New Roman" panose="02020603050405020304" pitchFamily="18" charset="0"/>
              </a:rPr>
              <a:t>Mách tin mùa chín rộ </a:t>
            </a:r>
          </a:p>
          <a:p>
            <a:pPr>
              <a:lnSpc>
                <a:spcPct val="85000"/>
              </a:lnSpc>
            </a:pPr>
            <a:r>
              <a:rPr lang="vi-VN" sz="3200">
                <a:latin typeface="Times New Roman" panose="02020603050405020304" pitchFamily="18" charset="0"/>
                <a:ea typeface="Cambria" panose="02040503050406030204" pitchFamily="18" charset="0"/>
                <a:cs typeface="Times New Roman" panose="02020603050405020304" pitchFamily="18" charset="0"/>
              </a:rPr>
              <a:t>Đến từng ngõ, từng nhà. </a:t>
            </a:r>
          </a:p>
          <a:p>
            <a:pPr algn="r">
              <a:lnSpc>
                <a:spcPct val="85000"/>
              </a:lnSpc>
            </a:pPr>
            <a:r>
              <a:rPr lang="vi-VN" sz="3200">
                <a:latin typeface="Times New Roman" panose="02020603050405020304" pitchFamily="18" charset="0"/>
                <a:ea typeface="Cambria" panose="02040503050406030204" pitchFamily="18" charset="0"/>
                <a:cs typeface="Times New Roman" panose="02020603050405020304" pitchFamily="18" charset="0"/>
              </a:rPr>
              <a:t>(Quang Khải)</a:t>
            </a:r>
          </a:p>
        </p:txBody>
      </p:sp>
      <p:graphicFrame>
        <p:nvGraphicFramePr>
          <p:cNvPr id="5" name="Table 4"/>
          <p:cNvGraphicFramePr>
            <a:graphicFrameLocks noGrp="1"/>
          </p:cNvGraphicFramePr>
          <p:nvPr>
            <p:extLst>
              <p:ext uri="{D42A27DB-BD31-4B8C-83A1-F6EECF244321}">
                <p14:modId xmlns:p14="http://schemas.microsoft.com/office/powerpoint/2010/main" val="1882163002"/>
              </p:ext>
            </p:extLst>
          </p:nvPr>
        </p:nvGraphicFramePr>
        <p:xfrm>
          <a:off x="112294" y="2604131"/>
          <a:ext cx="11951368" cy="4078022"/>
        </p:xfrm>
        <a:graphic>
          <a:graphicData uri="http://schemas.openxmlformats.org/drawingml/2006/table">
            <a:tbl>
              <a:tblPr firstRow="1" bandRow="1">
                <a:tableStyleId>{D7AC3CCA-C797-4891-BE02-D94E43425B78}</a:tableStyleId>
              </a:tblPr>
              <a:tblGrid>
                <a:gridCol w="1780674">
                  <a:extLst>
                    <a:ext uri="{9D8B030D-6E8A-4147-A177-3AD203B41FA5}">
                      <a16:colId xmlns:a16="http://schemas.microsoft.com/office/drawing/2014/main" val="3929031488"/>
                    </a:ext>
                  </a:extLst>
                </a:gridCol>
                <a:gridCol w="3160295">
                  <a:extLst>
                    <a:ext uri="{9D8B030D-6E8A-4147-A177-3AD203B41FA5}">
                      <a16:colId xmlns:a16="http://schemas.microsoft.com/office/drawing/2014/main" val="1007969892"/>
                    </a:ext>
                  </a:extLst>
                </a:gridCol>
                <a:gridCol w="3887537">
                  <a:extLst>
                    <a:ext uri="{9D8B030D-6E8A-4147-A177-3AD203B41FA5}">
                      <a16:colId xmlns:a16="http://schemas.microsoft.com/office/drawing/2014/main" val="3738022285"/>
                    </a:ext>
                  </a:extLst>
                </a:gridCol>
                <a:gridCol w="3122862">
                  <a:extLst>
                    <a:ext uri="{9D8B030D-6E8A-4147-A177-3AD203B41FA5}">
                      <a16:colId xmlns:a16="http://schemas.microsoft.com/office/drawing/2014/main" val="2388764610"/>
                    </a:ext>
                  </a:extLst>
                </a:gridCol>
              </a:tblGrid>
              <a:tr h="562033">
                <a:tc rowSpan="2">
                  <a:txBody>
                    <a:bodyPr/>
                    <a:lstStyle/>
                    <a:p>
                      <a:pPr algn="ct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vật</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2400" b="1" kern="1200" baseline="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baseline="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iện</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tượng</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nhân</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hóa</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gridSpan="3">
                  <a:txBody>
                    <a:bodyPr/>
                    <a:lstStyle/>
                    <a:p>
                      <a:pPr algn="ctr"/>
                      <a:r>
                        <a:rPr lang="en-US" sz="28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Cách nhân hóa</a:t>
                      </a:r>
                      <a:endPar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h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h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359504998"/>
                  </a:ext>
                </a:extLst>
              </a:tr>
              <a:tr h="1289369">
                <a:tc v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người</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chỉ hoạt động, đặc điểm của người để kể, tả về vật, hiện tượng tự nhiên</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545952063"/>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979801372"/>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2359066612"/>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2508733129"/>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211046674"/>
                  </a:ext>
                </a:extLst>
              </a:tr>
            </a:tbl>
          </a:graphicData>
        </a:graphic>
      </p:graphicFrame>
      <p:sp>
        <p:nvSpPr>
          <p:cNvPr id="15" name="TextBox 14"/>
          <p:cNvSpPr txBox="1"/>
          <p:nvPr/>
        </p:nvSpPr>
        <p:spPr>
          <a:xfrm>
            <a:off x="359969" y="4434975"/>
            <a:ext cx="1570428" cy="523220"/>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chim</a:t>
            </a:r>
            <a:endParaRPr lang="en-US" sz="28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TextBox 15"/>
          <p:cNvSpPr txBox="1"/>
          <p:nvPr/>
        </p:nvSpPr>
        <p:spPr>
          <a:xfrm>
            <a:off x="5067945" y="4495587"/>
            <a:ext cx="3597084"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mừng, rủ nhau về</a:t>
            </a:r>
          </a:p>
        </p:txBody>
      </p:sp>
      <p:sp>
        <p:nvSpPr>
          <p:cNvPr id="17" name="TextBox 16"/>
          <p:cNvSpPr txBox="1"/>
          <p:nvPr/>
        </p:nvSpPr>
        <p:spPr>
          <a:xfrm>
            <a:off x="184863" y="5062349"/>
            <a:ext cx="1570428" cy="523220"/>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Cào</a:t>
            </a:r>
            <a:r>
              <a:rPr lang="en-US" sz="28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cào</a:t>
            </a:r>
            <a:endParaRPr lang="en-US" sz="28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TextBox 17"/>
          <p:cNvSpPr txBox="1"/>
          <p:nvPr/>
        </p:nvSpPr>
        <p:spPr>
          <a:xfrm>
            <a:off x="4995375" y="5018807"/>
            <a:ext cx="3930912"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mặc áo xanh, đỏ; giã gạo</a:t>
            </a:r>
          </a:p>
        </p:txBody>
      </p:sp>
      <p:sp>
        <p:nvSpPr>
          <p:cNvPr id="19" name="TextBox 18"/>
          <p:cNvSpPr txBox="1"/>
          <p:nvPr/>
        </p:nvSpPr>
        <p:spPr>
          <a:xfrm>
            <a:off x="199378" y="5610641"/>
            <a:ext cx="1570428"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Hạt (lúa)</a:t>
            </a:r>
          </a:p>
        </p:txBody>
      </p:sp>
      <p:sp>
        <p:nvSpPr>
          <p:cNvPr id="20" name="TextBox 19"/>
          <p:cNvSpPr txBox="1"/>
          <p:nvPr/>
        </p:nvSpPr>
        <p:spPr>
          <a:xfrm>
            <a:off x="5045085" y="5542027"/>
            <a:ext cx="3597084"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níu, nhờ</a:t>
            </a:r>
          </a:p>
        </p:txBody>
      </p:sp>
      <p:sp>
        <p:nvSpPr>
          <p:cNvPr id="21" name="TextBox 20"/>
          <p:cNvSpPr txBox="1"/>
          <p:nvPr/>
        </p:nvSpPr>
        <p:spPr>
          <a:xfrm>
            <a:off x="184863" y="6143628"/>
            <a:ext cx="1570428"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gió</a:t>
            </a:r>
          </a:p>
        </p:txBody>
      </p:sp>
      <p:sp>
        <p:nvSpPr>
          <p:cNvPr id="22" name="TextBox 21"/>
          <p:cNvSpPr txBox="1"/>
          <p:nvPr/>
        </p:nvSpPr>
        <p:spPr>
          <a:xfrm>
            <a:off x="2019354" y="6148497"/>
            <a:ext cx="1570428"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chị</a:t>
            </a:r>
          </a:p>
        </p:txBody>
      </p:sp>
      <p:sp>
        <p:nvSpPr>
          <p:cNvPr id="23" name="TextBox 22"/>
          <p:cNvSpPr txBox="1"/>
          <p:nvPr/>
        </p:nvSpPr>
        <p:spPr>
          <a:xfrm>
            <a:off x="5067944" y="6143628"/>
            <a:ext cx="2418705"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mách tin</a:t>
            </a:r>
          </a:p>
        </p:txBody>
      </p:sp>
      <p:sp>
        <p:nvSpPr>
          <p:cNvPr id="6" name="Rectangle 5">
            <a:extLst>
              <a:ext uri="{FF2B5EF4-FFF2-40B4-BE49-F238E27FC236}">
                <a16:creationId xmlns:a16="http://schemas.microsoft.com/office/drawing/2014/main" id="{39774A71-A123-559E-50EC-7D05094668B3}"/>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31216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558" y="561474"/>
            <a:ext cx="11117179" cy="3022366"/>
          </a:xfrm>
          <a:prstGeom prst="rect">
            <a:avLst/>
          </a:prstGeom>
          <a:noFill/>
        </p:spPr>
        <p:txBody>
          <a:bodyPr wrap="square" rtlCol="0">
            <a:spAutoFit/>
          </a:bodyPr>
          <a:lstStyle/>
          <a:p>
            <a:pPr algn="just">
              <a:lnSpc>
                <a:spcPct val="85000"/>
              </a:lnSpc>
            </a:pP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vi-VN" sz="3200" b="1" dirty="0">
                <a:latin typeface="Times New Roman" panose="02020603050405020304" pitchFamily="18" charset="0"/>
                <a:ea typeface="Cambria" panose="02040503050406030204" pitchFamily="18" charset="0"/>
                <a:cs typeface="Times New Roman" panose="02020603050405020304" pitchFamily="18" charset="0"/>
              </a:rPr>
              <a:t>b</a:t>
            </a:r>
            <a:r>
              <a:rPr lang="vi-VN" sz="3200" dirty="0">
                <a:latin typeface="Times New Roman" panose="02020603050405020304" pitchFamily="18" charset="0"/>
                <a:ea typeface="Cambria" panose="02040503050406030204" pitchFamily="18" charset="0"/>
                <a:cs typeface="Times New Roman" panose="02020603050405020304" pitchFamily="18" charset="0"/>
              </a:rPr>
              <a:t>. Một ngày cuối năm, khi đi qua trảng cỏ, cậu bé nhìn thấy một cái cây nhỏ xíu, mọc khép nép trong hốc đá.</a:t>
            </a:r>
          </a:p>
          <a:p>
            <a:pPr algn="just">
              <a:lnSpc>
                <a:spcPct val="85000"/>
              </a:lnSpc>
            </a:pPr>
            <a:r>
              <a:rPr lang="vi-VN" sz="3200" dirty="0">
                <a:latin typeface="Times New Roman" panose="02020603050405020304" pitchFamily="18" charset="0"/>
                <a:ea typeface="Cambria" panose="02040503050406030204" pitchFamily="18" charset="0"/>
                <a:cs typeface="Times New Roman" panose="02020603050405020304" pitchFamily="18" charset="0"/>
              </a:rPr>
              <a:t>        - Chào cây! – Cậu bé nói.</a:t>
            </a:r>
          </a:p>
          <a:p>
            <a:pPr algn="just">
              <a:lnSpc>
                <a:spcPct val="85000"/>
              </a:lnSpc>
            </a:pPr>
            <a:r>
              <a:rPr lang="vi-VN" sz="3200" dirty="0">
                <a:latin typeface="Times New Roman" panose="02020603050405020304" pitchFamily="18" charset="0"/>
                <a:ea typeface="Cambria" panose="02040503050406030204" pitchFamily="18" charset="0"/>
                <a:cs typeface="Times New Roman" panose="02020603050405020304" pitchFamily="18" charset="0"/>
              </a:rPr>
              <a:t>         Nhưng cây chỉ im lặng nhìn em, hai lá của nó vẫy vẫy.</a:t>
            </a:r>
          </a:p>
          <a:p>
            <a:pPr algn="just">
              <a:lnSpc>
                <a:spcPct val="85000"/>
              </a:lnSpc>
            </a:pPr>
            <a:r>
              <a:rPr lang="vi-VN" sz="3200" dirty="0">
                <a:latin typeface="Times New Roman" panose="02020603050405020304" pitchFamily="18" charset="0"/>
                <a:ea typeface="Cambria" panose="02040503050406030204" pitchFamily="18" charset="0"/>
                <a:cs typeface="Times New Roman" panose="02020603050405020304" pitchFamily="18" charset="0"/>
              </a:rPr>
              <a:t>        - Tên cậu là gì? – Cậu bé lại hỏi.</a:t>
            </a:r>
          </a:p>
          <a:p>
            <a:pPr algn="just">
              <a:lnSpc>
                <a:spcPct val="85000"/>
              </a:lnSpc>
            </a:pPr>
            <a:r>
              <a:rPr lang="vi-VN" sz="3200" dirty="0">
                <a:latin typeface="Times New Roman" panose="02020603050405020304" pitchFamily="18" charset="0"/>
                <a:ea typeface="Cambria" panose="02040503050406030204" pitchFamily="18" charset="0"/>
                <a:cs typeface="Times New Roman" panose="02020603050405020304" pitchFamily="18" charset="0"/>
              </a:rPr>
              <a:t>         Cây vẫn không trả lời. Chắc cây chưa biết nói.</a:t>
            </a:r>
          </a:p>
          <a:p>
            <a:pPr algn="r">
              <a:lnSpc>
                <a:spcPct val="85000"/>
              </a:lnSpc>
            </a:pPr>
            <a:r>
              <a:rPr lang="vi-VN" sz="3200" i="1" dirty="0">
                <a:latin typeface="Times New Roman" panose="02020603050405020304" pitchFamily="18" charset="0"/>
                <a:ea typeface="Cambria" panose="02040503050406030204" pitchFamily="18" charset="0"/>
                <a:cs typeface="Times New Roman" panose="02020603050405020304" pitchFamily="18" charset="0"/>
              </a:rPr>
              <a:t>(Theo Khánh Liên)</a:t>
            </a:r>
          </a:p>
        </p:txBody>
      </p:sp>
      <p:graphicFrame>
        <p:nvGraphicFramePr>
          <p:cNvPr id="3" name="Table 2"/>
          <p:cNvGraphicFramePr>
            <a:graphicFrameLocks noGrp="1"/>
          </p:cNvGraphicFramePr>
          <p:nvPr>
            <p:extLst>
              <p:ext uri="{D42A27DB-BD31-4B8C-83A1-F6EECF244321}">
                <p14:modId xmlns:p14="http://schemas.microsoft.com/office/powerpoint/2010/main" val="1630877804"/>
              </p:ext>
            </p:extLst>
          </p:nvPr>
        </p:nvGraphicFramePr>
        <p:xfrm>
          <a:off x="172052" y="3583840"/>
          <a:ext cx="11951368" cy="3261360"/>
        </p:xfrm>
        <a:graphic>
          <a:graphicData uri="http://schemas.openxmlformats.org/drawingml/2006/table">
            <a:tbl>
              <a:tblPr firstRow="1" bandRow="1">
                <a:tableStyleId>{D7AC3CCA-C797-4891-BE02-D94E43425B78}</a:tableStyleId>
              </a:tblPr>
              <a:tblGrid>
                <a:gridCol w="1780674">
                  <a:extLst>
                    <a:ext uri="{9D8B030D-6E8A-4147-A177-3AD203B41FA5}">
                      <a16:colId xmlns:a16="http://schemas.microsoft.com/office/drawing/2014/main" val="3929031488"/>
                    </a:ext>
                  </a:extLst>
                </a:gridCol>
                <a:gridCol w="3042184">
                  <a:extLst>
                    <a:ext uri="{9D8B030D-6E8A-4147-A177-3AD203B41FA5}">
                      <a16:colId xmlns:a16="http://schemas.microsoft.com/office/drawing/2014/main" val="1007969892"/>
                    </a:ext>
                  </a:extLst>
                </a:gridCol>
                <a:gridCol w="3825240">
                  <a:extLst>
                    <a:ext uri="{9D8B030D-6E8A-4147-A177-3AD203B41FA5}">
                      <a16:colId xmlns:a16="http://schemas.microsoft.com/office/drawing/2014/main" val="3738022285"/>
                    </a:ext>
                  </a:extLst>
                </a:gridCol>
                <a:gridCol w="3303270">
                  <a:extLst>
                    <a:ext uri="{9D8B030D-6E8A-4147-A177-3AD203B41FA5}">
                      <a16:colId xmlns:a16="http://schemas.microsoft.com/office/drawing/2014/main" val="2388764610"/>
                    </a:ext>
                  </a:extLst>
                </a:gridCol>
              </a:tblGrid>
              <a:tr h="473810">
                <a:tc rowSpan="2">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Sự vật,</a:t>
                      </a:r>
                      <a:r>
                        <a:rPr lang="en-US" sz="2400" b="1" kern="1200" baseline="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h</a:t>
                      </a: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iện tượng được nhân hóa</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gridSpan="3">
                  <a:txBody>
                    <a:bodyPr/>
                    <a:lstStyle/>
                    <a:p>
                      <a:pPr algn="ctr"/>
                      <a:r>
                        <a:rPr lang="en-US" sz="28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Cách nhân hóa</a:t>
                      </a:r>
                      <a:endPar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h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h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359504998"/>
                  </a:ext>
                </a:extLst>
              </a:tr>
              <a:tr h="1184101">
                <a:tc v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người</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chỉ hoạt động, đặc điểm của người để kể, tả về vật, hiện tượng tự nhiên</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xưng</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hô</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vật</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hiện</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tượng</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tự</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nhiên</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như</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2400" b="1" kern="12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kern="12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người</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545952063"/>
                  </a:ext>
                </a:extLst>
              </a:tr>
              <a:tr h="756866">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979801372"/>
                  </a:ext>
                </a:extLst>
              </a:tr>
            </a:tbl>
          </a:graphicData>
        </a:graphic>
      </p:graphicFrame>
      <p:sp>
        <p:nvSpPr>
          <p:cNvPr id="4" name="TextBox 3"/>
          <p:cNvSpPr txBox="1"/>
          <p:nvPr/>
        </p:nvSpPr>
        <p:spPr>
          <a:xfrm>
            <a:off x="268529" y="5417955"/>
            <a:ext cx="1570428" cy="523220"/>
          </a:xfrm>
          <a:prstGeom prst="rect">
            <a:avLst/>
          </a:prstGeom>
          <a:noFill/>
        </p:spPr>
        <p:txBody>
          <a:bodyPr wrap="square" rtlCol="0">
            <a:spAutoFit/>
          </a:bodyPr>
          <a:lstStyle/>
          <a:p>
            <a:pPr algn="ctr"/>
            <a:r>
              <a:rPr lang="vi-VN" sz="28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Cái cây </a:t>
            </a:r>
            <a:endParaRPr lang="en-US" sz="28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p:cNvSpPr txBox="1"/>
          <p:nvPr/>
        </p:nvSpPr>
        <p:spPr>
          <a:xfrm>
            <a:off x="5046268" y="5371788"/>
            <a:ext cx="3880561" cy="954107"/>
          </a:xfrm>
          <a:prstGeom prst="rect">
            <a:avLst/>
          </a:prstGeom>
          <a:noFill/>
        </p:spPr>
        <p:txBody>
          <a:bodyPr wrap="square" rtlCol="0">
            <a:spAutoFit/>
          </a:bodyPr>
          <a:lstStyle/>
          <a:p>
            <a:r>
              <a:rPr lang="vi-VN" sz="28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khép nép, im lặng, nhìn, vẫy vẫy.</a:t>
            </a:r>
            <a:endParaRPr lang="en-US" sz="40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TextBox 5"/>
          <p:cNvSpPr txBox="1"/>
          <p:nvPr/>
        </p:nvSpPr>
        <p:spPr>
          <a:xfrm>
            <a:off x="8915475" y="5300245"/>
            <a:ext cx="3218665" cy="1532727"/>
          </a:xfrm>
          <a:prstGeom prst="rect">
            <a:avLst/>
          </a:prstGeom>
          <a:noFill/>
        </p:spPr>
        <p:txBody>
          <a:bodyPr wrap="square" rtlCol="0">
            <a:spAutoFit/>
          </a:bodyPr>
          <a:lstStyle/>
          <a:p>
            <a:pPr>
              <a:lnSpc>
                <a:spcPct val="90000"/>
              </a:lnSpc>
            </a:pPr>
            <a:r>
              <a:rPr lang="vi-VN" sz="26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Chào cây! – Cậu bé nói.</a:t>
            </a:r>
          </a:p>
          <a:p>
            <a:pPr>
              <a:lnSpc>
                <a:spcPct val="90000"/>
              </a:lnSpc>
            </a:pPr>
            <a:r>
              <a:rPr lang="vi-VN" sz="26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Tên cậu là gì? – Cậu bé hỏi.</a:t>
            </a:r>
            <a:endParaRPr lang="en-US" sz="26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D76D7DA-DD62-EAC6-DDB3-4FCA906F7BF5}"/>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17943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021" y="505722"/>
            <a:ext cx="10844463" cy="2062103"/>
          </a:xfrm>
          <a:prstGeom prst="rect">
            <a:avLst/>
          </a:prstGeom>
          <a:noFill/>
        </p:spPr>
        <p:txBody>
          <a:bodyPr wrap="square" rtlCol="0">
            <a:spAutoFit/>
          </a:bodyPr>
          <a:lstStyle/>
          <a:p>
            <a:pPr algn="just"/>
            <a:r>
              <a:rPr lang="vi-VN" sz="3200" b="1" dirty="0">
                <a:latin typeface="Times New Roman" panose="02020603050405020304" pitchFamily="18" charset="0"/>
                <a:ea typeface="Cambria" panose="02040503050406030204" pitchFamily="18" charset="0"/>
                <a:cs typeface="Times New Roman" panose="02020603050405020304" pitchFamily="18" charset="0"/>
              </a:rPr>
              <a:t>c</a:t>
            </a:r>
            <a:r>
              <a:rPr lang="vi-VN" sz="3200" dirty="0">
                <a:latin typeface="Times New Roman" panose="02020603050405020304" pitchFamily="18" charset="0"/>
                <a:ea typeface="Cambria" panose="02040503050406030204" pitchFamily="18" charset="0"/>
                <a:cs typeface="Times New Roman" panose="02020603050405020304" pitchFamily="18" charset="0"/>
              </a:rPr>
              <a:t>. Vườn cây đầy ắp tiếng chim và bóng chim bay nhảy. Những thím chích choè nhanh nhảu. Những chú khướu lắm điều. Những anh chào mào đỏm dáng. Những bác cu gáy trầm ngâm...</a:t>
            </a:r>
          </a:p>
          <a:p>
            <a:pPr algn="r"/>
            <a:r>
              <a:rPr lang="vi-VN" sz="3200" dirty="0">
                <a:latin typeface="Cambria" panose="02040503050406030204" pitchFamily="18" charset="0"/>
                <a:ea typeface="Cambria" panose="02040503050406030204" pitchFamily="18" charset="0"/>
              </a:rPr>
              <a:t>(Theo Nguyễn Kiên)</a:t>
            </a:r>
          </a:p>
        </p:txBody>
      </p:sp>
      <p:graphicFrame>
        <p:nvGraphicFramePr>
          <p:cNvPr id="4" name="Table 3"/>
          <p:cNvGraphicFramePr>
            <a:graphicFrameLocks noGrp="1"/>
          </p:cNvGraphicFramePr>
          <p:nvPr>
            <p:extLst>
              <p:ext uri="{D42A27DB-BD31-4B8C-83A1-F6EECF244321}">
                <p14:modId xmlns:p14="http://schemas.microsoft.com/office/powerpoint/2010/main" val="2821234361"/>
              </p:ext>
            </p:extLst>
          </p:nvPr>
        </p:nvGraphicFramePr>
        <p:xfrm>
          <a:off x="76545" y="2603816"/>
          <a:ext cx="11951368" cy="4078022"/>
        </p:xfrm>
        <a:graphic>
          <a:graphicData uri="http://schemas.openxmlformats.org/drawingml/2006/table">
            <a:tbl>
              <a:tblPr firstRow="1" bandRow="1">
                <a:tableStyleId>{D7AC3CCA-C797-4891-BE02-D94E43425B78}</a:tableStyleId>
              </a:tblPr>
              <a:tblGrid>
                <a:gridCol w="1780674">
                  <a:extLst>
                    <a:ext uri="{9D8B030D-6E8A-4147-A177-3AD203B41FA5}">
                      <a16:colId xmlns:a16="http://schemas.microsoft.com/office/drawing/2014/main" val="3929031488"/>
                    </a:ext>
                  </a:extLst>
                </a:gridCol>
                <a:gridCol w="3160295">
                  <a:extLst>
                    <a:ext uri="{9D8B030D-6E8A-4147-A177-3AD203B41FA5}">
                      <a16:colId xmlns:a16="http://schemas.microsoft.com/office/drawing/2014/main" val="1007969892"/>
                    </a:ext>
                  </a:extLst>
                </a:gridCol>
                <a:gridCol w="3887537">
                  <a:extLst>
                    <a:ext uri="{9D8B030D-6E8A-4147-A177-3AD203B41FA5}">
                      <a16:colId xmlns:a16="http://schemas.microsoft.com/office/drawing/2014/main" val="3738022285"/>
                    </a:ext>
                  </a:extLst>
                </a:gridCol>
                <a:gridCol w="3122862">
                  <a:extLst>
                    <a:ext uri="{9D8B030D-6E8A-4147-A177-3AD203B41FA5}">
                      <a16:colId xmlns:a16="http://schemas.microsoft.com/office/drawing/2014/main" val="2388764610"/>
                    </a:ext>
                  </a:extLst>
                </a:gridCol>
              </a:tblGrid>
              <a:tr h="562033">
                <a:tc rowSpan="2">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Sự vật,</a:t>
                      </a:r>
                      <a:r>
                        <a:rPr lang="en-US" sz="2400" b="1" kern="1200" baseline="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h</a:t>
                      </a: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iện tượng được nhân hóa</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gridSpan="3">
                  <a:txBody>
                    <a:bodyPr/>
                    <a:lstStyle/>
                    <a:p>
                      <a:pPr algn="ctr"/>
                      <a:r>
                        <a:rPr lang="en-US" sz="28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Cách nhân hóa</a:t>
                      </a:r>
                      <a:endPar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h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h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359504998"/>
                  </a:ext>
                </a:extLst>
              </a:tr>
              <a:tr h="1289369">
                <a:tc vMerge="1">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người</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chỉ hoạt động, đặc điểm của người để kể, tả về vật, hiện tượng tự nhiên</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r>
                        <a:rPr lang="en-US" sz="2400" b="1" kern="12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endPar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545952063"/>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979801372"/>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2359066612"/>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2508733129"/>
                  </a:ext>
                </a:extLst>
              </a:tr>
              <a:tr h="556655">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tc>
                  <a:txBody>
                    <a:bodyPr/>
                    <a:lstStyle/>
                    <a:p>
                      <a:pPr algn="ctr"/>
                      <a:endParaRPr lang="en-US" sz="2400" b="1">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D5EDFF">
                        <a:alpha val="89804"/>
                      </a:srgbClr>
                    </a:solidFill>
                  </a:tcPr>
                </a:tc>
                <a:extLst>
                  <a:ext uri="{0D108BD9-81ED-4DB2-BD59-A6C34878D82A}">
                    <a16:rowId xmlns:a16="http://schemas.microsoft.com/office/drawing/2014/main" val="211046674"/>
                  </a:ext>
                </a:extLst>
              </a:tr>
            </a:tbl>
          </a:graphicData>
        </a:graphic>
      </p:graphicFrame>
      <p:sp>
        <p:nvSpPr>
          <p:cNvPr id="5" name="TextBox 4"/>
          <p:cNvSpPr txBox="1"/>
          <p:nvPr/>
        </p:nvSpPr>
        <p:spPr>
          <a:xfrm>
            <a:off x="81888" y="4448623"/>
            <a:ext cx="1930397"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chích chòe</a:t>
            </a:r>
          </a:p>
        </p:txBody>
      </p:sp>
      <p:sp>
        <p:nvSpPr>
          <p:cNvPr id="6" name="TextBox 5"/>
          <p:cNvSpPr txBox="1"/>
          <p:nvPr/>
        </p:nvSpPr>
        <p:spPr>
          <a:xfrm>
            <a:off x="1985974" y="4470515"/>
            <a:ext cx="1713978"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thím</a:t>
            </a:r>
          </a:p>
        </p:txBody>
      </p:sp>
      <p:sp>
        <p:nvSpPr>
          <p:cNvPr id="7" name="TextBox 6"/>
          <p:cNvSpPr txBox="1"/>
          <p:nvPr/>
        </p:nvSpPr>
        <p:spPr>
          <a:xfrm>
            <a:off x="184863" y="5062349"/>
            <a:ext cx="1570428"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khướu</a:t>
            </a:r>
          </a:p>
        </p:txBody>
      </p:sp>
      <p:sp>
        <p:nvSpPr>
          <p:cNvPr id="8" name="TextBox 7"/>
          <p:cNvSpPr txBox="1"/>
          <p:nvPr/>
        </p:nvSpPr>
        <p:spPr>
          <a:xfrm>
            <a:off x="5045085" y="4448623"/>
            <a:ext cx="393091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nhanh nhảu</a:t>
            </a:r>
          </a:p>
        </p:txBody>
      </p:sp>
      <p:sp>
        <p:nvSpPr>
          <p:cNvPr id="9" name="TextBox 8"/>
          <p:cNvSpPr txBox="1"/>
          <p:nvPr/>
        </p:nvSpPr>
        <p:spPr>
          <a:xfrm>
            <a:off x="76545" y="5610641"/>
            <a:ext cx="1799259"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chào mào</a:t>
            </a:r>
          </a:p>
        </p:txBody>
      </p:sp>
      <p:sp>
        <p:nvSpPr>
          <p:cNvPr id="10" name="TextBox 9"/>
          <p:cNvSpPr txBox="1"/>
          <p:nvPr/>
        </p:nvSpPr>
        <p:spPr>
          <a:xfrm>
            <a:off x="5067944" y="5034515"/>
            <a:ext cx="3597084"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lắm điều</a:t>
            </a:r>
          </a:p>
        </p:txBody>
      </p:sp>
      <p:sp>
        <p:nvSpPr>
          <p:cNvPr id="11" name="TextBox 10"/>
          <p:cNvSpPr txBox="1"/>
          <p:nvPr/>
        </p:nvSpPr>
        <p:spPr>
          <a:xfrm>
            <a:off x="184863" y="6143628"/>
            <a:ext cx="1570428"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cu gáy</a:t>
            </a:r>
          </a:p>
        </p:txBody>
      </p:sp>
      <p:sp>
        <p:nvSpPr>
          <p:cNvPr id="12" name="TextBox 11"/>
          <p:cNvSpPr txBox="1"/>
          <p:nvPr/>
        </p:nvSpPr>
        <p:spPr>
          <a:xfrm>
            <a:off x="2019354" y="6148497"/>
            <a:ext cx="1570428"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bác</a:t>
            </a:r>
          </a:p>
        </p:txBody>
      </p:sp>
      <p:sp>
        <p:nvSpPr>
          <p:cNvPr id="13" name="TextBox 12"/>
          <p:cNvSpPr txBox="1"/>
          <p:nvPr/>
        </p:nvSpPr>
        <p:spPr>
          <a:xfrm>
            <a:off x="5067944" y="5557735"/>
            <a:ext cx="2418705"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đỏm dáng</a:t>
            </a:r>
          </a:p>
        </p:txBody>
      </p:sp>
      <p:sp>
        <p:nvSpPr>
          <p:cNvPr id="14" name="TextBox 13"/>
          <p:cNvSpPr txBox="1"/>
          <p:nvPr/>
        </p:nvSpPr>
        <p:spPr>
          <a:xfrm>
            <a:off x="1978324" y="5047896"/>
            <a:ext cx="1713978"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chú</a:t>
            </a:r>
          </a:p>
        </p:txBody>
      </p:sp>
      <p:sp>
        <p:nvSpPr>
          <p:cNvPr id="15" name="TextBox 14"/>
          <p:cNvSpPr txBox="1"/>
          <p:nvPr/>
        </p:nvSpPr>
        <p:spPr>
          <a:xfrm>
            <a:off x="2082482" y="5636951"/>
            <a:ext cx="1713978"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anh</a:t>
            </a:r>
          </a:p>
        </p:txBody>
      </p:sp>
      <p:sp>
        <p:nvSpPr>
          <p:cNvPr id="16" name="TextBox 15"/>
          <p:cNvSpPr txBox="1"/>
          <p:nvPr/>
        </p:nvSpPr>
        <p:spPr>
          <a:xfrm>
            <a:off x="5045085" y="6160171"/>
            <a:ext cx="2418705"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 trầm ngâm</a:t>
            </a:r>
          </a:p>
        </p:txBody>
      </p:sp>
      <p:sp>
        <p:nvSpPr>
          <p:cNvPr id="3" name="Rectangle 2">
            <a:extLst>
              <a:ext uri="{FF2B5EF4-FFF2-40B4-BE49-F238E27FC236}">
                <a16:creationId xmlns:a16="http://schemas.microsoft.com/office/drawing/2014/main" id="{3C579D74-5DE1-9F30-06F2-BD417047A6BB}"/>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24637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160" y="1588958"/>
            <a:ext cx="4620965" cy="4351645"/>
          </a:xfrm>
          <a:prstGeom prst="rect">
            <a:avLst/>
          </a:prstGeom>
        </p:spPr>
      </p:pic>
      <p:sp>
        <p:nvSpPr>
          <p:cNvPr id="3" name="TextBox 2"/>
          <p:cNvSpPr txBox="1"/>
          <p:nvPr/>
        </p:nvSpPr>
        <p:spPr>
          <a:xfrm>
            <a:off x="959370" y="509666"/>
            <a:ext cx="10298244" cy="1094281"/>
          </a:xfrm>
          <a:prstGeom prst="rect">
            <a:avLst/>
          </a:prstGeom>
          <a:noFill/>
        </p:spPr>
        <p:txBody>
          <a:bodyPr wrap="square" rtlCol="0">
            <a:spAutoFit/>
          </a:bodyPr>
          <a:lstStyle/>
          <a:p>
            <a:pPr algn="just"/>
            <a:r>
              <a:rPr lang="en-US"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2.</a:t>
            </a:r>
            <a:r>
              <a:rPr lang="vi-VN"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 Em thích hình ảnh nhân hoá nào trong đoạn thơ dưới đây? Nêu tác dụng của hình ảnh nhân hoá đó.</a:t>
            </a:r>
            <a:endParaRPr lang="en-US"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p:cNvSpPr txBox="1"/>
          <p:nvPr/>
        </p:nvSpPr>
        <p:spPr>
          <a:xfrm>
            <a:off x="284813" y="1995065"/>
            <a:ext cx="6445770" cy="3539430"/>
          </a:xfrm>
          <a:prstGeom prst="rect">
            <a:avLst/>
          </a:prstGeom>
          <a:noFill/>
        </p:spPr>
        <p:txBody>
          <a:bodyPr wrap="square" rtlCol="0">
            <a:spAutoFit/>
          </a:bodyPr>
          <a:lstStyle/>
          <a:p>
            <a:pPr algn="ctr"/>
            <a:r>
              <a:rPr lang="en-US" sz="3200">
                <a:latin typeface="Times New Roman" panose="02020603050405020304" pitchFamily="18" charset="0"/>
                <a:ea typeface="Cambria" panose="02040503050406030204" pitchFamily="18" charset="0"/>
                <a:cs typeface="Times New Roman" panose="02020603050405020304" pitchFamily="18" charset="0"/>
              </a:rPr>
              <a:t>            </a:t>
            </a:r>
            <a:r>
              <a:rPr lang="vi-VN" sz="3200">
                <a:latin typeface="Times New Roman" panose="02020603050405020304" pitchFamily="18" charset="0"/>
                <a:ea typeface="Cambria" panose="02040503050406030204" pitchFamily="18" charset="0"/>
                <a:cs typeface="Times New Roman" panose="02020603050405020304" pitchFamily="18" charset="0"/>
              </a:rPr>
              <a:t>Chẳng đâu bằng chính nhà em</a:t>
            </a:r>
          </a:p>
          <a:p>
            <a:pPr algn="ctr"/>
            <a:r>
              <a:rPr lang="vi-VN" sz="3200">
                <a:latin typeface="Times New Roman" panose="02020603050405020304" pitchFamily="18" charset="0"/>
                <a:ea typeface="Cambria" panose="02040503050406030204" pitchFamily="18" charset="0"/>
                <a:cs typeface="Times New Roman" panose="02020603050405020304" pitchFamily="18" charset="0"/>
              </a:rPr>
              <a:t>Có đàn chim sẻ bên thềm líu lo.</a:t>
            </a:r>
            <a:endParaRPr lang="en-US" sz="320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200">
                <a:latin typeface="Times New Roman" panose="02020603050405020304" pitchFamily="18" charset="0"/>
                <a:ea typeface="Cambria" panose="02040503050406030204" pitchFamily="18" charset="0"/>
                <a:cs typeface="Times New Roman" panose="02020603050405020304" pitchFamily="18" charset="0"/>
              </a:rPr>
              <a:t>Có nàng gà mái hoa mơ</a:t>
            </a:r>
          </a:p>
          <a:p>
            <a:pPr algn="ctr"/>
            <a:r>
              <a:rPr lang="vi-VN" sz="3200">
                <a:latin typeface="Times New Roman" panose="02020603050405020304" pitchFamily="18" charset="0"/>
                <a:ea typeface="Cambria" panose="02040503050406030204" pitchFamily="18" charset="0"/>
                <a:cs typeface="Times New Roman" panose="02020603050405020304" pitchFamily="18" charset="0"/>
              </a:rPr>
              <a:t>Cục ta, cục tác khi vừa đẻ xong.</a:t>
            </a:r>
          </a:p>
          <a:p>
            <a:pPr algn="ctr"/>
            <a:r>
              <a:rPr lang="en-US" sz="3200">
                <a:latin typeface="Times New Roman" panose="02020603050405020304" pitchFamily="18" charset="0"/>
                <a:ea typeface="Cambria" panose="02040503050406030204" pitchFamily="18" charset="0"/>
                <a:cs typeface="Times New Roman" panose="02020603050405020304" pitchFamily="18" charset="0"/>
              </a:rPr>
              <a:t> </a:t>
            </a:r>
            <a:r>
              <a:rPr lang="vi-VN" sz="3200">
                <a:latin typeface="Times New Roman" panose="02020603050405020304" pitchFamily="18" charset="0"/>
                <a:ea typeface="Cambria" panose="02040503050406030204" pitchFamily="18" charset="0"/>
                <a:cs typeface="Times New Roman" panose="02020603050405020304" pitchFamily="18" charset="0"/>
              </a:rPr>
              <a:t>Có bà chuối mật lưng ong</a:t>
            </a:r>
          </a:p>
          <a:p>
            <a:pPr algn="ctr"/>
            <a:r>
              <a:rPr lang="en-US" sz="3200">
                <a:latin typeface="Times New Roman" panose="02020603050405020304" pitchFamily="18" charset="0"/>
                <a:ea typeface="Cambria" panose="02040503050406030204" pitchFamily="18" charset="0"/>
                <a:cs typeface="Times New Roman" panose="02020603050405020304" pitchFamily="18" charset="0"/>
              </a:rPr>
              <a:t>  </a:t>
            </a:r>
            <a:r>
              <a:rPr lang="vi-VN" sz="3200">
                <a:latin typeface="Times New Roman" panose="02020603050405020304" pitchFamily="18" charset="0"/>
                <a:ea typeface="Cambria" panose="02040503050406030204" pitchFamily="18" charset="0"/>
                <a:cs typeface="Times New Roman" panose="02020603050405020304" pitchFamily="18" charset="0"/>
              </a:rPr>
              <a:t>Có ông ngô bắp râu hồng như tơ.</a:t>
            </a:r>
          </a:p>
          <a:p>
            <a:pPr algn="r"/>
            <a:r>
              <a:rPr lang="vi-VN" sz="3200">
                <a:latin typeface="Times New Roman" panose="02020603050405020304" pitchFamily="18" charset="0"/>
                <a:ea typeface="Cambria" panose="02040503050406030204" pitchFamily="18" charset="0"/>
                <a:cs typeface="Times New Roman" panose="02020603050405020304" pitchFamily="18" charset="0"/>
              </a:rPr>
              <a:t>(Đoàn Thị Lam Luyến)</a:t>
            </a:r>
          </a:p>
        </p:txBody>
      </p:sp>
      <p:sp>
        <p:nvSpPr>
          <p:cNvPr id="5" name="Rectangle 4">
            <a:extLst>
              <a:ext uri="{FF2B5EF4-FFF2-40B4-BE49-F238E27FC236}">
                <a16:creationId xmlns:a16="http://schemas.microsoft.com/office/drawing/2014/main" id="{8778F238-29A5-4DCF-C7B4-DB8877908AE5}"/>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73211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545432" y="673768"/>
            <a:ext cx="11165305" cy="5775159"/>
            <a:chOff x="666750" y="666750"/>
            <a:chExt cx="11049000" cy="5695950"/>
          </a:xfrm>
          <a:effectLst>
            <a:outerShdw blurRad="254000" sx="102000" sy="102000" algn="ctr" rotWithShape="0">
              <a:prstClr val="black">
                <a:alpha val="25000"/>
              </a:prstClr>
            </a:outerShdw>
          </a:effectLst>
        </p:grpSpPr>
        <p:sp>
          <p:nvSpPr>
            <p:cNvPr id="3"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sp>
          <p:nvSpPr>
            <p:cNvPr id="4"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grpSp>
      <p:grpSp>
        <p:nvGrpSpPr>
          <p:cNvPr id="5" name="组合 1"/>
          <p:cNvGrpSpPr/>
          <p:nvPr/>
        </p:nvGrpSpPr>
        <p:grpSpPr>
          <a:xfrm>
            <a:off x="0" y="4499428"/>
            <a:ext cx="12192000" cy="2386951"/>
            <a:chOff x="0" y="4332156"/>
            <a:chExt cx="12292858" cy="2554224"/>
          </a:xfrm>
        </p:grpSpPr>
        <p:pic>
          <p:nvPicPr>
            <p:cNvPr id="6"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7"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
        <p:nvSpPr>
          <p:cNvPr id="8" name="TextBox 7"/>
          <p:cNvSpPr txBox="1"/>
          <p:nvPr/>
        </p:nvSpPr>
        <p:spPr>
          <a:xfrm>
            <a:off x="991403" y="2001984"/>
            <a:ext cx="10331115" cy="2800767"/>
          </a:xfrm>
          <a:prstGeom prst="rect">
            <a:avLst/>
          </a:prstGeom>
          <a:noFill/>
        </p:spPr>
        <p:txBody>
          <a:bodyPr wrap="square" rtlCol="0">
            <a:spAutoFit/>
          </a:bodyPr>
          <a:lstStyle/>
          <a:p>
            <a:pPr algn="just"/>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Tác</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biện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pháp</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giúp</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sự</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vô</a:t>
            </a:r>
            <a:r>
              <a:rPr lang="en-US" sz="4400" b="1" dirty="0">
                <a:latin typeface="Times New Roman" panose="02020603050405020304" pitchFamily="18" charset="0"/>
                <a:ea typeface="Cambria" panose="02040503050406030204" pitchFamily="18" charset="0"/>
                <a:cs typeface="Times New Roman" panose="02020603050405020304" pitchFamily="18" charset="0"/>
              </a:rPr>
              <a:t> tri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trở</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nên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sinh</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hồn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b="1" dirty="0">
                <a:latin typeface="Times New Roman" panose="02020603050405020304" pitchFamily="18" charset="0"/>
                <a:ea typeface="Cambria" panose="02040503050406030204" pitchFamily="18" charset="0"/>
                <a:cs typeface="Times New Roman" panose="02020603050405020304" pitchFamily="18" charset="0"/>
              </a:rPr>
              <a:t> con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gần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gũi</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b="1" dirty="0">
                <a:latin typeface="Times New Roman" panose="02020603050405020304" pitchFamily="18" charset="0"/>
                <a:ea typeface="Cambria" panose="02040503050406030204" pitchFamily="18" charset="0"/>
                <a:cs typeface="Times New Roman" panose="02020603050405020304" pitchFamily="18" charset="0"/>
              </a:rPr>
              <a:t> con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en-US" sz="6600" b="1" dirty="0">
              <a:solidFill>
                <a:schemeClr val="accent2">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4059608" y="1012737"/>
            <a:ext cx="3512127" cy="923330"/>
          </a:xfrm>
          <a:prstGeom prst="rect">
            <a:avLst/>
          </a:prstGeom>
          <a:noFill/>
        </p:spPr>
        <p:txBody>
          <a:bodyPr wrap="square" rtlCol="0">
            <a:spAutoFit/>
          </a:bodyPr>
          <a:lstStyle/>
          <a:p>
            <a:pPr algn="ctr"/>
            <a:r>
              <a:rPr lang="en-US" sz="54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Ghi nhớ</a:t>
            </a:r>
          </a:p>
        </p:txBody>
      </p:sp>
      <p:sp>
        <p:nvSpPr>
          <p:cNvPr id="10" name="Rectangle 9">
            <a:extLst>
              <a:ext uri="{FF2B5EF4-FFF2-40B4-BE49-F238E27FC236}">
                <a16:creationId xmlns:a16="http://schemas.microsoft.com/office/drawing/2014/main" id="{C3EF6F05-614B-CDAD-A5D3-7F44EF5111DB}"/>
              </a:ext>
            </a:extLst>
          </p:cNvPr>
          <p:cNvSpPr/>
          <p:nvPr/>
        </p:nvSpPr>
        <p:spPr>
          <a:xfrm>
            <a:off x="10336696" y="99391"/>
            <a:ext cx="1855304" cy="368173"/>
          </a:xfrm>
          <a:prstGeom prst="rect">
            <a:avLst/>
          </a:prstGeom>
          <a:solidFill>
            <a:srgbClr val="C0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0621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768</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#9Slide07 HoneyCream</vt:lpstr>
      <vt:lpstr>Arial</vt:lpstr>
      <vt:lpstr>Cambria</vt:lpstr>
      <vt:lpstr>SVN-Hole Hearted</vt:lpstr>
      <vt:lpstr>Times New Roman</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biện pháp nhân hóa</dc:title>
  <dc:subject>Tiếng Việt</dc:subject>
  <dc:creator>BÍCH NGỌC</dc:creator>
  <cp:keywords>MĂNGNON</cp:keywords>
  <cp:lastModifiedBy>Windows</cp:lastModifiedBy>
  <cp:revision>33</cp:revision>
  <dcterms:created xsi:type="dcterms:W3CDTF">2023-10-01T08:32:52Z</dcterms:created>
  <dcterms:modified xsi:type="dcterms:W3CDTF">2025-11-20T16:49:39Z</dcterms:modified>
</cp:coreProperties>
</file>