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7"/>
  </p:notesMasterIdLst>
  <p:sldIdLst>
    <p:sldId id="308" r:id="rId3"/>
    <p:sldId id="261" r:id="rId4"/>
    <p:sldId id="262" r:id="rId5"/>
    <p:sldId id="288" r:id="rId6"/>
    <p:sldId id="298" r:id="rId7"/>
    <p:sldId id="309" r:id="rId8"/>
    <p:sldId id="310" r:id="rId9"/>
    <p:sldId id="311" r:id="rId10"/>
    <p:sldId id="312" r:id="rId11"/>
    <p:sldId id="313" r:id="rId12"/>
    <p:sldId id="314" r:id="rId13"/>
    <p:sldId id="315" r:id="rId14"/>
    <p:sldId id="316" r:id="rId15"/>
    <p:sldId id="317" r:id="rId16"/>
    <p:sldId id="318" r:id="rId17"/>
    <p:sldId id="303" r:id="rId18"/>
    <p:sldId id="319" r:id="rId19"/>
    <p:sldId id="321" r:id="rId20"/>
    <p:sldId id="320" r:id="rId21"/>
    <p:sldId id="322" r:id="rId22"/>
    <p:sldId id="323" r:id="rId23"/>
    <p:sldId id="324" r:id="rId24"/>
    <p:sldId id="304"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B29F-38A7-4016-8016-C16EFF3D40A3}"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2334-2CBE-4375-8E78-784067B39A8C}" type="slidenum">
              <a:rPr lang="en-US" smtClean="0"/>
              <a:t>‹#›</a:t>
            </a:fld>
            <a:endParaRPr lang="en-US"/>
          </a:p>
        </p:txBody>
      </p:sp>
    </p:spTree>
    <p:extLst>
      <p:ext uri="{BB962C8B-B14F-4D97-AF65-F5344CB8AC3E}">
        <p14:creationId xmlns:p14="http://schemas.microsoft.com/office/powerpoint/2010/main" val="59724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DDBE7-19D9-4D9D-AC7A-291DEEF24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68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4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512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1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1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18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0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2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80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DDBE7-19D9-4D9D-AC7A-291DEEF24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35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2</a:t>
            </a:fld>
            <a:endParaRPr lang="en-US"/>
          </a:p>
        </p:txBody>
      </p:sp>
    </p:spTree>
    <p:extLst>
      <p:ext uri="{BB962C8B-B14F-4D97-AF65-F5344CB8AC3E}">
        <p14:creationId xmlns:p14="http://schemas.microsoft.com/office/powerpoint/2010/main" val="548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7</a:t>
            </a:fld>
            <a:endParaRPr lang="en-US"/>
          </a:p>
        </p:txBody>
      </p:sp>
    </p:spTree>
    <p:extLst>
      <p:ext uri="{BB962C8B-B14F-4D97-AF65-F5344CB8AC3E}">
        <p14:creationId xmlns:p14="http://schemas.microsoft.com/office/powerpoint/2010/main" val="144146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486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1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97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02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9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2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32610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13636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2205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1863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4923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572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62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7089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12772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3409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2025/12/10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861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820E329-CEDA-D7AE-B18C-A2FB35B8759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458700" y="200025"/>
            <a:ext cx="1295400" cy="1295400"/>
          </a:xfrm>
          <a:prstGeom prst="rect">
            <a:avLst/>
          </a:prstGeom>
        </p:spPr>
      </p:pic>
    </p:spTree>
    <p:extLst>
      <p:ext uri="{BB962C8B-B14F-4D97-AF65-F5344CB8AC3E}">
        <p14:creationId xmlns:p14="http://schemas.microsoft.com/office/powerpoint/2010/main" val="258697753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8049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0.jp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emf"/><Relationship Id="rId4" Type="http://schemas.openxmlformats.org/officeDocument/2006/relationships/image" Target="../media/image20.jpg"/><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descr="A frame with animals around it&#10;&#10;Description automatically generated">
            <a:extLst>
              <a:ext uri="{FF2B5EF4-FFF2-40B4-BE49-F238E27FC236}">
                <a16:creationId xmlns:a16="http://schemas.microsoft.com/office/drawing/2014/main" id="{EE288038-A127-1D37-03F7-C3C8E79CD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7" name="Picture 6">
            <a:extLst>
              <a:ext uri="{FF2B5EF4-FFF2-40B4-BE49-F238E27FC236}">
                <a16:creationId xmlns:a16="http://schemas.microsoft.com/office/drawing/2014/main" id="{1528FCA4-E018-072C-54BE-A8F61C21FACC}"/>
              </a:ext>
            </a:extLst>
          </p:cNvPr>
          <p:cNvPicPr>
            <a:picLocks noChangeAspect="1"/>
          </p:cNvPicPr>
          <p:nvPr/>
        </p:nvPicPr>
        <p:blipFill>
          <a:blip r:embed="rId5"/>
          <a:stretch>
            <a:fillRect/>
          </a:stretch>
        </p:blipFill>
        <p:spPr>
          <a:xfrm>
            <a:off x="3444579" y="2535529"/>
            <a:ext cx="5590517" cy="2280102"/>
          </a:xfrm>
          <a:prstGeom prst="rect">
            <a:avLst/>
          </a:prstGeom>
        </p:spPr>
      </p:pic>
    </p:spTree>
    <p:extLst>
      <p:ext uri="{BB962C8B-B14F-4D97-AF65-F5344CB8AC3E}">
        <p14:creationId xmlns:p14="http://schemas.microsoft.com/office/powerpoint/2010/main" val="302818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801383" y="575353"/>
            <a:ext cx="10921429" cy="584775"/>
          </a:xfrm>
          <a:prstGeom prst="rect">
            <a:avLst/>
          </a:prstGeom>
          <a:noFill/>
        </p:spPr>
        <p:txBody>
          <a:bodyPr wrap="square" rtlCol="0">
            <a:spAutoFit/>
          </a:bodyPr>
          <a:lstStyle/>
          <a:p>
            <a:r>
              <a:rPr lang="en-US" sz="3200" b="1" dirty="0"/>
              <a:t>2. Quan </a:t>
            </a:r>
            <a:r>
              <a:rPr lang="en-US" sz="3200" b="1" dirty="0" err="1"/>
              <a:t>sát</a:t>
            </a:r>
            <a:r>
              <a:rPr lang="en-US" sz="3200" b="1" dirty="0"/>
              <a:t> </a:t>
            </a:r>
            <a:r>
              <a:rPr lang="en-US" sz="3200" b="1" dirty="0" err="1"/>
              <a:t>hình</a:t>
            </a:r>
            <a:r>
              <a:rPr lang="en-US" sz="3200" b="1" dirty="0"/>
              <a:t> 3 </a:t>
            </a:r>
            <a:r>
              <a:rPr lang="en-US" sz="3200" b="1" dirty="0" err="1"/>
              <a:t>để</a:t>
            </a:r>
            <a:r>
              <a:rPr lang="en-US" sz="3200" b="1" dirty="0"/>
              <a:t> so </a:t>
            </a:r>
            <a:r>
              <a:rPr lang="en-US" sz="3200" b="1" dirty="0" err="1"/>
              <a:t>sánh</a:t>
            </a:r>
            <a:r>
              <a:rPr lang="en-US" sz="3200" b="1" dirty="0"/>
              <a:t> </a:t>
            </a:r>
            <a:r>
              <a:rPr lang="en-US" sz="3200" b="1" dirty="0" err="1"/>
              <a:t>dự</a:t>
            </a:r>
            <a:r>
              <a:rPr lang="en-US" sz="3200" b="1" dirty="0"/>
              <a:t> </a:t>
            </a:r>
            <a:r>
              <a:rPr lang="en-US" sz="3200" b="1" dirty="0" err="1"/>
              <a:t>đoán</a:t>
            </a:r>
            <a:r>
              <a:rPr lang="en-US" sz="3200" b="1" dirty="0"/>
              <a:t> </a:t>
            </a:r>
            <a:r>
              <a:rPr lang="en-US" sz="3200" b="1" dirty="0" err="1"/>
              <a:t>của</a:t>
            </a:r>
            <a:r>
              <a:rPr lang="en-US" sz="3200" b="1" dirty="0"/>
              <a:t> </a:t>
            </a:r>
            <a:r>
              <a:rPr lang="en-US" sz="3200" b="1" dirty="0" err="1"/>
              <a:t>mình</a:t>
            </a:r>
            <a:r>
              <a:rPr lang="en-US" sz="3200" b="1" dirty="0"/>
              <a:t> </a:t>
            </a:r>
            <a:r>
              <a:rPr lang="en-US" sz="3200" b="1" dirty="0" err="1"/>
              <a:t>với</a:t>
            </a:r>
            <a:r>
              <a:rPr lang="en-US" sz="3200" b="1" dirty="0"/>
              <a:t> </a:t>
            </a:r>
            <a:r>
              <a:rPr lang="en-US" sz="3200" b="1" dirty="0" err="1"/>
              <a:t>kết</a:t>
            </a:r>
            <a:r>
              <a:rPr lang="en-US" sz="3200" b="1" dirty="0"/>
              <a:t> </a:t>
            </a:r>
            <a:r>
              <a:rPr lang="en-US" sz="3200" b="1" dirty="0" err="1"/>
              <a:t>quả</a:t>
            </a:r>
            <a:r>
              <a:rPr lang="en-US" sz="3200" b="1" dirty="0"/>
              <a:t> TN</a:t>
            </a:r>
          </a:p>
        </p:txBody>
      </p:sp>
      <p:pic>
        <p:nvPicPr>
          <p:cNvPr id="8" name="Picture 7">
            <a:extLst>
              <a:ext uri="{FF2B5EF4-FFF2-40B4-BE49-F238E27FC236}">
                <a16:creationId xmlns:a16="http://schemas.microsoft.com/office/drawing/2014/main" id="{BC01FB33-74A5-26DA-77C0-CCC760D944F9}"/>
              </a:ext>
            </a:extLst>
          </p:cNvPr>
          <p:cNvPicPr>
            <a:picLocks noChangeAspect="1"/>
          </p:cNvPicPr>
          <p:nvPr/>
        </p:nvPicPr>
        <p:blipFill>
          <a:blip r:embed="rId4"/>
          <a:stretch>
            <a:fillRect/>
          </a:stretch>
        </p:blipFill>
        <p:spPr>
          <a:xfrm>
            <a:off x="1007830" y="1327988"/>
            <a:ext cx="5896404" cy="4775870"/>
          </a:xfrm>
          <a:prstGeom prst="rect">
            <a:avLst/>
          </a:prstGeom>
        </p:spPr>
      </p:pic>
      <p:pic>
        <p:nvPicPr>
          <p:cNvPr id="10" name="Picture 9">
            <a:extLst>
              <a:ext uri="{FF2B5EF4-FFF2-40B4-BE49-F238E27FC236}">
                <a16:creationId xmlns:a16="http://schemas.microsoft.com/office/drawing/2014/main" id="{3BB60114-AEC9-270C-A8B6-FCCA5F747A63}"/>
              </a:ext>
            </a:extLst>
          </p:cNvPr>
          <p:cNvPicPr>
            <a:picLocks noChangeAspect="1"/>
          </p:cNvPicPr>
          <p:nvPr/>
        </p:nvPicPr>
        <p:blipFill>
          <a:blip r:embed="rId5"/>
          <a:stretch>
            <a:fillRect/>
          </a:stretch>
        </p:blipFill>
        <p:spPr>
          <a:xfrm>
            <a:off x="7259120" y="1992812"/>
            <a:ext cx="3623476" cy="3092896"/>
          </a:xfrm>
          <a:prstGeom prst="rect">
            <a:avLst/>
          </a:prstGeom>
        </p:spPr>
      </p:pic>
    </p:spTree>
    <p:extLst>
      <p:ext uri="{BB962C8B-B14F-4D97-AF65-F5344CB8AC3E}">
        <p14:creationId xmlns:p14="http://schemas.microsoft.com/office/powerpoint/2010/main" val="3599202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0CB91554-70B8-96CA-D475-7A62DEA441A4}"/>
              </a:ext>
            </a:extLst>
          </p:cNvPr>
          <p:cNvPicPr>
            <a:picLocks noChangeAspect="1"/>
          </p:cNvPicPr>
          <p:nvPr/>
        </p:nvPicPr>
        <p:blipFill>
          <a:blip r:embed="rId4"/>
          <a:stretch>
            <a:fillRect/>
          </a:stretch>
        </p:blipFill>
        <p:spPr>
          <a:xfrm>
            <a:off x="1005422" y="1959260"/>
            <a:ext cx="4121382" cy="3267132"/>
          </a:xfrm>
          <a:prstGeom prst="rect">
            <a:avLst/>
          </a:prstGeom>
        </p:spPr>
      </p:pic>
      <p:sp>
        <p:nvSpPr>
          <p:cNvPr id="7" name="Rectangle: Rounded Corners 6">
            <a:extLst>
              <a:ext uri="{FF2B5EF4-FFF2-40B4-BE49-F238E27FC236}">
                <a16:creationId xmlns:a16="http://schemas.microsoft.com/office/drawing/2014/main" id="{E329F580-1050-8C4F-A9B0-C35EF95E51F4}"/>
              </a:ext>
            </a:extLst>
          </p:cNvPr>
          <p:cNvSpPr/>
          <p:nvPr/>
        </p:nvSpPr>
        <p:spPr>
          <a:xfrm>
            <a:off x="5589142" y="1613042"/>
            <a:ext cx="5959010" cy="4161033"/>
          </a:xfrm>
          <a:custGeom>
            <a:avLst/>
            <a:gdLst>
              <a:gd name="connsiteX0" fmla="*/ 0 w 5959010"/>
              <a:gd name="connsiteY0" fmla="*/ 693519 h 4161033"/>
              <a:gd name="connsiteX1" fmla="*/ 693519 w 5959010"/>
              <a:gd name="connsiteY1" fmla="*/ 0 h 4161033"/>
              <a:gd name="connsiteX2" fmla="*/ 5265491 w 5959010"/>
              <a:gd name="connsiteY2" fmla="*/ 0 h 4161033"/>
              <a:gd name="connsiteX3" fmla="*/ 5959010 w 5959010"/>
              <a:gd name="connsiteY3" fmla="*/ 693519 h 4161033"/>
              <a:gd name="connsiteX4" fmla="*/ 5959010 w 5959010"/>
              <a:gd name="connsiteY4" fmla="*/ 3467514 h 4161033"/>
              <a:gd name="connsiteX5" fmla="*/ 5265491 w 5959010"/>
              <a:gd name="connsiteY5" fmla="*/ 4161033 h 4161033"/>
              <a:gd name="connsiteX6" fmla="*/ 693519 w 5959010"/>
              <a:gd name="connsiteY6" fmla="*/ 4161033 h 4161033"/>
              <a:gd name="connsiteX7" fmla="*/ 0 w 5959010"/>
              <a:gd name="connsiteY7" fmla="*/ 3467514 h 4161033"/>
              <a:gd name="connsiteX8" fmla="*/ 0 w 5959010"/>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4161033" fill="none" extrusionOk="0">
                <a:moveTo>
                  <a:pt x="0" y="693519"/>
                </a:moveTo>
                <a:cubicBezTo>
                  <a:pt x="-1787" y="369030"/>
                  <a:pt x="330701" y="-40757"/>
                  <a:pt x="693519" y="0"/>
                </a:cubicBezTo>
                <a:cubicBezTo>
                  <a:pt x="2064884" y="29483"/>
                  <a:pt x="3643641" y="4220"/>
                  <a:pt x="5265491" y="0"/>
                </a:cubicBezTo>
                <a:cubicBezTo>
                  <a:pt x="5654911" y="2411"/>
                  <a:pt x="5942824" y="331504"/>
                  <a:pt x="5959010" y="693519"/>
                </a:cubicBezTo>
                <a:cubicBezTo>
                  <a:pt x="5943068" y="1617113"/>
                  <a:pt x="5859186" y="2563550"/>
                  <a:pt x="5959010" y="3467514"/>
                </a:cubicBezTo>
                <a:cubicBezTo>
                  <a:pt x="5971708" y="3857368"/>
                  <a:pt x="5691875" y="4200071"/>
                  <a:pt x="5265491" y="4161033"/>
                </a:cubicBezTo>
                <a:cubicBezTo>
                  <a:pt x="3812871" y="4195161"/>
                  <a:pt x="1742957" y="4038241"/>
                  <a:pt x="693519" y="4161033"/>
                </a:cubicBezTo>
                <a:cubicBezTo>
                  <a:pt x="294797" y="4192319"/>
                  <a:pt x="-25716" y="3893396"/>
                  <a:pt x="0" y="3467514"/>
                </a:cubicBezTo>
                <a:cubicBezTo>
                  <a:pt x="-162483" y="2826556"/>
                  <a:pt x="12474" y="2024265"/>
                  <a:pt x="0" y="693519"/>
                </a:cubicBezTo>
                <a:close/>
              </a:path>
              <a:path w="5959010" h="4161033" stroke="0" extrusionOk="0">
                <a:moveTo>
                  <a:pt x="0" y="693519"/>
                </a:moveTo>
                <a:cubicBezTo>
                  <a:pt x="-8359" y="324728"/>
                  <a:pt x="373342" y="33954"/>
                  <a:pt x="693519" y="0"/>
                </a:cubicBezTo>
                <a:cubicBezTo>
                  <a:pt x="1836756" y="-40312"/>
                  <a:pt x="4044165" y="-70188"/>
                  <a:pt x="5265491" y="0"/>
                </a:cubicBezTo>
                <a:cubicBezTo>
                  <a:pt x="5596374" y="-4906"/>
                  <a:pt x="5988653" y="252951"/>
                  <a:pt x="5959010" y="693519"/>
                </a:cubicBezTo>
                <a:cubicBezTo>
                  <a:pt x="5996617" y="1887710"/>
                  <a:pt x="5983087" y="2861370"/>
                  <a:pt x="5959010" y="3467514"/>
                </a:cubicBezTo>
                <a:cubicBezTo>
                  <a:pt x="5958110" y="3861279"/>
                  <a:pt x="5616357" y="4161506"/>
                  <a:pt x="5265491" y="4161033"/>
                </a:cubicBezTo>
                <a:cubicBezTo>
                  <a:pt x="4149219" y="4178384"/>
                  <a:pt x="125790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1: Cây dài ra, màu nhạt, thân yếu.</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Nguyên</a:t>
            </a:r>
            <a:r>
              <a:rPr kumimoji="0" lang="en-US" sz="4400" b="1" i="1"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nhân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Phát</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triển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trong</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điều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kiện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thiếu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ánh</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sáng</a:t>
            </a:r>
            <a:r>
              <a:rPr lang="en-US" sz="4400" b="1" kern="0" dirty="0">
                <a:solidFill>
                  <a:srgbClr val="002060"/>
                </a:solidFill>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29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921267"/>
            <a:ext cx="5959010" cy="3133619"/>
          </a:xfrm>
          <a:custGeom>
            <a:avLst/>
            <a:gdLst>
              <a:gd name="connsiteX0" fmla="*/ 0 w 5959010"/>
              <a:gd name="connsiteY0" fmla="*/ 522280 h 3133619"/>
              <a:gd name="connsiteX1" fmla="*/ 522280 w 5959010"/>
              <a:gd name="connsiteY1" fmla="*/ 0 h 3133619"/>
              <a:gd name="connsiteX2" fmla="*/ 5436730 w 5959010"/>
              <a:gd name="connsiteY2" fmla="*/ 0 h 3133619"/>
              <a:gd name="connsiteX3" fmla="*/ 5959010 w 5959010"/>
              <a:gd name="connsiteY3" fmla="*/ 522280 h 3133619"/>
              <a:gd name="connsiteX4" fmla="*/ 5959010 w 5959010"/>
              <a:gd name="connsiteY4" fmla="*/ 2611339 h 3133619"/>
              <a:gd name="connsiteX5" fmla="*/ 5436730 w 5959010"/>
              <a:gd name="connsiteY5" fmla="*/ 3133619 h 3133619"/>
              <a:gd name="connsiteX6" fmla="*/ 522280 w 5959010"/>
              <a:gd name="connsiteY6" fmla="*/ 3133619 h 3133619"/>
              <a:gd name="connsiteX7" fmla="*/ 0 w 5959010"/>
              <a:gd name="connsiteY7" fmla="*/ 2611339 h 3133619"/>
              <a:gd name="connsiteX8" fmla="*/ 0 w 5959010"/>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3133619" fill="none" extrusionOk="0">
                <a:moveTo>
                  <a:pt x="0" y="522280"/>
                </a:moveTo>
                <a:cubicBezTo>
                  <a:pt x="-1132" y="270891"/>
                  <a:pt x="240830" y="-14117"/>
                  <a:pt x="522280" y="0"/>
                </a:cubicBezTo>
                <a:cubicBezTo>
                  <a:pt x="1979101" y="29483"/>
                  <a:pt x="3895750" y="4220"/>
                  <a:pt x="5436730" y="0"/>
                </a:cubicBezTo>
                <a:cubicBezTo>
                  <a:pt x="5745660" y="7716"/>
                  <a:pt x="5953558" y="240908"/>
                  <a:pt x="5959010" y="522280"/>
                </a:cubicBezTo>
                <a:cubicBezTo>
                  <a:pt x="5943068" y="800635"/>
                  <a:pt x="5859186" y="1980960"/>
                  <a:pt x="5959010" y="2611339"/>
                </a:cubicBezTo>
                <a:cubicBezTo>
                  <a:pt x="5997030" y="2920247"/>
                  <a:pt x="5746271" y="3152609"/>
                  <a:pt x="5436730" y="3133619"/>
                </a:cubicBezTo>
                <a:cubicBezTo>
                  <a:pt x="4349956" y="3167747"/>
                  <a:pt x="2295194" y="3010827"/>
                  <a:pt x="522280" y="3133619"/>
                </a:cubicBezTo>
                <a:cubicBezTo>
                  <a:pt x="211172" y="3178770"/>
                  <a:pt x="-12733" y="2921009"/>
                  <a:pt x="0" y="2611339"/>
                </a:cubicBezTo>
                <a:cubicBezTo>
                  <a:pt x="-162483" y="1822814"/>
                  <a:pt x="12474" y="1429207"/>
                  <a:pt x="0" y="522280"/>
                </a:cubicBezTo>
                <a:close/>
              </a:path>
              <a:path w="5959010" h="3133619" stroke="0" extrusionOk="0">
                <a:moveTo>
                  <a:pt x="0" y="522280"/>
                </a:moveTo>
                <a:cubicBezTo>
                  <a:pt x="-25281" y="276866"/>
                  <a:pt x="256132" y="12048"/>
                  <a:pt x="522280" y="0"/>
                </a:cubicBezTo>
                <a:cubicBezTo>
                  <a:pt x="2744373" y="-40312"/>
                  <a:pt x="4434861" y="-70188"/>
                  <a:pt x="5436730" y="0"/>
                </a:cubicBezTo>
                <a:cubicBezTo>
                  <a:pt x="5704385" y="-1956"/>
                  <a:pt x="5981273" y="190613"/>
                  <a:pt x="5959010" y="522280"/>
                </a:cubicBezTo>
                <a:cubicBezTo>
                  <a:pt x="5996617" y="934593"/>
                  <a:pt x="5983087" y="1730992"/>
                  <a:pt x="5959010" y="2611339"/>
                </a:cubicBezTo>
                <a:cubicBezTo>
                  <a:pt x="5957780" y="2914470"/>
                  <a:pt x="5690095" y="3134135"/>
                  <a:pt x="5436730" y="3133619"/>
                </a:cubicBezTo>
                <a:cubicBezTo>
                  <a:pt x="3819870" y="3150970"/>
                  <a:pt x="1489966"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2: Cây héo rũ</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khí</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D32CF04-68F7-35F3-A95C-5D153913149E}"/>
              </a:ext>
            </a:extLst>
          </p:cNvPr>
          <p:cNvPicPr>
            <a:picLocks noChangeAspect="1"/>
          </p:cNvPicPr>
          <p:nvPr/>
        </p:nvPicPr>
        <p:blipFill>
          <a:blip r:embed="rId4"/>
          <a:stretch>
            <a:fillRect/>
          </a:stretch>
        </p:blipFill>
        <p:spPr>
          <a:xfrm>
            <a:off x="871109" y="1756881"/>
            <a:ext cx="4229312" cy="3408237"/>
          </a:xfrm>
          <a:prstGeom prst="rect">
            <a:avLst/>
          </a:prstGeom>
        </p:spPr>
      </p:pic>
    </p:spTree>
    <p:extLst>
      <p:ext uri="{BB962C8B-B14F-4D97-AF65-F5344CB8AC3E}">
        <p14:creationId xmlns:p14="http://schemas.microsoft.com/office/powerpoint/2010/main" val="422404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551399"/>
            <a:ext cx="5856269" cy="3503488"/>
          </a:xfrm>
          <a:custGeom>
            <a:avLst/>
            <a:gdLst>
              <a:gd name="connsiteX0" fmla="*/ 0 w 5856269"/>
              <a:gd name="connsiteY0" fmla="*/ 583926 h 3503488"/>
              <a:gd name="connsiteX1" fmla="*/ 583926 w 5856269"/>
              <a:gd name="connsiteY1" fmla="*/ 0 h 3503488"/>
              <a:gd name="connsiteX2" fmla="*/ 5272343 w 5856269"/>
              <a:gd name="connsiteY2" fmla="*/ 0 h 3503488"/>
              <a:gd name="connsiteX3" fmla="*/ 5856269 w 5856269"/>
              <a:gd name="connsiteY3" fmla="*/ 583926 h 3503488"/>
              <a:gd name="connsiteX4" fmla="*/ 5856269 w 5856269"/>
              <a:gd name="connsiteY4" fmla="*/ 2919562 h 3503488"/>
              <a:gd name="connsiteX5" fmla="*/ 5272343 w 5856269"/>
              <a:gd name="connsiteY5" fmla="*/ 3503488 h 3503488"/>
              <a:gd name="connsiteX6" fmla="*/ 583926 w 5856269"/>
              <a:gd name="connsiteY6" fmla="*/ 3503488 h 3503488"/>
              <a:gd name="connsiteX7" fmla="*/ 0 w 5856269"/>
              <a:gd name="connsiteY7" fmla="*/ 2919562 h 3503488"/>
              <a:gd name="connsiteX8" fmla="*/ 0 w 5856269"/>
              <a:gd name="connsiteY8" fmla="*/ 583926 h 35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6269" h="3503488" fill="none" extrusionOk="0">
                <a:moveTo>
                  <a:pt x="0" y="583926"/>
                </a:moveTo>
                <a:cubicBezTo>
                  <a:pt x="-360" y="273227"/>
                  <a:pt x="272394" y="-22114"/>
                  <a:pt x="583926" y="0"/>
                </a:cubicBezTo>
                <a:cubicBezTo>
                  <a:pt x="2101480" y="29483"/>
                  <a:pt x="3587262" y="4220"/>
                  <a:pt x="5272343" y="0"/>
                </a:cubicBezTo>
                <a:cubicBezTo>
                  <a:pt x="5646522" y="19471"/>
                  <a:pt x="5843951" y="277419"/>
                  <a:pt x="5856269" y="583926"/>
                </a:cubicBezTo>
                <a:cubicBezTo>
                  <a:pt x="5840327" y="917643"/>
                  <a:pt x="5756445" y="2193450"/>
                  <a:pt x="5856269" y="2919562"/>
                </a:cubicBezTo>
                <a:cubicBezTo>
                  <a:pt x="5862849" y="3245596"/>
                  <a:pt x="5615949" y="3522495"/>
                  <a:pt x="5272343" y="3503488"/>
                </a:cubicBezTo>
                <a:cubicBezTo>
                  <a:pt x="3048351" y="3537616"/>
                  <a:pt x="1204088" y="3380696"/>
                  <a:pt x="583926" y="3503488"/>
                </a:cubicBezTo>
                <a:cubicBezTo>
                  <a:pt x="243029" y="3540158"/>
                  <a:pt x="-28646" y="3289801"/>
                  <a:pt x="0" y="2919562"/>
                </a:cubicBezTo>
                <a:cubicBezTo>
                  <a:pt x="-162483" y="1891412"/>
                  <a:pt x="12474" y="948040"/>
                  <a:pt x="0" y="583926"/>
                </a:cubicBezTo>
                <a:close/>
              </a:path>
              <a:path w="5856269" h="3503488" stroke="0" extrusionOk="0">
                <a:moveTo>
                  <a:pt x="0" y="583926"/>
                </a:moveTo>
                <a:cubicBezTo>
                  <a:pt x="-6700" y="272838"/>
                  <a:pt x="265691" y="2301"/>
                  <a:pt x="583926" y="0"/>
                </a:cubicBezTo>
                <a:cubicBezTo>
                  <a:pt x="1802278" y="-40312"/>
                  <a:pt x="4340378" y="-70188"/>
                  <a:pt x="5272343" y="0"/>
                </a:cubicBezTo>
                <a:cubicBezTo>
                  <a:pt x="5575605" y="-1810"/>
                  <a:pt x="5883008" y="209524"/>
                  <a:pt x="5856269" y="583926"/>
                </a:cubicBezTo>
                <a:cubicBezTo>
                  <a:pt x="5893876" y="1645986"/>
                  <a:pt x="5880346" y="1817388"/>
                  <a:pt x="5856269" y="2919562"/>
                </a:cubicBezTo>
                <a:cubicBezTo>
                  <a:pt x="5853949" y="3269755"/>
                  <a:pt x="5562588" y="3503962"/>
                  <a:pt x="5272343" y="3503488"/>
                </a:cubicBezTo>
                <a:cubicBezTo>
                  <a:pt x="4718569" y="3520839"/>
                  <a:pt x="1758597" y="3626834"/>
                  <a:pt x="583926" y="3503488"/>
                </a:cubicBezTo>
                <a:cubicBezTo>
                  <a:pt x="271105" y="3462770"/>
                  <a:pt x="10021" y="3254570"/>
                  <a:pt x="0" y="2919562"/>
                </a:cubicBezTo>
                <a:cubicBezTo>
                  <a:pt x="6107" y="2082529"/>
                  <a:pt x="-133487" y="1624935"/>
                  <a:pt x="0" y="58392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Cây </a:t>
            </a:r>
            <a:r>
              <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chết</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héo</a:t>
            </a:r>
            <a:endPar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5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nước</a:t>
            </a:r>
            <a:endPar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123F199-E9C4-6734-4E2B-91E4E044E9D4}"/>
              </a:ext>
            </a:extLst>
          </p:cNvPr>
          <p:cNvPicPr>
            <a:picLocks noChangeAspect="1"/>
          </p:cNvPicPr>
          <p:nvPr/>
        </p:nvPicPr>
        <p:blipFill>
          <a:blip r:embed="rId4"/>
          <a:stretch>
            <a:fillRect/>
          </a:stretch>
        </p:blipFill>
        <p:spPr>
          <a:xfrm>
            <a:off x="1016712" y="1664413"/>
            <a:ext cx="3797329" cy="3452117"/>
          </a:xfrm>
          <a:prstGeom prst="rect">
            <a:avLst/>
          </a:prstGeom>
        </p:spPr>
      </p:pic>
    </p:spTree>
    <p:extLst>
      <p:ext uri="{BB962C8B-B14F-4D97-AF65-F5344CB8AC3E}">
        <p14:creationId xmlns:p14="http://schemas.microsoft.com/office/powerpoint/2010/main" val="295236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4</a:t>
            </a: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cây phát triển xanh tốt, ra nhiều lá mới, khỏe</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lvl="0" algn="just">
              <a:defRPr/>
            </a:pP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i="1" dirty="0">
                <a:solidFill>
                  <a:srgbClr val="FF0000"/>
                </a:solidFill>
                <a:latin typeface="Calibri" panose="020F0502020204030204" pitchFamily="34" charset="0"/>
                <a:ea typeface="Cambria" panose="02040503050406030204" pitchFamily="18" charset="0"/>
                <a:cs typeface="Calibri" panose="020F0502020204030204" pitchFamily="34" charset="0"/>
              </a:rPr>
              <a:t>Cây 4 các điều kiện sống cơ bản đảm bảo. </a:t>
            </a:r>
            <a:endParaRPr kumimoji="0" lang="vi-VN"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BE8CAC9B-B31B-4FF4-C430-42799FC12F2E}"/>
              </a:ext>
            </a:extLst>
          </p:cNvPr>
          <p:cNvPicPr>
            <a:picLocks noChangeAspect="1"/>
          </p:cNvPicPr>
          <p:nvPr/>
        </p:nvPicPr>
        <p:blipFill>
          <a:blip r:embed="rId4"/>
          <a:stretch>
            <a:fillRect/>
          </a:stretch>
        </p:blipFill>
        <p:spPr>
          <a:xfrm>
            <a:off x="613506" y="1736333"/>
            <a:ext cx="4009383" cy="3299234"/>
          </a:xfrm>
          <a:prstGeom prst="rect">
            <a:avLst/>
          </a:prstGeom>
        </p:spPr>
      </p:pic>
    </p:spTree>
    <p:extLst>
      <p:ext uri="{BB962C8B-B14F-4D97-AF65-F5344CB8AC3E}">
        <p14:creationId xmlns:p14="http://schemas.microsoft.com/office/powerpoint/2010/main" val="356233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5</a:t>
            </a: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Cây</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phát</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triển</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chậm</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vàng</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lá</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còi</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cọc</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nl-NL" sz="4000" b="1" i="1"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Cây</a:t>
            </a:r>
            <a:r>
              <a:rPr kumimoji="0" lang="nl-NL" sz="4000" b="1" i="1"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thiếu chất khoáng</a:t>
            </a:r>
            <a:endParaRPr kumimoji="0" lang="vi-VN"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B04258EF-C099-BCF3-4C48-EC3DD3517AE6}"/>
              </a:ext>
            </a:extLst>
          </p:cNvPr>
          <p:cNvPicPr>
            <a:picLocks noChangeAspect="1"/>
          </p:cNvPicPr>
          <p:nvPr/>
        </p:nvPicPr>
        <p:blipFill>
          <a:blip r:embed="rId4"/>
          <a:stretch>
            <a:fillRect/>
          </a:stretch>
        </p:blipFill>
        <p:spPr>
          <a:xfrm>
            <a:off x="800207" y="1705509"/>
            <a:ext cx="3712616" cy="3570913"/>
          </a:xfrm>
          <a:prstGeom prst="rect">
            <a:avLst/>
          </a:prstGeom>
        </p:spPr>
      </p:pic>
    </p:spTree>
    <p:extLst>
      <p:ext uri="{BB962C8B-B14F-4D97-AF65-F5344CB8AC3E}">
        <p14:creationId xmlns:p14="http://schemas.microsoft.com/office/powerpoint/2010/main" val="288357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图片 8">
            <a:extLst>
              <a:ext uri="{FF2B5EF4-FFF2-40B4-BE49-F238E27FC236}">
                <a16:creationId xmlns:a16="http://schemas.microsoft.com/office/drawing/2014/main" id="{DABF2E95-D762-4D6A-BAD3-4B2ABB8B61D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79282" y="-30480"/>
            <a:ext cx="1465118" cy="1828800"/>
          </a:xfrm>
          <a:prstGeom prst="rect">
            <a:avLst/>
          </a:prstGeom>
        </p:spPr>
      </p:pic>
      <p:pic>
        <p:nvPicPr>
          <p:cNvPr id="16" name="Picture 15" descr="A picture containing flower, plant&#10;&#10;Description automatically generated">
            <a:extLst>
              <a:ext uri="{FF2B5EF4-FFF2-40B4-BE49-F238E27FC236}">
                <a16:creationId xmlns:a16="http://schemas.microsoft.com/office/drawing/2014/main" id="{53FF2697-7412-4645-97EA-A6B36765F9B7}"/>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r="50877"/>
          <a:stretch/>
        </p:blipFill>
        <p:spPr>
          <a:xfrm flipH="1">
            <a:off x="9721516" y="1828800"/>
            <a:ext cx="2470484" cy="5029200"/>
          </a:xfrm>
          <a:prstGeom prst="rect">
            <a:avLst/>
          </a:prstGeom>
        </p:spPr>
      </p:pic>
      <p:pic>
        <p:nvPicPr>
          <p:cNvPr id="17" name="Picture 16" descr="A picture containing flower, plant&#10;&#10;Description automatically generated">
            <a:extLst>
              <a:ext uri="{FF2B5EF4-FFF2-40B4-BE49-F238E27FC236}">
                <a16:creationId xmlns:a16="http://schemas.microsoft.com/office/drawing/2014/main" id="{961181FE-99DE-49EE-ACC1-01E642662E7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56619"/>
          <a:stretch/>
        </p:blipFill>
        <p:spPr>
          <a:xfrm flipH="1">
            <a:off x="0" y="1828800"/>
            <a:ext cx="2181726" cy="5029200"/>
          </a:xfrm>
          <a:prstGeom prst="rect">
            <a:avLst/>
          </a:prstGeom>
        </p:spPr>
      </p:pic>
      <p:pic>
        <p:nvPicPr>
          <p:cNvPr id="22" name="Picture 21" descr="A picture containing toy, doll, vector graphics&#10;&#10;Description automatically generated">
            <a:extLst>
              <a:ext uri="{FF2B5EF4-FFF2-40B4-BE49-F238E27FC236}">
                <a16:creationId xmlns:a16="http://schemas.microsoft.com/office/drawing/2014/main" id="{A0603686-F2B9-4D48-A123-26B64A3F94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78" y="0"/>
            <a:ext cx="10777591" cy="7355615"/>
          </a:xfrm>
          <a:prstGeom prst="rect">
            <a:avLst/>
          </a:prstGeom>
        </p:spPr>
      </p:pic>
      <p:pic>
        <p:nvPicPr>
          <p:cNvPr id="26" name="Picture 8" descr="900+ (JENS)- BUTTERFLIES ideas | butterfly art, butterfly, beautiful  butterflies">
            <a:extLst>
              <a:ext uri="{FF2B5EF4-FFF2-40B4-BE49-F238E27FC236}">
                <a16:creationId xmlns:a16="http://schemas.microsoft.com/office/drawing/2014/main" id="{05FA1937-3A59-4D31-8E8A-EB2FF5F24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088880" y="-1201"/>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C67E6-44CB-A584-8337-BA269F425A06}"/>
              </a:ext>
            </a:extLst>
          </p:cNvPr>
          <p:cNvSpPr txBox="1"/>
          <p:nvPr/>
        </p:nvSpPr>
        <p:spPr>
          <a:xfrm>
            <a:off x="1715784" y="3750067"/>
            <a:ext cx="9164549" cy="2554545"/>
          </a:xfrm>
          <a:prstGeom prst="rect">
            <a:avLst/>
          </a:prstGeom>
          <a:noFill/>
        </p:spPr>
        <p:txBody>
          <a:bodyPr wrap="square" rtlCol="0">
            <a:spAutoFit/>
          </a:bodyPr>
          <a:lstStyle/>
          <a:p>
            <a:pPr algn="just"/>
            <a:r>
              <a:rPr lang="nl-NL" sz="4000" b="1" i="1" dirty="0">
                <a:effectLst/>
                <a:latin typeface="Calibri" panose="020F0502020204030204" pitchFamily="34" charset="0"/>
                <a:ea typeface="Calibri" panose="020F0502020204030204" pitchFamily="34" charset="0"/>
                <a:cs typeface="Calibri" panose="020F0502020204030204" pitchFamily="34" charset="0"/>
              </a:rPr>
              <a:t>Thực vật cần có đủ nước, chất khoáng, không khí, ánh sáng để sống và phát triển. Khi thiếu một trong các yếu tố đó, thực vật kém phát triển thậm chí có thể chết.</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5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 presetClass="entr" presetSubtype="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1+#ppt_w/2"/>
                                          </p:val>
                                        </p:tav>
                                        <p:tav tm="100000">
                                          <p:val>
                                            <p:strVal val="#ppt_x"/>
                                          </p:val>
                                        </p:tav>
                                      </p:tavLst>
                                    </p:anim>
                                    <p:anim calcmode="lin" valueType="num">
                                      <p:cBhvr additive="base">
                                        <p:cTn id="17"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801383" y="575353"/>
            <a:ext cx="10921429" cy="646331"/>
          </a:xfrm>
          <a:prstGeom prst="rect">
            <a:avLst/>
          </a:prstGeom>
          <a:noFill/>
        </p:spPr>
        <p:txBody>
          <a:bodyPr wrap="square" rtlCol="0">
            <a:spAutoFit/>
          </a:bodyPr>
          <a:lstStyle/>
          <a:p>
            <a:pPr lvl="0" algn="ctr"/>
            <a:r>
              <a:rPr lang="en-US" sz="3600" b="1" dirty="0" err="1">
                <a:solidFill>
                  <a:prstClr val="black"/>
                </a:solidFill>
              </a:rPr>
              <a:t>Đọc</a:t>
            </a:r>
            <a:r>
              <a:rPr lang="en-US" sz="3600" b="1" dirty="0">
                <a:solidFill>
                  <a:prstClr val="black"/>
                </a:solidFill>
              </a:rPr>
              <a:t> </a:t>
            </a:r>
            <a:r>
              <a:rPr lang="en-US" sz="3600" b="1" dirty="0" err="1">
                <a:solidFill>
                  <a:prstClr val="black"/>
                </a:solidFill>
              </a:rPr>
              <a:t>mục</a:t>
            </a:r>
            <a:r>
              <a:rPr lang="en-US" sz="3600" b="1" dirty="0">
                <a:solidFill>
                  <a:prstClr val="black"/>
                </a:solidFill>
              </a:rPr>
              <a:t> </a:t>
            </a:r>
            <a:r>
              <a:rPr lang="en-US" sz="3600" b="1" dirty="0" err="1">
                <a:solidFill>
                  <a:prstClr val="black"/>
                </a:solidFill>
              </a:rPr>
              <a:t>Bạn</a:t>
            </a:r>
            <a:r>
              <a:rPr lang="en-US" sz="3600" b="1" dirty="0">
                <a:solidFill>
                  <a:prstClr val="black"/>
                </a:solidFill>
              </a:rPr>
              <a:t> </a:t>
            </a:r>
            <a:r>
              <a:rPr lang="en-US" sz="3600" b="1" dirty="0" err="1">
                <a:solidFill>
                  <a:prstClr val="black"/>
                </a:solidFill>
              </a:rPr>
              <a:t>có</a:t>
            </a:r>
            <a:r>
              <a:rPr lang="en-US" sz="3600" b="1" dirty="0">
                <a:solidFill>
                  <a:prstClr val="black"/>
                </a:solidFill>
              </a:rPr>
              <a:t> </a:t>
            </a:r>
            <a:r>
              <a:rPr lang="en-US" sz="3600" b="1" dirty="0" err="1">
                <a:solidFill>
                  <a:prstClr val="black"/>
                </a:solidFill>
              </a:rPr>
              <a:t>biết</a:t>
            </a:r>
            <a:r>
              <a:rPr lang="en-US" sz="3600" b="1" dirty="0">
                <a:solidFill>
                  <a:prstClr val="black"/>
                </a:solidFill>
              </a:rPr>
              <a:t> </a:t>
            </a:r>
            <a:r>
              <a:rPr lang="en-US" sz="3600" b="1" dirty="0" err="1">
                <a:solidFill>
                  <a:prstClr val="black"/>
                </a:solidFill>
              </a:rPr>
              <a:t>trang</a:t>
            </a:r>
            <a:r>
              <a:rPr lang="en-US" sz="3600" b="1" dirty="0">
                <a:solidFill>
                  <a:prstClr val="black"/>
                </a:solidFill>
              </a:rPr>
              <a:t> 55 </a:t>
            </a:r>
            <a:r>
              <a:rPr lang="en-US" sz="3600" b="1" dirty="0" err="1">
                <a:solidFill>
                  <a:prstClr val="black"/>
                </a:solidFill>
              </a:rPr>
              <a:t>và</a:t>
            </a:r>
            <a:r>
              <a:rPr lang="en-US" sz="3600" b="1" dirty="0">
                <a:solidFill>
                  <a:prstClr val="black"/>
                </a:solidFill>
              </a:rPr>
              <a:t> </a:t>
            </a:r>
            <a:r>
              <a:rPr lang="en-US" sz="3600" b="1" dirty="0" err="1">
                <a:solidFill>
                  <a:prstClr val="black"/>
                </a:solidFill>
              </a:rPr>
              <a:t>quan</a:t>
            </a:r>
            <a:r>
              <a:rPr lang="en-US" sz="3600" b="1" dirty="0">
                <a:solidFill>
                  <a:prstClr val="black"/>
                </a:solidFill>
              </a:rPr>
              <a:t> </a:t>
            </a:r>
            <a:r>
              <a:rPr lang="en-US" sz="3600" b="1" dirty="0" err="1">
                <a:solidFill>
                  <a:prstClr val="black"/>
                </a:solidFill>
              </a:rPr>
              <a:t>sát</a:t>
            </a:r>
            <a:r>
              <a:rPr lang="en-US" sz="3600" b="1" dirty="0">
                <a:solidFill>
                  <a:prstClr val="black"/>
                </a:solidFill>
              </a:rPr>
              <a:t> </a:t>
            </a:r>
            <a:r>
              <a:rPr lang="en-US" sz="3600" b="1" dirty="0" err="1">
                <a:solidFill>
                  <a:prstClr val="black"/>
                </a:solidFill>
              </a:rPr>
              <a:t>hình</a:t>
            </a:r>
            <a:r>
              <a:rPr lang="en-US" sz="3600" b="1" dirty="0">
                <a:solidFill>
                  <a:prstClr val="black"/>
                </a:solidFill>
              </a:rPr>
              <a:t> 4,5</a:t>
            </a:r>
            <a:endParaRPr kumimoji="0" lang="en-US" sz="3600" b="1" i="0" u="none" strike="noStrike" kern="1200" cap="none" spc="0" normalizeH="0" baseline="0" noProof="0" dirty="0">
              <a:ln>
                <a:noFill/>
              </a:ln>
              <a:solidFill>
                <a:prstClr val="black"/>
              </a:solidFill>
              <a:effectLst/>
              <a:uLnTx/>
              <a:uFillTx/>
              <a:latin typeface="Calibri"/>
            </a:endParaRPr>
          </a:p>
        </p:txBody>
      </p:sp>
      <p:pic>
        <p:nvPicPr>
          <p:cNvPr id="11" name="Picture 10">
            <a:extLst>
              <a:ext uri="{FF2B5EF4-FFF2-40B4-BE49-F238E27FC236}">
                <a16:creationId xmlns:a16="http://schemas.microsoft.com/office/drawing/2014/main" id="{822A0E4A-C74C-6332-F4D0-E31561BCA32B}"/>
              </a:ext>
            </a:extLst>
          </p:cNvPr>
          <p:cNvPicPr>
            <a:picLocks noChangeAspect="1"/>
          </p:cNvPicPr>
          <p:nvPr/>
        </p:nvPicPr>
        <p:blipFill>
          <a:blip r:embed="rId4"/>
          <a:stretch>
            <a:fillRect/>
          </a:stretch>
        </p:blipFill>
        <p:spPr>
          <a:xfrm>
            <a:off x="698403" y="1284460"/>
            <a:ext cx="10650211" cy="3040961"/>
          </a:xfrm>
          <a:prstGeom prst="rect">
            <a:avLst/>
          </a:prstGeom>
        </p:spPr>
      </p:pic>
      <p:sp>
        <p:nvSpPr>
          <p:cNvPr id="12" name="文本框 4">
            <a:extLst>
              <a:ext uri="{FF2B5EF4-FFF2-40B4-BE49-F238E27FC236}">
                <a16:creationId xmlns:a16="http://schemas.microsoft.com/office/drawing/2014/main" id="{FDE59B96-BF45-EC07-C1A3-1F1A3B9FFA5A}"/>
              </a:ext>
            </a:extLst>
          </p:cNvPr>
          <p:cNvSpPr txBox="1"/>
          <p:nvPr/>
        </p:nvSpPr>
        <p:spPr>
          <a:xfrm>
            <a:off x="719191" y="4535394"/>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bắp cải có thể sống ở nơi có nhiệt độ như thế nào? </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13" name="文本框 4">
            <a:extLst>
              <a:ext uri="{FF2B5EF4-FFF2-40B4-BE49-F238E27FC236}">
                <a16:creationId xmlns:a16="http://schemas.microsoft.com/office/drawing/2014/main" id="{BCC4FBA5-E671-997E-2E36-2417F68E6358}"/>
              </a:ext>
            </a:extLst>
          </p:cNvPr>
          <p:cNvSpPr txBox="1"/>
          <p:nvPr/>
        </p:nvSpPr>
        <p:spPr>
          <a:xfrm>
            <a:off x="739739" y="5583358"/>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sầu riêng có thể sống ở nơi có nhiệt độ như thế nào? </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5" name="文本框 4">
            <a:extLst>
              <a:ext uri="{FF2B5EF4-FFF2-40B4-BE49-F238E27FC236}">
                <a16:creationId xmlns:a16="http://schemas.microsoft.com/office/drawing/2014/main" id="{13577B28-FBFA-719D-5D5A-74A00E2305F7}"/>
              </a:ext>
            </a:extLst>
          </p:cNvPr>
          <p:cNvSpPr txBox="1"/>
          <p:nvPr/>
        </p:nvSpPr>
        <p:spPr>
          <a:xfrm>
            <a:off x="768314" y="4554658"/>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a:t>
            </a:r>
            <a:r>
              <a:rPr lang="en-US" altLang="zh-CN" sz="3600" b="1" dirty="0" err="1">
                <a:solidFill>
                  <a:srgbClr val="C00000"/>
                </a:solidFill>
                <a:latin typeface="Calibri"/>
                <a:ea typeface="微软雅黑" panose="020B0503020204020204" pitchFamily="34" charset="-122"/>
              </a:rPr>
              <a:t>bắp</a:t>
            </a:r>
            <a:r>
              <a:rPr lang="en-US" altLang="zh-CN" sz="3600" b="1" dirty="0">
                <a:solidFill>
                  <a:srgbClr val="C00000"/>
                </a:solidFill>
                <a:latin typeface="Calibri"/>
                <a:ea typeface="微软雅黑" panose="020B0503020204020204" pitchFamily="34" charset="-122"/>
              </a:rPr>
              <a:t> </a:t>
            </a:r>
            <a:r>
              <a:rPr lang="en-US" altLang="zh-CN" sz="3600" b="1" dirty="0" err="1">
                <a:solidFill>
                  <a:srgbClr val="C00000"/>
                </a:solidFill>
                <a:latin typeface="Calibri"/>
                <a:ea typeface="微软雅黑" panose="020B0503020204020204" pitchFamily="34" charset="-122"/>
              </a:rPr>
              <a:t>cải</a:t>
            </a:r>
            <a:r>
              <a:rPr lang="en-US" altLang="zh-CN" sz="3600" b="1" dirty="0">
                <a:solidFill>
                  <a:srgbClr val="C00000"/>
                </a:solidFill>
                <a:latin typeface="Calibri"/>
                <a:ea typeface="微软雅黑" panose="020B0503020204020204" pitchFamily="34" charset="-122"/>
              </a:rPr>
              <a:t> </a:t>
            </a:r>
            <a:r>
              <a:rPr lang="vi-VN" altLang="zh-CN" sz="3600" b="1" dirty="0">
                <a:solidFill>
                  <a:srgbClr val="C00000"/>
                </a:solidFill>
                <a:latin typeface="Calibri"/>
                <a:ea typeface="微软雅黑" panose="020B0503020204020204" pitchFamily="34" charset="-122"/>
              </a:rPr>
              <a:t>có thể sống ở nơi có nhiệt độ </a:t>
            </a:r>
            <a:r>
              <a:rPr lang="en-US" altLang="zh-CN" sz="3600" b="1" dirty="0" err="1">
                <a:solidFill>
                  <a:srgbClr val="C00000"/>
                </a:solidFill>
                <a:latin typeface="Calibri"/>
                <a:ea typeface="微软雅黑" panose="020B0503020204020204" pitchFamily="34" charset="-122"/>
              </a:rPr>
              <a:t>thấp</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6" name="文本框 4">
            <a:extLst>
              <a:ext uri="{FF2B5EF4-FFF2-40B4-BE49-F238E27FC236}">
                <a16:creationId xmlns:a16="http://schemas.microsoft.com/office/drawing/2014/main" id="{0DE7293A-9B12-A9CB-10E7-47D7CA145838}"/>
              </a:ext>
            </a:extLst>
          </p:cNvPr>
          <p:cNvSpPr txBox="1"/>
          <p:nvPr/>
        </p:nvSpPr>
        <p:spPr>
          <a:xfrm>
            <a:off x="749264" y="5573833"/>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sầu riêng có thể sống ở nơi có nhiệt độ </a:t>
            </a:r>
            <a:r>
              <a:rPr lang="en-US" altLang="zh-CN" sz="3600" b="1" dirty="0" err="1">
                <a:solidFill>
                  <a:srgbClr val="C00000"/>
                </a:solidFill>
                <a:latin typeface="Calibri"/>
                <a:ea typeface="微软雅黑" panose="020B0503020204020204" pitchFamily="34" charset="-122"/>
              </a:rPr>
              <a:t>cao</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Tree>
    <p:extLst>
      <p:ext uri="{BB962C8B-B14F-4D97-AF65-F5344CB8AC3E}">
        <p14:creationId xmlns:p14="http://schemas.microsoft.com/office/powerpoint/2010/main" val="102124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472611" y="575353"/>
            <a:ext cx="11250201" cy="1077218"/>
          </a:xfrm>
          <a:prstGeom prst="rect">
            <a:avLst/>
          </a:prstGeom>
          <a:noFill/>
        </p:spPr>
        <p:txBody>
          <a:bodyPr wrap="square" rtlCol="0">
            <a:spAutoFit/>
          </a:bodyPr>
          <a:lstStyle/>
          <a:p>
            <a:pPr lvl="0" algn="ctr"/>
            <a:r>
              <a:rPr lang="vi-VN" sz="3200" b="1" dirty="0">
                <a:solidFill>
                  <a:srgbClr val="0070C0"/>
                </a:solidFill>
                <a:latin typeface="Calibri"/>
              </a:rPr>
              <a:t>Có những cây sống ở vùng ôn đới nhưng không có ở vùng hàn đới hay nhiệt đới. Vì sao như vậy, mời các bạn quan sát hình 6,7 </a:t>
            </a:r>
            <a:endParaRPr kumimoji="0" lang="en-US" sz="3200" b="1" i="0" u="none" strike="noStrike" kern="1200" cap="none" spc="0" normalizeH="0" baseline="0" noProof="0" dirty="0">
              <a:ln>
                <a:noFill/>
              </a:ln>
              <a:solidFill>
                <a:srgbClr val="0070C0"/>
              </a:solidFill>
              <a:effectLst/>
              <a:uLnTx/>
              <a:uFillTx/>
              <a:latin typeface="Calibri"/>
            </a:endParaRPr>
          </a:p>
        </p:txBody>
      </p:sp>
      <p:pic>
        <p:nvPicPr>
          <p:cNvPr id="6" name="Picture 5">
            <a:extLst>
              <a:ext uri="{FF2B5EF4-FFF2-40B4-BE49-F238E27FC236}">
                <a16:creationId xmlns:a16="http://schemas.microsoft.com/office/drawing/2014/main" id="{AF9CC436-0CB5-7920-68D7-80F63AB7451F}"/>
              </a:ext>
            </a:extLst>
          </p:cNvPr>
          <p:cNvPicPr>
            <a:picLocks noChangeAspect="1"/>
          </p:cNvPicPr>
          <p:nvPr/>
        </p:nvPicPr>
        <p:blipFill>
          <a:blip r:embed="rId4"/>
          <a:stretch>
            <a:fillRect/>
          </a:stretch>
        </p:blipFill>
        <p:spPr>
          <a:xfrm>
            <a:off x="2255766" y="2239498"/>
            <a:ext cx="7537377" cy="3390740"/>
          </a:xfrm>
          <a:prstGeom prst="rect">
            <a:avLst/>
          </a:prstGeom>
        </p:spPr>
      </p:pic>
    </p:spTree>
    <p:extLst>
      <p:ext uri="{BB962C8B-B14F-4D97-AF65-F5344CB8AC3E}">
        <p14:creationId xmlns:p14="http://schemas.microsoft.com/office/powerpoint/2010/main" val="35345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Picture 3" descr="Calendar&#10;&#10;Description automatically generated">
            <a:extLst>
              <a:ext uri="{FF2B5EF4-FFF2-40B4-BE49-F238E27FC236}">
                <a16:creationId xmlns:a16="http://schemas.microsoft.com/office/drawing/2014/main" id="{341B4CA0-F62D-D922-8545-784678037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94" y="2874570"/>
            <a:ext cx="4266718" cy="4266718"/>
          </a:xfrm>
          <a:prstGeom prst="rect">
            <a:avLst/>
          </a:prstGeom>
        </p:spPr>
      </p:pic>
      <p:pic>
        <p:nvPicPr>
          <p:cNvPr id="6" name="Picture 5">
            <a:extLst>
              <a:ext uri="{FF2B5EF4-FFF2-40B4-BE49-F238E27FC236}">
                <a16:creationId xmlns:a16="http://schemas.microsoft.com/office/drawing/2014/main" id="{E827F2D7-1A0F-E54D-FDE1-8F30C7D6C004}"/>
              </a:ext>
            </a:extLst>
          </p:cNvPr>
          <p:cNvPicPr>
            <a:picLocks noChangeAspect="1"/>
          </p:cNvPicPr>
          <p:nvPr/>
        </p:nvPicPr>
        <p:blipFill>
          <a:blip r:embed="rId5"/>
          <a:stretch>
            <a:fillRect/>
          </a:stretch>
        </p:blipFill>
        <p:spPr>
          <a:xfrm>
            <a:off x="656308" y="2066206"/>
            <a:ext cx="3456732" cy="1664352"/>
          </a:xfrm>
          <a:prstGeom prst="rect">
            <a:avLst/>
          </a:prstGeom>
        </p:spPr>
      </p:pic>
      <p:grpSp>
        <p:nvGrpSpPr>
          <p:cNvPr id="8" name="Group 7">
            <a:extLst>
              <a:ext uri="{FF2B5EF4-FFF2-40B4-BE49-F238E27FC236}">
                <a16:creationId xmlns:a16="http://schemas.microsoft.com/office/drawing/2014/main" id="{131BB4A5-6A5F-ED10-EDB3-3DF1F5D1A183}"/>
              </a:ext>
            </a:extLst>
          </p:cNvPr>
          <p:cNvGrpSpPr/>
          <p:nvPr/>
        </p:nvGrpSpPr>
        <p:grpSpPr>
          <a:xfrm>
            <a:off x="4787757" y="1181528"/>
            <a:ext cx="7191909" cy="1536109"/>
            <a:chOff x="1062408" y="2424695"/>
            <a:chExt cx="10219585" cy="2107144"/>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24695"/>
              <a:ext cx="9476463" cy="2107144"/>
            </a:xfrm>
            <a:prstGeom prst="rect">
              <a:avLst/>
            </a:prstGeom>
          </p:spPr>
          <p:txBody>
            <a:bodyPr wrap="square" anchor="ctr">
              <a:spAutoFit/>
            </a:bodyPr>
            <a:lstStyle/>
            <a:p>
              <a:pPr marL="0" marR="0" algn="just">
                <a:spcBef>
                  <a:spcPts val="0"/>
                </a:spcBef>
                <a:spcAft>
                  <a:spcPts val="0"/>
                </a:spcAft>
              </a:pPr>
              <a:r>
                <a:rPr lang="nl-NL" sz="2800" b="1" dirty="0">
                  <a:solidFill>
                    <a:srgbClr val="FF0000"/>
                  </a:solidFill>
                  <a:effectLst/>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lang="en-US" sz="2800" b="1" dirty="0">
                <a:solidFill>
                  <a:srgbClr val="FF0000"/>
                </a:solidFill>
                <a:effectLst/>
                <a:ea typeface="Calibri" panose="020F0502020204030204" pitchFamily="34" charset="0"/>
                <a:cs typeface="Times New Roman" panose="02020603050405020304" pitchFamily="18" charset="0"/>
              </a:endParaRPr>
            </a:p>
          </p:txBody>
        </p:sp>
      </p:grpSp>
      <p:sp>
        <p:nvSpPr>
          <p:cNvPr id="15" name="TextBox 14">
            <a:extLst>
              <a:ext uri="{FF2B5EF4-FFF2-40B4-BE49-F238E27FC236}">
                <a16:creationId xmlns:a16="http://schemas.microsoft.com/office/drawing/2014/main" id="{F0ED3E87-831F-73B0-A3F0-14AF8634D4C4}"/>
              </a:ext>
            </a:extLst>
          </p:cNvPr>
          <p:cNvSpPr txBox="1"/>
          <p:nvPr/>
        </p:nvSpPr>
        <p:spPr>
          <a:xfrm>
            <a:off x="1407560" y="482885"/>
            <a:ext cx="9370031" cy="646331"/>
          </a:xfrm>
          <a:prstGeom prst="rect">
            <a:avLst/>
          </a:prstGeom>
          <a:noFill/>
        </p:spPr>
        <p:txBody>
          <a:bodyPr wrap="square" rtlCol="0">
            <a:spAutoFit/>
          </a:bodyPr>
          <a:lstStyle/>
          <a:p>
            <a:pPr algn="ctr"/>
            <a:r>
              <a:rPr lang="nl-NL" sz="3600" b="1" dirty="0">
                <a:effectLst/>
                <a:ea typeface="Times New Roman" panose="02020603050405020304" pitchFamily="18" charset="0"/>
                <a:cs typeface="Times New Roman" panose="02020603050405020304" pitchFamily="18" charset="0"/>
              </a:rPr>
              <a:t>Các cây sẽ sống và phát triển như thế nào nếu: </a:t>
            </a:r>
            <a:endParaRPr lang="en-US" sz="3600" b="1"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1911080C-5E2E-6EF4-7475-F596B6BFE9B6}"/>
              </a:ext>
            </a:extLst>
          </p:cNvPr>
          <p:cNvGrpSpPr/>
          <p:nvPr/>
        </p:nvGrpSpPr>
        <p:grpSpPr>
          <a:xfrm>
            <a:off x="4756935" y="3229725"/>
            <a:ext cx="7191909" cy="1454718"/>
            <a:chOff x="1062408" y="2528340"/>
            <a:chExt cx="10219585" cy="1995496"/>
          </a:xfrm>
        </p:grpSpPr>
        <p:grpSp>
          <p:nvGrpSpPr>
            <p:cNvPr id="17" name="Group 16">
              <a:extLst>
                <a:ext uri="{FF2B5EF4-FFF2-40B4-BE49-F238E27FC236}">
                  <a16:creationId xmlns:a16="http://schemas.microsoft.com/office/drawing/2014/main" id="{57A70CC6-599A-7F2A-1337-0AE6450353F3}"/>
                </a:ext>
              </a:extLst>
            </p:cNvPr>
            <p:cNvGrpSpPr/>
            <p:nvPr/>
          </p:nvGrpSpPr>
          <p:grpSpPr>
            <a:xfrm>
              <a:off x="1062408" y="2539999"/>
              <a:ext cx="10219585" cy="1983837"/>
              <a:chOff x="986208" y="774696"/>
              <a:chExt cx="10219585" cy="5631539"/>
            </a:xfrm>
          </p:grpSpPr>
          <p:grpSp>
            <p:nvGrpSpPr>
              <p:cNvPr id="19" name="Group 18">
                <a:extLst>
                  <a:ext uri="{FF2B5EF4-FFF2-40B4-BE49-F238E27FC236}">
                    <a16:creationId xmlns:a16="http://schemas.microsoft.com/office/drawing/2014/main" id="{5E1197C0-47FD-7294-D36C-1D3BBE4CDAAF}"/>
                  </a:ext>
                </a:extLst>
              </p:cNvPr>
              <p:cNvGrpSpPr/>
              <p:nvPr/>
            </p:nvGrpSpPr>
            <p:grpSpPr>
              <a:xfrm>
                <a:off x="986208" y="774696"/>
                <a:ext cx="10219585" cy="5631539"/>
                <a:chOff x="986208" y="774696"/>
                <a:chExt cx="10219585" cy="5631539"/>
              </a:xfrm>
            </p:grpSpPr>
            <p:sp>
              <p:nvSpPr>
                <p:cNvPr id="21" name="Rectangle: Rounded Corners 20">
                  <a:extLst>
                    <a:ext uri="{FF2B5EF4-FFF2-40B4-BE49-F238E27FC236}">
                      <a16:creationId xmlns:a16="http://schemas.microsoft.com/office/drawing/2014/main" id="{7F374E8D-F83B-2CA7-DB5F-E5EAB1ABCD99}"/>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1EC62CA-BE0D-CB2D-CFC6-66078A89B3C3}"/>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0" name="标题 1">
                <a:extLst>
                  <a:ext uri="{FF2B5EF4-FFF2-40B4-BE49-F238E27FC236}">
                    <a16:creationId xmlns:a16="http://schemas.microsoft.com/office/drawing/2014/main" id="{AB3BBEB1-1806-8FE1-D091-D4954EAC8474}"/>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8" name="Rectangle 17">
              <a:extLst>
                <a:ext uri="{FF2B5EF4-FFF2-40B4-BE49-F238E27FC236}">
                  <a16:creationId xmlns:a16="http://schemas.microsoft.com/office/drawing/2014/main" id="{A8AE9708-3CE7-1250-45CD-9AB383B962A5}"/>
                </a:ext>
              </a:extLst>
            </p:cNvPr>
            <p:cNvSpPr/>
            <p:nvPr/>
          </p:nvSpPr>
          <p:spPr>
            <a:xfrm>
              <a:off x="1352552" y="2528340"/>
              <a:ext cx="9476463" cy="1899855"/>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 các cây thường trồng ở vùng nhiệt độ thấp sang trồng ở vùng sa mạc nắng nóng có nhiệt độ quá cao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2F75B6FC-EE02-A6F3-9135-3CA8F1B85B44}"/>
              </a:ext>
            </a:extLst>
          </p:cNvPr>
          <p:cNvGrpSpPr/>
          <p:nvPr/>
        </p:nvGrpSpPr>
        <p:grpSpPr>
          <a:xfrm>
            <a:off x="4828854" y="5097847"/>
            <a:ext cx="7191909" cy="1446219"/>
            <a:chOff x="1062408" y="2539999"/>
            <a:chExt cx="10219585" cy="1983837"/>
          </a:xfrm>
        </p:grpSpPr>
        <p:grpSp>
          <p:nvGrpSpPr>
            <p:cNvPr id="24" name="Group 23">
              <a:extLst>
                <a:ext uri="{FF2B5EF4-FFF2-40B4-BE49-F238E27FC236}">
                  <a16:creationId xmlns:a16="http://schemas.microsoft.com/office/drawing/2014/main" id="{71ABB242-CB0C-7AE4-A35C-20D1E7FB007C}"/>
                </a:ext>
              </a:extLst>
            </p:cNvPr>
            <p:cNvGrpSpPr/>
            <p:nvPr/>
          </p:nvGrpSpPr>
          <p:grpSpPr>
            <a:xfrm>
              <a:off x="1062408" y="2539999"/>
              <a:ext cx="10219585" cy="1983837"/>
              <a:chOff x="986208" y="774696"/>
              <a:chExt cx="10219585" cy="5631539"/>
            </a:xfrm>
          </p:grpSpPr>
          <p:grpSp>
            <p:nvGrpSpPr>
              <p:cNvPr id="26" name="Group 25">
                <a:extLst>
                  <a:ext uri="{FF2B5EF4-FFF2-40B4-BE49-F238E27FC236}">
                    <a16:creationId xmlns:a16="http://schemas.microsoft.com/office/drawing/2014/main" id="{A88A2107-1FB7-B5C2-476B-46F7B7DDEF4F}"/>
                  </a:ext>
                </a:extLst>
              </p:cNvPr>
              <p:cNvGrpSpPr/>
              <p:nvPr/>
            </p:nvGrpSpPr>
            <p:grpSpPr>
              <a:xfrm>
                <a:off x="986208" y="774696"/>
                <a:ext cx="10219585" cy="5631539"/>
                <a:chOff x="986208" y="774696"/>
                <a:chExt cx="10219585" cy="5631539"/>
              </a:xfrm>
            </p:grpSpPr>
            <p:sp>
              <p:nvSpPr>
                <p:cNvPr id="28" name="Rectangle: Rounded Corners 27">
                  <a:extLst>
                    <a:ext uri="{FF2B5EF4-FFF2-40B4-BE49-F238E27FC236}">
                      <a16:creationId xmlns:a16="http://schemas.microsoft.com/office/drawing/2014/main" id="{6DA76741-8004-B9F3-0002-1FFDE796812A}"/>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8A27DDF5-2523-467C-BD8E-EB8DE44D77FF}"/>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7" name="标题 1">
                <a:extLst>
                  <a:ext uri="{FF2B5EF4-FFF2-40B4-BE49-F238E27FC236}">
                    <a16:creationId xmlns:a16="http://schemas.microsoft.com/office/drawing/2014/main" id="{D235AA1B-BC6D-209B-0671-BB1D29C927AE}"/>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25" name="Rectangle 24">
              <a:extLst>
                <a:ext uri="{FF2B5EF4-FFF2-40B4-BE49-F238E27FC236}">
                  <a16:creationId xmlns:a16="http://schemas.microsoft.com/office/drawing/2014/main" id="{2B07F6D4-2670-8254-504E-E14EC4C102F3}"/>
                </a:ext>
              </a:extLst>
            </p:cNvPr>
            <p:cNvSpPr/>
            <p:nvPr/>
          </p:nvSpPr>
          <p:spPr>
            <a:xfrm>
              <a:off x="1352552" y="2823873"/>
              <a:ext cx="9476463" cy="1308787"/>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Nhiệt độ ảnh hưởng đến sự sống và phát triển của thực vật như thế nào?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753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647701" y="-209550"/>
            <a:ext cx="10706100" cy="7477125"/>
          </a:xfrm>
          <a:prstGeom prst="rect">
            <a:avLst/>
          </a:prstGeom>
        </p:spPr>
      </p:pic>
      <p:sp>
        <p:nvSpPr>
          <p:cNvPr id="7" name="TextBox 6">
            <a:extLst>
              <a:ext uri="{FF2B5EF4-FFF2-40B4-BE49-F238E27FC236}">
                <a16:creationId xmlns:a16="http://schemas.microsoft.com/office/drawing/2014/main" id="{B4E20B45-2FDF-4DB4-9E46-C8A6DDA8BB2C}"/>
              </a:ext>
            </a:extLst>
          </p:cNvPr>
          <p:cNvSpPr txBox="1"/>
          <p:nvPr/>
        </p:nvSpPr>
        <p:spPr>
          <a:xfrm>
            <a:off x="3433762" y="1115685"/>
            <a:ext cx="6353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Thứ</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ngày</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tháng</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năm</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10" name="Picture 9">
            <a:extLst>
              <a:ext uri="{FF2B5EF4-FFF2-40B4-BE49-F238E27FC236}">
                <a16:creationId xmlns:a16="http://schemas.microsoft.com/office/drawing/2014/main" id="{68FA366F-308C-2612-CFF8-CBF361FFC1EE}"/>
              </a:ext>
            </a:extLst>
          </p:cNvPr>
          <p:cNvPicPr>
            <a:picLocks noChangeAspect="1"/>
          </p:cNvPicPr>
          <p:nvPr/>
        </p:nvPicPr>
        <p:blipFill>
          <a:blip r:embed="rId5"/>
          <a:stretch>
            <a:fillRect/>
          </a:stretch>
        </p:blipFill>
        <p:spPr>
          <a:xfrm>
            <a:off x="5057775" y="1656169"/>
            <a:ext cx="2359257" cy="833723"/>
          </a:xfrm>
          <a:prstGeom prst="rect">
            <a:avLst/>
          </a:prstGeom>
        </p:spPr>
      </p:pic>
      <p:pic>
        <p:nvPicPr>
          <p:cNvPr id="15" name="Picture 14">
            <a:extLst>
              <a:ext uri="{FF2B5EF4-FFF2-40B4-BE49-F238E27FC236}">
                <a16:creationId xmlns:a16="http://schemas.microsoft.com/office/drawing/2014/main" id="{26E0BF1A-5109-AD88-E5D7-ACE8D1035FB3}"/>
              </a:ext>
            </a:extLst>
          </p:cNvPr>
          <p:cNvPicPr>
            <a:picLocks noChangeAspect="1"/>
          </p:cNvPicPr>
          <p:nvPr/>
        </p:nvPicPr>
        <p:blipFill>
          <a:blip r:embed="rId6"/>
          <a:stretch>
            <a:fillRect/>
          </a:stretch>
        </p:blipFill>
        <p:spPr>
          <a:xfrm>
            <a:off x="2352358" y="1958176"/>
            <a:ext cx="7315834" cy="3779848"/>
          </a:xfrm>
          <a:prstGeom prst="rect">
            <a:avLst/>
          </a:prstGeom>
        </p:spPr>
      </p:pic>
      <p:pic>
        <p:nvPicPr>
          <p:cNvPr id="17" name="Picture 16">
            <a:extLst>
              <a:ext uri="{FF2B5EF4-FFF2-40B4-BE49-F238E27FC236}">
                <a16:creationId xmlns:a16="http://schemas.microsoft.com/office/drawing/2014/main" id="{BC0F5941-5551-EE1C-99FB-8B17B796BD02}"/>
              </a:ext>
            </a:extLst>
          </p:cNvPr>
          <p:cNvPicPr>
            <a:picLocks noChangeAspect="1"/>
          </p:cNvPicPr>
          <p:nvPr/>
        </p:nvPicPr>
        <p:blipFill>
          <a:blip r:embed="rId7"/>
          <a:stretch>
            <a:fillRect/>
          </a:stretch>
        </p:blipFill>
        <p:spPr>
          <a:xfrm>
            <a:off x="1838626" y="1538815"/>
            <a:ext cx="1847248" cy="1018120"/>
          </a:xfrm>
          <a:prstGeom prst="rect">
            <a:avLst/>
          </a:prstGeom>
        </p:spPr>
      </p:pic>
    </p:spTree>
    <p:extLst>
      <p:ext uri="{BB962C8B-B14F-4D97-AF65-F5344CB8AC3E}">
        <p14:creationId xmlns:p14="http://schemas.microsoft.com/office/powerpoint/2010/main" val="3630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739434"/>
              <a:ext cx="9476463" cy="1477664"/>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kumimoji="0" lang="en-US" sz="32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2062103"/>
          </a:xfrm>
          <a:custGeom>
            <a:avLst/>
            <a:gdLst>
              <a:gd name="connsiteX0" fmla="*/ 0 w 8697727"/>
              <a:gd name="connsiteY0" fmla="*/ 0 h 2062103"/>
              <a:gd name="connsiteX1" fmla="*/ 8697727 w 8697727"/>
              <a:gd name="connsiteY1" fmla="*/ 0 h 2062103"/>
              <a:gd name="connsiteX2" fmla="*/ 8697727 w 8697727"/>
              <a:gd name="connsiteY2" fmla="*/ 2062103 h 2062103"/>
              <a:gd name="connsiteX3" fmla="*/ 0 w 8697727"/>
              <a:gd name="connsiteY3" fmla="*/ 2062103 h 2062103"/>
              <a:gd name="connsiteX4" fmla="*/ 0 w 8697727"/>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2062103" fill="none" extrusionOk="0">
                <a:moveTo>
                  <a:pt x="0" y="0"/>
                </a:moveTo>
                <a:cubicBezTo>
                  <a:pt x="2307566" y="5222"/>
                  <a:pt x="4621976" y="24918"/>
                  <a:pt x="8697727" y="0"/>
                </a:cubicBezTo>
                <a:cubicBezTo>
                  <a:pt x="8536482" y="602541"/>
                  <a:pt x="8653967" y="1321515"/>
                  <a:pt x="8697727" y="2062103"/>
                </a:cubicBezTo>
                <a:cubicBezTo>
                  <a:pt x="6720543" y="1897342"/>
                  <a:pt x="3935477" y="2180253"/>
                  <a:pt x="0" y="2062103"/>
                </a:cubicBezTo>
                <a:cubicBezTo>
                  <a:pt x="-55725" y="1736798"/>
                  <a:pt x="17072" y="843718"/>
                  <a:pt x="0" y="0"/>
                </a:cubicBezTo>
                <a:close/>
              </a:path>
              <a:path w="8697727" h="2062103" stroke="0" extrusionOk="0">
                <a:moveTo>
                  <a:pt x="0" y="0"/>
                </a:moveTo>
                <a:cubicBezTo>
                  <a:pt x="1791850" y="11849"/>
                  <a:pt x="6835039" y="-161459"/>
                  <a:pt x="8697727" y="0"/>
                </a:cubicBezTo>
                <a:cubicBezTo>
                  <a:pt x="8700857" y="760657"/>
                  <a:pt x="8596551" y="1587749"/>
                  <a:pt x="8697727" y="2062103"/>
                </a:cubicBezTo>
                <a:cubicBezTo>
                  <a:pt x="5749793" y="1916243"/>
                  <a:pt x="3576551"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nhiệt độ quá thấp, nước bị đóng băng, cây không thể lấy được nước và cũng không tạo được chất dinh dưỡng do đó cây sẽ đóng băng hoặc khô héo</a:t>
            </a:r>
            <a:r>
              <a:rPr lang="en-US" sz="3200" b="1">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6907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1099335"/>
            <a:ext cx="9626886" cy="1778914"/>
            <a:chOff x="1062408" y="2401682"/>
            <a:chExt cx="10219585" cy="215316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01682"/>
              <a:ext cx="9476463" cy="2153167"/>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thấp sang trồng ở vùng sa mạc nắng nóng có nhiệt độ quá cao</a:t>
              </a: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3557623"/>
            <a:ext cx="8697727" cy="1323439"/>
          </a:xfrm>
          <a:custGeom>
            <a:avLst/>
            <a:gdLst>
              <a:gd name="connsiteX0" fmla="*/ 0 w 8697727"/>
              <a:gd name="connsiteY0" fmla="*/ 0 h 1323439"/>
              <a:gd name="connsiteX1" fmla="*/ 8697727 w 8697727"/>
              <a:gd name="connsiteY1" fmla="*/ 0 h 1323439"/>
              <a:gd name="connsiteX2" fmla="*/ 8697727 w 8697727"/>
              <a:gd name="connsiteY2" fmla="*/ 1323439 h 1323439"/>
              <a:gd name="connsiteX3" fmla="*/ 0 w 8697727"/>
              <a:gd name="connsiteY3" fmla="*/ 1323439 h 1323439"/>
              <a:gd name="connsiteX4" fmla="*/ 0 w 8697727"/>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1323439" fill="none" extrusionOk="0">
                <a:moveTo>
                  <a:pt x="0" y="0"/>
                </a:moveTo>
                <a:cubicBezTo>
                  <a:pt x="2307566" y="5222"/>
                  <a:pt x="4621976" y="24918"/>
                  <a:pt x="8697727" y="0"/>
                </a:cubicBezTo>
                <a:cubicBezTo>
                  <a:pt x="8635133" y="502581"/>
                  <a:pt x="8660769" y="742429"/>
                  <a:pt x="8697727" y="1323439"/>
                </a:cubicBezTo>
                <a:cubicBezTo>
                  <a:pt x="6720543" y="1158678"/>
                  <a:pt x="3935477" y="1441589"/>
                  <a:pt x="0" y="1323439"/>
                </a:cubicBezTo>
                <a:cubicBezTo>
                  <a:pt x="-52747" y="826522"/>
                  <a:pt x="-93581" y="659507"/>
                  <a:pt x="0" y="0"/>
                </a:cubicBezTo>
                <a:close/>
              </a:path>
              <a:path w="8697727" h="1323439" stroke="0" extrusionOk="0">
                <a:moveTo>
                  <a:pt x="0" y="0"/>
                </a:moveTo>
                <a:cubicBezTo>
                  <a:pt x="1791850" y="11849"/>
                  <a:pt x="6835039" y="-161459"/>
                  <a:pt x="8697727" y="0"/>
                </a:cubicBezTo>
                <a:cubicBezTo>
                  <a:pt x="8683067" y="501774"/>
                  <a:pt x="8617792" y="1007572"/>
                  <a:pt x="8697727" y="1323439"/>
                </a:cubicBezTo>
                <a:cubicBezTo>
                  <a:pt x="5749793" y="1177579"/>
                  <a:pt x="3576551"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Ở nơi có nhiệt độ quá nóng cây sẽ phát triển kém</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87497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8906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Nhiệt độ ảnh hưởng đến sự sống và phát triển của thực vật như thế nào?</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3539430"/>
          </a:xfrm>
          <a:custGeom>
            <a:avLst/>
            <a:gdLst>
              <a:gd name="connsiteX0" fmla="*/ 0 w 8697727"/>
              <a:gd name="connsiteY0" fmla="*/ 0 h 3539430"/>
              <a:gd name="connsiteX1" fmla="*/ 8697727 w 8697727"/>
              <a:gd name="connsiteY1" fmla="*/ 0 h 3539430"/>
              <a:gd name="connsiteX2" fmla="*/ 8697727 w 8697727"/>
              <a:gd name="connsiteY2" fmla="*/ 3539430 h 3539430"/>
              <a:gd name="connsiteX3" fmla="*/ 0 w 8697727"/>
              <a:gd name="connsiteY3" fmla="*/ 3539430 h 3539430"/>
              <a:gd name="connsiteX4" fmla="*/ 0 w 8697727"/>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3539430" fill="none" extrusionOk="0">
                <a:moveTo>
                  <a:pt x="0" y="0"/>
                </a:moveTo>
                <a:cubicBezTo>
                  <a:pt x="2307566" y="5222"/>
                  <a:pt x="4621976" y="24918"/>
                  <a:pt x="8697727" y="0"/>
                </a:cubicBezTo>
                <a:cubicBezTo>
                  <a:pt x="8536482" y="604478"/>
                  <a:pt x="8653967" y="2664034"/>
                  <a:pt x="8697727" y="3539430"/>
                </a:cubicBezTo>
                <a:cubicBezTo>
                  <a:pt x="6720543" y="3374669"/>
                  <a:pt x="3935477" y="3657580"/>
                  <a:pt x="0" y="3539430"/>
                </a:cubicBezTo>
                <a:cubicBezTo>
                  <a:pt x="-55725" y="1858930"/>
                  <a:pt x="17072" y="362986"/>
                  <a:pt x="0" y="0"/>
                </a:cubicBezTo>
                <a:close/>
              </a:path>
              <a:path w="8697727" h="3539430" stroke="0" extrusionOk="0">
                <a:moveTo>
                  <a:pt x="0" y="0"/>
                </a:moveTo>
                <a:cubicBezTo>
                  <a:pt x="1791850" y="11849"/>
                  <a:pt x="6835039" y="-161459"/>
                  <a:pt x="8697727" y="0"/>
                </a:cubicBezTo>
                <a:cubicBezTo>
                  <a:pt x="8700857" y="1684447"/>
                  <a:pt x="8596551" y="1848331"/>
                  <a:pt x="8697727" y="3539430"/>
                </a:cubicBezTo>
                <a:cubicBezTo>
                  <a:pt x="5749793" y="3393570"/>
                  <a:pt x="3576551" y="3461106"/>
                  <a:pt x="0" y="3539430"/>
                </a:cubicBezTo>
                <a:cubicBezTo>
                  <a:pt x="74291" y="3181345"/>
                  <a:pt x="168006" y="175323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Thực vật thường chỉ sống trong một khoảng nhiệt độ nhất định,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quá cao hoặc quá thấp thực vật thường không sống được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do không lấy được nước hay không tạo được chất dinh dưỡng, cơ thể bị đóng hoặc khô cháy. Khi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thấp hoặc cao cây phát triển kém hơn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309133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DDA2512B-B229-42FE-A6AB-49F02B1B359D}"/>
              </a:ext>
            </a:extLst>
          </p:cNvPr>
          <p:cNvPicPr>
            <a:picLocks noChangeAspect="1"/>
          </p:cNvPicPr>
          <p:nvPr/>
        </p:nvPicPr>
        <p:blipFill>
          <a:blip r:embed="rId5"/>
          <a:stretch>
            <a:fillRect/>
          </a:stretch>
        </p:blipFill>
        <p:spPr>
          <a:xfrm>
            <a:off x="5660320" y="3323792"/>
            <a:ext cx="4548010" cy="1201016"/>
          </a:xfrm>
          <a:prstGeom prst="rect">
            <a:avLst/>
          </a:prstGeom>
        </p:spPr>
      </p:pic>
    </p:spTree>
    <p:extLst>
      <p:ext uri="{BB962C8B-B14F-4D97-AF65-F5344CB8AC3E}">
        <p14:creationId xmlns:p14="http://schemas.microsoft.com/office/powerpoint/2010/main" val="1376268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1295400" y="1150619"/>
            <a:ext cx="9860280" cy="4556761"/>
          </a:xfrm>
          <a:prstGeom prst="rect">
            <a:avLst/>
          </a:prstGeom>
        </p:spPr>
      </p:pic>
      <p:pic>
        <p:nvPicPr>
          <p:cNvPr id="4" name="Picture 3">
            <a:extLst>
              <a:ext uri="{FF2B5EF4-FFF2-40B4-BE49-F238E27FC236}">
                <a16:creationId xmlns:a16="http://schemas.microsoft.com/office/drawing/2014/main" id="{D16C931B-E492-4F03-8FA5-1AA74B37FDCC}"/>
              </a:ext>
            </a:extLst>
          </p:cNvPr>
          <p:cNvPicPr>
            <a:picLocks noChangeAspect="1"/>
          </p:cNvPicPr>
          <p:nvPr/>
        </p:nvPicPr>
        <p:blipFill>
          <a:blip r:embed="rId5"/>
          <a:stretch>
            <a:fillRect/>
          </a:stretch>
        </p:blipFill>
        <p:spPr>
          <a:xfrm>
            <a:off x="2990572" y="2402502"/>
            <a:ext cx="6401355" cy="1938696"/>
          </a:xfrm>
          <a:prstGeom prst="rect">
            <a:avLst/>
          </a:prstGeom>
        </p:spPr>
      </p:pic>
    </p:spTree>
    <p:extLst>
      <p:ext uri="{BB962C8B-B14F-4D97-AF65-F5344CB8AC3E}">
        <p14:creationId xmlns:p14="http://schemas.microsoft.com/office/powerpoint/2010/main" val="6135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E8F3C8E7-6018-421E-B5C9-E908C9791883}"/>
              </a:ext>
            </a:extLst>
          </p:cNvPr>
          <p:cNvPicPr>
            <a:picLocks noChangeAspect="1"/>
          </p:cNvPicPr>
          <p:nvPr/>
        </p:nvPicPr>
        <p:blipFill>
          <a:blip r:embed="rId5"/>
          <a:stretch>
            <a:fillRect/>
          </a:stretch>
        </p:blipFill>
        <p:spPr>
          <a:xfrm>
            <a:off x="5437029" y="3324939"/>
            <a:ext cx="5108891" cy="1103472"/>
          </a:xfrm>
          <a:prstGeom prst="rect">
            <a:avLst/>
          </a:prstGeom>
        </p:spPr>
      </p:pic>
    </p:spTree>
    <p:extLst>
      <p:ext uri="{BB962C8B-B14F-4D97-AF65-F5344CB8AC3E}">
        <p14:creationId xmlns:p14="http://schemas.microsoft.com/office/powerpoint/2010/main" val="371987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Text Box 16">
            <a:extLst>
              <a:ext uri="{FF2B5EF4-FFF2-40B4-BE49-F238E27FC236}">
                <a16:creationId xmlns:a16="http://schemas.microsoft.com/office/drawing/2014/main" id="{95B3A30A-2B41-8843-E2B7-33F0F53D901F}"/>
              </a:ext>
            </a:extLst>
          </p:cNvPr>
          <p:cNvSpPr txBox="1">
            <a:spLocks noChangeArrowheads="1"/>
          </p:cNvSpPr>
          <p:nvPr/>
        </p:nvSpPr>
        <p:spPr bwMode="auto">
          <a:xfrm>
            <a:off x="879635" y="3225358"/>
            <a:ext cx="99319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0" algn="ctr">
              <a:spcBef>
                <a:spcPct val="50000"/>
              </a:spcBef>
              <a:defRPr/>
            </a:pP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HĐ1: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Các</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yếu</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tố</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cần</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cho</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sự</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sống</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và</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phát</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triển</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của</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thực</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vật</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endParaRPr kumimoji="0" lang="en-US" altLang="vi-VN" sz="4800" b="1" i="0" u="none" strike="noStrike" kern="1200" cap="none" spc="0" normalizeH="0" baseline="0" noProof="0" dirty="0">
              <a:ln>
                <a:noFill/>
              </a:ln>
              <a:solidFill>
                <a:srgbClr val="002060"/>
              </a:solidFill>
              <a:effectLst>
                <a:glow rad="63500">
                  <a:schemeClr val="accent1">
                    <a:satMod val="175000"/>
                    <a:alpha val="40000"/>
                  </a:schemeClr>
                </a:glow>
              </a:effectLst>
              <a:uLnTx/>
              <a:uFillTx/>
              <a:latin typeface="Arial" panose="020B0604020202020204" pitchFamily="34" charset="0"/>
              <a:ea typeface="思源黑体 CN"/>
              <a:cs typeface="Arial" panose="020B0604020202020204" pitchFamily="34" charset="0"/>
            </a:endParaRPr>
          </a:p>
        </p:txBody>
      </p:sp>
      <p:pic>
        <p:nvPicPr>
          <p:cNvPr id="10" name="图片 8">
            <a:extLst>
              <a:ext uri="{FF2B5EF4-FFF2-40B4-BE49-F238E27FC236}">
                <a16:creationId xmlns:a16="http://schemas.microsoft.com/office/drawing/2014/main" id="{2CD38B6F-34E1-D53E-7515-84C67E880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3" t="14991" r="5461" b="15724"/>
          <a:stretch/>
        </p:blipFill>
        <p:spPr>
          <a:xfrm>
            <a:off x="9387315" y="3150857"/>
            <a:ext cx="2990456" cy="3734861"/>
          </a:xfrm>
          <a:prstGeom prst="rect">
            <a:avLst/>
          </a:prstGeom>
        </p:spPr>
      </p:pic>
    </p:spTree>
    <p:extLst>
      <p:ext uri="{BB962C8B-B14F-4D97-AF65-F5344CB8AC3E}">
        <p14:creationId xmlns:p14="http://schemas.microsoft.com/office/powerpoint/2010/main" val="90030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TextBox 4">
            <a:extLst>
              <a:ext uri="{FF2B5EF4-FFF2-40B4-BE49-F238E27FC236}">
                <a16:creationId xmlns:a16="http://schemas.microsoft.com/office/drawing/2014/main" id="{6821D4C5-C08F-40BC-9DD2-A2B3B628A7AE}"/>
              </a:ext>
            </a:extLst>
          </p:cNvPr>
          <p:cNvSpPr txBox="1"/>
          <p:nvPr/>
        </p:nvSpPr>
        <p:spPr>
          <a:xfrm>
            <a:off x="328772" y="246580"/>
            <a:ext cx="6133672" cy="3785652"/>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rPr>
              <a:t>1. C</a:t>
            </a:r>
            <a:r>
              <a:rPr lang="vi-VN" sz="2400" b="1" i="0" dirty="0">
                <a:solidFill>
                  <a:srgbClr val="002060"/>
                </a:solidFill>
                <a:effectLst/>
                <a:latin typeface="Cambria" panose="02040503050406030204" pitchFamily="18" charset="0"/>
                <a:ea typeface="Cambria" panose="02040503050406030204" pitchFamily="18" charset="0"/>
              </a:rPr>
              <a:t>ó năm chậu cây đậu giống nhau về kích thước, phát triển tốt.</a:t>
            </a:r>
            <a:endParaRPr lang="en-US" sz="2400" b="1" i="0"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vi-VN" sz="2400" b="1" i="1" dirty="0">
                <a:solidFill>
                  <a:srgbClr val="002060"/>
                </a:solidFill>
                <a:effectLst/>
                <a:latin typeface="Cambria" panose="02040503050406030204" pitchFamily="18" charset="0"/>
                <a:ea typeface="Cambria" panose="02040503050406030204" pitchFamily="18" charset="0"/>
              </a:rPr>
              <a:t>Cây từ 1 đến 4 trồng trong đất (chứa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400" b="1" i="1" dirty="0">
                <a:solidFill>
                  <a:srgbClr val="002060"/>
                </a:solidFill>
                <a:latin typeface="Cambria" panose="02040503050406030204" pitchFamily="18" charset="0"/>
                <a:ea typeface="Cambria" panose="02040503050406030204" pitchFamily="18" charset="0"/>
              </a:rPr>
              <a:t>C</a:t>
            </a:r>
            <a:r>
              <a:rPr lang="vi-VN" sz="2400" b="1" i="1" dirty="0">
                <a:solidFill>
                  <a:srgbClr val="002060"/>
                </a:solidFill>
                <a:effectLst/>
                <a:latin typeface="Cambria" panose="02040503050406030204" pitchFamily="18" charset="0"/>
                <a:ea typeface="Cambria" panose="02040503050406030204" pitchFamily="18" charset="0"/>
              </a:rPr>
              <a:t>ây 5 trồng trong cát sỏi rửa sạch (thiếu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algn="just"/>
            <a:r>
              <a:rPr lang="vi-VN" sz="2400" b="1" i="0" dirty="0">
                <a:solidFill>
                  <a:srgbClr val="002060"/>
                </a:solidFill>
                <a:effectLst/>
                <a:latin typeface="Cambria" panose="02040503050406030204" pitchFamily="18" charset="0"/>
                <a:ea typeface="Cambria" panose="02040503050406030204" pitchFamily="18" charset="0"/>
              </a:rPr>
              <a:t>Đặt các chậu cây ở nơi có nhiệt độ khoảng từ 25 °C đến 30 °C với một số điều kiện khác nhau (Hình 2). </a:t>
            </a:r>
            <a:r>
              <a:rPr lang="vi-VN" sz="2400" b="1" i="0" dirty="0">
                <a:solidFill>
                  <a:srgbClr val="FF0000"/>
                </a:solidFill>
                <a:effectLst/>
                <a:latin typeface="Cambria" panose="02040503050406030204" pitchFamily="18" charset="0"/>
                <a:ea typeface="Cambria" panose="02040503050406030204" pitchFamily="18" charset="0"/>
              </a:rPr>
              <a:t>Hãy quan sát hình 2, đọc thông tin và cho biết:</a:t>
            </a:r>
            <a:endParaRPr lang="en-US" sz="2400" b="1"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EA2D4BF-5898-0049-35B2-5C82CCFB10A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503542" y="351856"/>
            <a:ext cx="5163728" cy="5987513"/>
          </a:xfrm>
          <a:prstGeom prst="rect">
            <a:avLst/>
          </a:prstGeom>
        </p:spPr>
      </p:pic>
      <p:grpSp>
        <p:nvGrpSpPr>
          <p:cNvPr id="8" name="Group 7">
            <a:extLst>
              <a:ext uri="{FF2B5EF4-FFF2-40B4-BE49-F238E27FC236}">
                <a16:creationId xmlns:a16="http://schemas.microsoft.com/office/drawing/2014/main" id="{536E802E-6E07-A752-584D-5B105A4F3CA1}"/>
              </a:ext>
            </a:extLst>
          </p:cNvPr>
          <p:cNvGrpSpPr/>
          <p:nvPr/>
        </p:nvGrpSpPr>
        <p:grpSpPr>
          <a:xfrm>
            <a:off x="297951" y="4003600"/>
            <a:ext cx="6596009" cy="958817"/>
            <a:chOff x="4897820" y="371748"/>
            <a:chExt cx="7078713" cy="3655099"/>
          </a:xfrm>
        </p:grpSpPr>
        <p:sp>
          <p:nvSpPr>
            <p:cNvPr id="9" name="Rectangle: Rounded Corners 8">
              <a:extLst>
                <a:ext uri="{FF2B5EF4-FFF2-40B4-BE49-F238E27FC236}">
                  <a16:creationId xmlns:a16="http://schemas.microsoft.com/office/drawing/2014/main" id="{30B63CC1-E325-17FC-0266-7E20DF7BDFBE}"/>
                </a:ext>
              </a:extLst>
            </p:cNvPr>
            <p:cNvSpPr/>
            <p:nvPr/>
          </p:nvSpPr>
          <p:spPr>
            <a:xfrm>
              <a:off x="4897820" y="420413"/>
              <a:ext cx="7078713" cy="3606434"/>
            </a:xfrm>
            <a:custGeom>
              <a:avLst/>
              <a:gdLst>
                <a:gd name="connsiteX0" fmla="*/ 0 w 7078713"/>
                <a:gd name="connsiteY0" fmla="*/ 601084 h 3606434"/>
                <a:gd name="connsiteX1" fmla="*/ 601084 w 7078713"/>
                <a:gd name="connsiteY1" fmla="*/ 0 h 3606434"/>
                <a:gd name="connsiteX2" fmla="*/ 1371564 w 7078713"/>
                <a:gd name="connsiteY2" fmla="*/ 0 h 3606434"/>
                <a:gd name="connsiteX3" fmla="*/ 2142045 w 7078713"/>
                <a:gd name="connsiteY3" fmla="*/ 0 h 3606434"/>
                <a:gd name="connsiteX4" fmla="*/ 2618698 w 7078713"/>
                <a:gd name="connsiteY4" fmla="*/ 0 h 3606434"/>
                <a:gd name="connsiteX5" fmla="*/ 3330413 w 7078713"/>
                <a:gd name="connsiteY5" fmla="*/ 0 h 3606434"/>
                <a:gd name="connsiteX6" fmla="*/ 3924597 w 7078713"/>
                <a:gd name="connsiteY6" fmla="*/ 0 h 3606434"/>
                <a:gd name="connsiteX7" fmla="*/ 4636312 w 7078713"/>
                <a:gd name="connsiteY7" fmla="*/ 0 h 3606434"/>
                <a:gd name="connsiteX8" fmla="*/ 5230496 w 7078713"/>
                <a:gd name="connsiteY8" fmla="*/ 0 h 3606434"/>
                <a:gd name="connsiteX9" fmla="*/ 5824680 w 7078713"/>
                <a:gd name="connsiteY9" fmla="*/ 0 h 3606434"/>
                <a:gd name="connsiteX10" fmla="*/ 6477629 w 7078713"/>
                <a:gd name="connsiteY10" fmla="*/ 0 h 3606434"/>
                <a:gd name="connsiteX11" fmla="*/ 7078713 w 7078713"/>
                <a:gd name="connsiteY11" fmla="*/ 601084 h 3606434"/>
                <a:gd name="connsiteX12" fmla="*/ 7078713 w 7078713"/>
                <a:gd name="connsiteY12" fmla="*/ 1154065 h 3606434"/>
                <a:gd name="connsiteX13" fmla="*/ 7078713 w 7078713"/>
                <a:gd name="connsiteY13" fmla="*/ 1779174 h 3606434"/>
                <a:gd name="connsiteX14" fmla="*/ 7078713 w 7078713"/>
                <a:gd name="connsiteY14" fmla="*/ 2428326 h 3606434"/>
                <a:gd name="connsiteX15" fmla="*/ 7078713 w 7078713"/>
                <a:gd name="connsiteY15" fmla="*/ 3005350 h 3606434"/>
                <a:gd name="connsiteX16" fmla="*/ 6477629 w 7078713"/>
                <a:gd name="connsiteY16" fmla="*/ 3606434 h 3606434"/>
                <a:gd name="connsiteX17" fmla="*/ 5942210 w 7078713"/>
                <a:gd name="connsiteY17" fmla="*/ 3606434 h 3606434"/>
                <a:gd name="connsiteX18" fmla="*/ 5230496 w 7078713"/>
                <a:gd name="connsiteY18" fmla="*/ 3606434 h 3606434"/>
                <a:gd name="connsiteX19" fmla="*/ 4577546 w 7078713"/>
                <a:gd name="connsiteY19" fmla="*/ 3606434 h 3606434"/>
                <a:gd name="connsiteX20" fmla="*/ 3865831 w 7078713"/>
                <a:gd name="connsiteY20" fmla="*/ 3606434 h 3606434"/>
                <a:gd name="connsiteX21" fmla="*/ 3212882 w 7078713"/>
                <a:gd name="connsiteY21" fmla="*/ 3606434 h 3606434"/>
                <a:gd name="connsiteX22" fmla="*/ 2442401 w 7078713"/>
                <a:gd name="connsiteY22" fmla="*/ 3606434 h 3606434"/>
                <a:gd name="connsiteX23" fmla="*/ 1730687 w 7078713"/>
                <a:gd name="connsiteY23" fmla="*/ 3606434 h 3606434"/>
                <a:gd name="connsiteX24" fmla="*/ 1195268 w 7078713"/>
                <a:gd name="connsiteY24" fmla="*/ 3606434 h 3606434"/>
                <a:gd name="connsiteX25" fmla="*/ 601084 w 7078713"/>
                <a:gd name="connsiteY25" fmla="*/ 3606434 h 3606434"/>
                <a:gd name="connsiteX26" fmla="*/ 0 w 7078713"/>
                <a:gd name="connsiteY26" fmla="*/ 3005350 h 3606434"/>
                <a:gd name="connsiteX27" fmla="*/ 0 w 7078713"/>
                <a:gd name="connsiteY27" fmla="*/ 2356198 h 3606434"/>
                <a:gd name="connsiteX28" fmla="*/ 0 w 7078713"/>
                <a:gd name="connsiteY28" fmla="*/ 1803217 h 3606434"/>
                <a:gd name="connsiteX29" fmla="*/ 0 w 7078713"/>
                <a:gd name="connsiteY29" fmla="*/ 1202151 h 3606434"/>
                <a:gd name="connsiteX30" fmla="*/ 0 w 7078713"/>
                <a:gd name="connsiteY30" fmla="*/ 601084 h 36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78713" h="3606434" fill="none" extrusionOk="0">
                  <a:moveTo>
                    <a:pt x="0" y="601084"/>
                  </a:moveTo>
                  <a:cubicBezTo>
                    <a:pt x="17783" y="263740"/>
                    <a:pt x="337748" y="-19206"/>
                    <a:pt x="601084" y="0"/>
                  </a:cubicBezTo>
                  <a:cubicBezTo>
                    <a:pt x="918613" y="12290"/>
                    <a:pt x="992744" y="-35905"/>
                    <a:pt x="1371564" y="0"/>
                  </a:cubicBezTo>
                  <a:cubicBezTo>
                    <a:pt x="1750384" y="35905"/>
                    <a:pt x="1985459" y="12021"/>
                    <a:pt x="2142045" y="0"/>
                  </a:cubicBezTo>
                  <a:cubicBezTo>
                    <a:pt x="2298631" y="-12021"/>
                    <a:pt x="2415934" y="-1598"/>
                    <a:pt x="2618698" y="0"/>
                  </a:cubicBezTo>
                  <a:cubicBezTo>
                    <a:pt x="2821462" y="1598"/>
                    <a:pt x="2995821" y="-29228"/>
                    <a:pt x="3330413" y="0"/>
                  </a:cubicBezTo>
                  <a:cubicBezTo>
                    <a:pt x="3665006" y="29228"/>
                    <a:pt x="3752082" y="-27494"/>
                    <a:pt x="3924597" y="0"/>
                  </a:cubicBezTo>
                  <a:cubicBezTo>
                    <a:pt x="4097112" y="27494"/>
                    <a:pt x="4320533" y="-4981"/>
                    <a:pt x="4636312" y="0"/>
                  </a:cubicBezTo>
                  <a:cubicBezTo>
                    <a:pt x="4952092" y="4981"/>
                    <a:pt x="5073673" y="20451"/>
                    <a:pt x="5230496" y="0"/>
                  </a:cubicBezTo>
                  <a:cubicBezTo>
                    <a:pt x="5387319" y="-20451"/>
                    <a:pt x="5671508" y="12443"/>
                    <a:pt x="5824680" y="0"/>
                  </a:cubicBezTo>
                  <a:cubicBezTo>
                    <a:pt x="5977852" y="-12443"/>
                    <a:pt x="6316772" y="-8250"/>
                    <a:pt x="6477629" y="0"/>
                  </a:cubicBezTo>
                  <a:cubicBezTo>
                    <a:pt x="6806783" y="-45240"/>
                    <a:pt x="7076223" y="258408"/>
                    <a:pt x="7078713" y="601084"/>
                  </a:cubicBezTo>
                  <a:cubicBezTo>
                    <a:pt x="7054939" y="726796"/>
                    <a:pt x="7062804" y="1009274"/>
                    <a:pt x="7078713" y="1154065"/>
                  </a:cubicBezTo>
                  <a:cubicBezTo>
                    <a:pt x="7094622" y="1298856"/>
                    <a:pt x="7054546" y="1478553"/>
                    <a:pt x="7078713" y="1779174"/>
                  </a:cubicBezTo>
                  <a:cubicBezTo>
                    <a:pt x="7102880" y="2079795"/>
                    <a:pt x="7057280" y="2284881"/>
                    <a:pt x="7078713" y="2428326"/>
                  </a:cubicBezTo>
                  <a:cubicBezTo>
                    <a:pt x="7100146" y="2571771"/>
                    <a:pt x="7090151" y="2818749"/>
                    <a:pt x="7078713" y="3005350"/>
                  </a:cubicBezTo>
                  <a:cubicBezTo>
                    <a:pt x="7125766" y="3350554"/>
                    <a:pt x="6787831" y="3605910"/>
                    <a:pt x="6477629" y="3606434"/>
                  </a:cubicBezTo>
                  <a:cubicBezTo>
                    <a:pt x="6290090" y="3624171"/>
                    <a:pt x="6052210" y="3580065"/>
                    <a:pt x="5942210" y="3606434"/>
                  </a:cubicBezTo>
                  <a:cubicBezTo>
                    <a:pt x="5832210" y="3632803"/>
                    <a:pt x="5474311" y="3588907"/>
                    <a:pt x="5230496" y="3606434"/>
                  </a:cubicBezTo>
                  <a:cubicBezTo>
                    <a:pt x="4986681" y="3623961"/>
                    <a:pt x="4745736" y="3583934"/>
                    <a:pt x="4577546" y="3606434"/>
                  </a:cubicBezTo>
                  <a:cubicBezTo>
                    <a:pt x="4409356" y="3628935"/>
                    <a:pt x="4029955" y="3577917"/>
                    <a:pt x="3865831" y="3606434"/>
                  </a:cubicBezTo>
                  <a:cubicBezTo>
                    <a:pt x="3701707" y="3634951"/>
                    <a:pt x="3374045" y="3627056"/>
                    <a:pt x="3212882" y="3606434"/>
                  </a:cubicBezTo>
                  <a:cubicBezTo>
                    <a:pt x="3051719" y="3585812"/>
                    <a:pt x="2808983" y="3618096"/>
                    <a:pt x="2442401" y="3606434"/>
                  </a:cubicBezTo>
                  <a:cubicBezTo>
                    <a:pt x="2075819" y="3594772"/>
                    <a:pt x="2078572" y="3587480"/>
                    <a:pt x="1730687" y="3606434"/>
                  </a:cubicBezTo>
                  <a:cubicBezTo>
                    <a:pt x="1382802" y="3625388"/>
                    <a:pt x="1302965" y="3585398"/>
                    <a:pt x="1195268" y="3606434"/>
                  </a:cubicBezTo>
                  <a:cubicBezTo>
                    <a:pt x="1087571" y="3627470"/>
                    <a:pt x="721420" y="3610744"/>
                    <a:pt x="601084" y="3606434"/>
                  </a:cubicBezTo>
                  <a:cubicBezTo>
                    <a:pt x="199259" y="3644724"/>
                    <a:pt x="-51198" y="3325977"/>
                    <a:pt x="0" y="3005350"/>
                  </a:cubicBezTo>
                  <a:cubicBezTo>
                    <a:pt x="-9095" y="2864674"/>
                    <a:pt x="25417" y="2649781"/>
                    <a:pt x="0" y="2356198"/>
                  </a:cubicBezTo>
                  <a:cubicBezTo>
                    <a:pt x="-25417" y="2062615"/>
                    <a:pt x="27224" y="1966087"/>
                    <a:pt x="0" y="1803217"/>
                  </a:cubicBezTo>
                  <a:cubicBezTo>
                    <a:pt x="-27224" y="1640347"/>
                    <a:pt x="6108" y="1444771"/>
                    <a:pt x="0" y="1202151"/>
                  </a:cubicBezTo>
                  <a:cubicBezTo>
                    <a:pt x="-6108" y="959531"/>
                    <a:pt x="6398" y="732067"/>
                    <a:pt x="0" y="601084"/>
                  </a:cubicBezTo>
                  <a:close/>
                </a:path>
                <a:path w="7078713" h="3606434" stroke="0" extrusionOk="0">
                  <a:moveTo>
                    <a:pt x="0" y="601084"/>
                  </a:moveTo>
                  <a:cubicBezTo>
                    <a:pt x="19257" y="269555"/>
                    <a:pt x="277226" y="21117"/>
                    <a:pt x="601084" y="0"/>
                  </a:cubicBezTo>
                  <a:cubicBezTo>
                    <a:pt x="842602" y="20138"/>
                    <a:pt x="1120479" y="-28523"/>
                    <a:pt x="1371564" y="0"/>
                  </a:cubicBezTo>
                  <a:cubicBezTo>
                    <a:pt x="1622649" y="28523"/>
                    <a:pt x="1750241" y="-24884"/>
                    <a:pt x="1965748" y="0"/>
                  </a:cubicBezTo>
                  <a:cubicBezTo>
                    <a:pt x="2181255" y="24884"/>
                    <a:pt x="2380563" y="-30356"/>
                    <a:pt x="2618698" y="0"/>
                  </a:cubicBezTo>
                  <a:cubicBezTo>
                    <a:pt x="2856833" y="30356"/>
                    <a:pt x="2999996" y="15733"/>
                    <a:pt x="3330413" y="0"/>
                  </a:cubicBezTo>
                  <a:cubicBezTo>
                    <a:pt x="3660831" y="-15733"/>
                    <a:pt x="3655856" y="-10986"/>
                    <a:pt x="3865831" y="0"/>
                  </a:cubicBezTo>
                  <a:cubicBezTo>
                    <a:pt x="4075806" y="10986"/>
                    <a:pt x="4420787" y="-8873"/>
                    <a:pt x="4636312" y="0"/>
                  </a:cubicBezTo>
                  <a:cubicBezTo>
                    <a:pt x="4851837" y="8873"/>
                    <a:pt x="4971177" y="24875"/>
                    <a:pt x="5230496" y="0"/>
                  </a:cubicBezTo>
                  <a:cubicBezTo>
                    <a:pt x="5489815" y="-24875"/>
                    <a:pt x="5572078" y="23539"/>
                    <a:pt x="5707149" y="0"/>
                  </a:cubicBezTo>
                  <a:cubicBezTo>
                    <a:pt x="5842220" y="-23539"/>
                    <a:pt x="6153526" y="-32356"/>
                    <a:pt x="6477629" y="0"/>
                  </a:cubicBezTo>
                  <a:cubicBezTo>
                    <a:pt x="6804899" y="-16008"/>
                    <a:pt x="7108640" y="201659"/>
                    <a:pt x="7078713" y="601084"/>
                  </a:cubicBezTo>
                  <a:cubicBezTo>
                    <a:pt x="7077669" y="823508"/>
                    <a:pt x="7085159" y="968304"/>
                    <a:pt x="7078713" y="1154065"/>
                  </a:cubicBezTo>
                  <a:cubicBezTo>
                    <a:pt x="7072267" y="1339826"/>
                    <a:pt x="7083345" y="1523174"/>
                    <a:pt x="7078713" y="1683004"/>
                  </a:cubicBezTo>
                  <a:cubicBezTo>
                    <a:pt x="7074081" y="1842834"/>
                    <a:pt x="7060778" y="2001616"/>
                    <a:pt x="7078713" y="2235985"/>
                  </a:cubicBezTo>
                  <a:cubicBezTo>
                    <a:pt x="7096648" y="2470354"/>
                    <a:pt x="7099189" y="2755900"/>
                    <a:pt x="7078713" y="3005350"/>
                  </a:cubicBezTo>
                  <a:cubicBezTo>
                    <a:pt x="7140029" y="3321690"/>
                    <a:pt x="6816643" y="3530128"/>
                    <a:pt x="6477629" y="3606434"/>
                  </a:cubicBezTo>
                  <a:cubicBezTo>
                    <a:pt x="6281531" y="3598670"/>
                    <a:pt x="6156466" y="3614798"/>
                    <a:pt x="5942210" y="3606434"/>
                  </a:cubicBezTo>
                  <a:cubicBezTo>
                    <a:pt x="5727954" y="3598070"/>
                    <a:pt x="5351067" y="3637028"/>
                    <a:pt x="5171730" y="3606434"/>
                  </a:cubicBezTo>
                  <a:cubicBezTo>
                    <a:pt x="4992393" y="3575840"/>
                    <a:pt x="4837122" y="3613221"/>
                    <a:pt x="4636312" y="3606434"/>
                  </a:cubicBezTo>
                  <a:cubicBezTo>
                    <a:pt x="4435502" y="3599647"/>
                    <a:pt x="4307174" y="3585366"/>
                    <a:pt x="4159658" y="3606434"/>
                  </a:cubicBezTo>
                  <a:cubicBezTo>
                    <a:pt x="4012142" y="3627502"/>
                    <a:pt x="3823699" y="3585874"/>
                    <a:pt x="3624240" y="3606434"/>
                  </a:cubicBezTo>
                  <a:cubicBezTo>
                    <a:pt x="3424781" y="3626994"/>
                    <a:pt x="3167545" y="3625268"/>
                    <a:pt x="2912525" y="3606434"/>
                  </a:cubicBezTo>
                  <a:cubicBezTo>
                    <a:pt x="2657505" y="3587600"/>
                    <a:pt x="2500222" y="3634573"/>
                    <a:pt x="2318341" y="3606434"/>
                  </a:cubicBezTo>
                  <a:cubicBezTo>
                    <a:pt x="2136460" y="3578295"/>
                    <a:pt x="1839669" y="3610782"/>
                    <a:pt x="1665392" y="3606434"/>
                  </a:cubicBezTo>
                  <a:cubicBezTo>
                    <a:pt x="1491115" y="3602086"/>
                    <a:pt x="1056298" y="3615773"/>
                    <a:pt x="601084" y="3606434"/>
                  </a:cubicBezTo>
                  <a:cubicBezTo>
                    <a:pt x="255847" y="3611231"/>
                    <a:pt x="-27496" y="3357368"/>
                    <a:pt x="0" y="3005350"/>
                  </a:cubicBezTo>
                  <a:cubicBezTo>
                    <a:pt x="17144" y="2746412"/>
                    <a:pt x="-11604" y="2666867"/>
                    <a:pt x="0" y="2476411"/>
                  </a:cubicBezTo>
                  <a:cubicBezTo>
                    <a:pt x="11604" y="2285955"/>
                    <a:pt x="23388" y="2159232"/>
                    <a:pt x="0" y="1923430"/>
                  </a:cubicBezTo>
                  <a:cubicBezTo>
                    <a:pt x="-23388" y="1687628"/>
                    <a:pt x="-23499" y="1584802"/>
                    <a:pt x="0" y="1394492"/>
                  </a:cubicBezTo>
                  <a:cubicBezTo>
                    <a:pt x="23499" y="1204182"/>
                    <a:pt x="-31679" y="928175"/>
                    <a:pt x="0" y="601084"/>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ask="http://schemas.microsoft.com/office/drawing/2018/sketchyshapes" xmln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FE4E34C-DB0A-5945-A81D-46946642C725}"/>
                </a:ext>
              </a:extLst>
            </p:cNvPr>
            <p:cNvSpPr txBox="1"/>
            <p:nvPr/>
          </p:nvSpPr>
          <p:spPr>
            <a:xfrm>
              <a:off x="5083623" y="371748"/>
              <a:ext cx="6809475" cy="3157133"/>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Các cây đậu được đặt trong điều kiện như thế nào?</a:t>
              </a:r>
            </a:p>
          </p:txBody>
        </p:sp>
      </p:grpSp>
      <p:grpSp>
        <p:nvGrpSpPr>
          <p:cNvPr id="11" name="Group 10">
            <a:extLst>
              <a:ext uri="{FF2B5EF4-FFF2-40B4-BE49-F238E27FC236}">
                <a16:creationId xmlns:a16="http://schemas.microsoft.com/office/drawing/2014/main" id="{A122C2F4-F207-2D7A-9EDD-F2EAF31DAB57}"/>
              </a:ext>
            </a:extLst>
          </p:cNvPr>
          <p:cNvGrpSpPr/>
          <p:nvPr/>
        </p:nvGrpSpPr>
        <p:grpSpPr>
          <a:xfrm>
            <a:off x="452063" y="5178175"/>
            <a:ext cx="6596009" cy="1432772"/>
            <a:chOff x="4897820" y="420410"/>
            <a:chExt cx="7078713" cy="4413337"/>
          </a:xfrm>
        </p:grpSpPr>
        <p:sp>
          <p:nvSpPr>
            <p:cNvPr id="12" name="Rectangle: Rounded Corners 11">
              <a:extLst>
                <a:ext uri="{FF2B5EF4-FFF2-40B4-BE49-F238E27FC236}">
                  <a16:creationId xmlns:a16="http://schemas.microsoft.com/office/drawing/2014/main" id="{E735F16D-86C7-FBC4-F64E-E643A455D054}"/>
                </a:ext>
              </a:extLst>
            </p:cNvPr>
            <p:cNvSpPr/>
            <p:nvPr/>
          </p:nvSpPr>
          <p:spPr>
            <a:xfrm>
              <a:off x="4897820" y="420410"/>
              <a:ext cx="7078713" cy="4398968"/>
            </a:xfrm>
            <a:custGeom>
              <a:avLst/>
              <a:gdLst>
                <a:gd name="connsiteX0" fmla="*/ 0 w 7078713"/>
                <a:gd name="connsiteY0" fmla="*/ 733176 h 4398968"/>
                <a:gd name="connsiteX1" fmla="*/ 733176 w 7078713"/>
                <a:gd name="connsiteY1" fmla="*/ 0 h 4398968"/>
                <a:gd name="connsiteX2" fmla="*/ 1244524 w 7078713"/>
                <a:gd name="connsiteY2" fmla="*/ 0 h 4398968"/>
                <a:gd name="connsiteX3" fmla="*/ 1811997 w 7078713"/>
                <a:gd name="connsiteY3" fmla="*/ 0 h 4398968"/>
                <a:gd name="connsiteX4" fmla="*/ 2491716 w 7078713"/>
                <a:gd name="connsiteY4" fmla="*/ 0 h 4398968"/>
                <a:gd name="connsiteX5" fmla="*/ 3059188 w 7078713"/>
                <a:gd name="connsiteY5" fmla="*/ 0 h 4398968"/>
                <a:gd name="connsiteX6" fmla="*/ 3626660 w 7078713"/>
                <a:gd name="connsiteY6" fmla="*/ 0 h 4398968"/>
                <a:gd name="connsiteX7" fmla="*/ 4194132 w 7078713"/>
                <a:gd name="connsiteY7" fmla="*/ 0 h 4398968"/>
                <a:gd name="connsiteX8" fmla="*/ 4929975 w 7078713"/>
                <a:gd name="connsiteY8" fmla="*/ 0 h 4398968"/>
                <a:gd name="connsiteX9" fmla="*/ 5385200 w 7078713"/>
                <a:gd name="connsiteY9" fmla="*/ 0 h 4398968"/>
                <a:gd name="connsiteX10" fmla="*/ 6345537 w 7078713"/>
                <a:gd name="connsiteY10" fmla="*/ 0 h 4398968"/>
                <a:gd name="connsiteX11" fmla="*/ 7078713 w 7078713"/>
                <a:gd name="connsiteY11" fmla="*/ 733176 h 4398968"/>
                <a:gd name="connsiteX12" fmla="*/ 7078713 w 7078713"/>
                <a:gd name="connsiteY12" fmla="*/ 1290373 h 4398968"/>
                <a:gd name="connsiteX13" fmla="*/ 7078713 w 7078713"/>
                <a:gd name="connsiteY13" fmla="*/ 1818244 h 4398968"/>
                <a:gd name="connsiteX14" fmla="*/ 7078713 w 7078713"/>
                <a:gd name="connsiteY14" fmla="*/ 2404767 h 4398968"/>
                <a:gd name="connsiteX15" fmla="*/ 7078713 w 7078713"/>
                <a:gd name="connsiteY15" fmla="*/ 2903312 h 4398968"/>
                <a:gd name="connsiteX16" fmla="*/ 7078713 w 7078713"/>
                <a:gd name="connsiteY16" fmla="*/ 3665792 h 4398968"/>
                <a:gd name="connsiteX17" fmla="*/ 6345537 w 7078713"/>
                <a:gd name="connsiteY17" fmla="*/ 4398968 h 4398968"/>
                <a:gd name="connsiteX18" fmla="*/ 5609694 w 7078713"/>
                <a:gd name="connsiteY18" fmla="*/ 4398968 h 4398968"/>
                <a:gd name="connsiteX19" fmla="*/ 4873851 w 7078713"/>
                <a:gd name="connsiteY19" fmla="*/ 4398968 h 4398968"/>
                <a:gd name="connsiteX20" fmla="*/ 4194132 w 7078713"/>
                <a:gd name="connsiteY20" fmla="*/ 4398968 h 4398968"/>
                <a:gd name="connsiteX21" fmla="*/ 3682784 w 7078713"/>
                <a:gd name="connsiteY21" fmla="*/ 4398968 h 4398968"/>
                <a:gd name="connsiteX22" fmla="*/ 3115311 w 7078713"/>
                <a:gd name="connsiteY22" fmla="*/ 4398968 h 4398968"/>
                <a:gd name="connsiteX23" fmla="*/ 2435592 w 7078713"/>
                <a:gd name="connsiteY23" fmla="*/ 4398968 h 4398968"/>
                <a:gd name="connsiteX24" fmla="*/ 1924244 w 7078713"/>
                <a:gd name="connsiteY24" fmla="*/ 4398968 h 4398968"/>
                <a:gd name="connsiteX25" fmla="*/ 1412895 w 7078713"/>
                <a:gd name="connsiteY25" fmla="*/ 4398968 h 4398968"/>
                <a:gd name="connsiteX26" fmla="*/ 733176 w 7078713"/>
                <a:gd name="connsiteY26" fmla="*/ 4398968 h 4398968"/>
                <a:gd name="connsiteX27" fmla="*/ 0 w 7078713"/>
                <a:gd name="connsiteY27" fmla="*/ 3665792 h 4398968"/>
                <a:gd name="connsiteX28" fmla="*/ 0 w 7078713"/>
                <a:gd name="connsiteY28" fmla="*/ 3079269 h 4398968"/>
                <a:gd name="connsiteX29" fmla="*/ 0 w 7078713"/>
                <a:gd name="connsiteY29" fmla="*/ 2434093 h 4398968"/>
                <a:gd name="connsiteX30" fmla="*/ 0 w 7078713"/>
                <a:gd name="connsiteY30" fmla="*/ 1876896 h 4398968"/>
                <a:gd name="connsiteX31" fmla="*/ 0 w 7078713"/>
                <a:gd name="connsiteY31" fmla="*/ 1349025 h 4398968"/>
                <a:gd name="connsiteX32" fmla="*/ 0 w 7078713"/>
                <a:gd name="connsiteY32" fmla="*/ 733176 h 439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8713" h="4398968" fill="none" extrusionOk="0">
                  <a:moveTo>
                    <a:pt x="0" y="733176"/>
                  </a:moveTo>
                  <a:cubicBezTo>
                    <a:pt x="2968" y="359538"/>
                    <a:pt x="272815" y="-57416"/>
                    <a:pt x="733176" y="0"/>
                  </a:cubicBezTo>
                  <a:cubicBezTo>
                    <a:pt x="926491" y="8985"/>
                    <a:pt x="1017745" y="5883"/>
                    <a:pt x="1244524" y="0"/>
                  </a:cubicBezTo>
                  <a:cubicBezTo>
                    <a:pt x="1471303" y="-5883"/>
                    <a:pt x="1624803" y="-1059"/>
                    <a:pt x="1811997" y="0"/>
                  </a:cubicBezTo>
                  <a:cubicBezTo>
                    <a:pt x="1999191" y="1059"/>
                    <a:pt x="2223938" y="1952"/>
                    <a:pt x="2491716" y="0"/>
                  </a:cubicBezTo>
                  <a:cubicBezTo>
                    <a:pt x="2759494" y="-1952"/>
                    <a:pt x="2829583" y="-3121"/>
                    <a:pt x="3059188" y="0"/>
                  </a:cubicBezTo>
                  <a:cubicBezTo>
                    <a:pt x="3288793" y="3121"/>
                    <a:pt x="3500194" y="8994"/>
                    <a:pt x="3626660" y="0"/>
                  </a:cubicBezTo>
                  <a:cubicBezTo>
                    <a:pt x="3753126" y="-8994"/>
                    <a:pt x="3986127" y="-13508"/>
                    <a:pt x="4194132" y="0"/>
                  </a:cubicBezTo>
                  <a:cubicBezTo>
                    <a:pt x="4402137" y="13508"/>
                    <a:pt x="4756945" y="-22758"/>
                    <a:pt x="4929975" y="0"/>
                  </a:cubicBezTo>
                  <a:cubicBezTo>
                    <a:pt x="5103005" y="22758"/>
                    <a:pt x="5215781" y="-2081"/>
                    <a:pt x="5385200" y="0"/>
                  </a:cubicBezTo>
                  <a:cubicBezTo>
                    <a:pt x="5554619" y="2081"/>
                    <a:pt x="5937910" y="-15477"/>
                    <a:pt x="6345537" y="0"/>
                  </a:cubicBezTo>
                  <a:cubicBezTo>
                    <a:pt x="6772174" y="-83540"/>
                    <a:pt x="7104767" y="384496"/>
                    <a:pt x="7078713" y="733176"/>
                  </a:cubicBezTo>
                  <a:cubicBezTo>
                    <a:pt x="7056335" y="874387"/>
                    <a:pt x="7060236" y="1050002"/>
                    <a:pt x="7078713" y="1290373"/>
                  </a:cubicBezTo>
                  <a:cubicBezTo>
                    <a:pt x="7097190" y="1530744"/>
                    <a:pt x="7090084" y="1669495"/>
                    <a:pt x="7078713" y="1818244"/>
                  </a:cubicBezTo>
                  <a:cubicBezTo>
                    <a:pt x="7067342" y="1966993"/>
                    <a:pt x="7088722" y="2259929"/>
                    <a:pt x="7078713" y="2404767"/>
                  </a:cubicBezTo>
                  <a:cubicBezTo>
                    <a:pt x="7068704" y="2549605"/>
                    <a:pt x="7075861" y="2658499"/>
                    <a:pt x="7078713" y="2903312"/>
                  </a:cubicBezTo>
                  <a:cubicBezTo>
                    <a:pt x="7081565" y="3148126"/>
                    <a:pt x="7051718" y="3421403"/>
                    <a:pt x="7078713" y="3665792"/>
                  </a:cubicBezTo>
                  <a:cubicBezTo>
                    <a:pt x="7017728" y="4106273"/>
                    <a:pt x="6819208" y="4443465"/>
                    <a:pt x="6345537" y="4398968"/>
                  </a:cubicBezTo>
                  <a:cubicBezTo>
                    <a:pt x="6085595" y="4413838"/>
                    <a:pt x="5859724" y="4433937"/>
                    <a:pt x="5609694" y="4398968"/>
                  </a:cubicBezTo>
                  <a:cubicBezTo>
                    <a:pt x="5359664" y="4363999"/>
                    <a:pt x="5161779" y="4414916"/>
                    <a:pt x="4873851" y="4398968"/>
                  </a:cubicBezTo>
                  <a:cubicBezTo>
                    <a:pt x="4585923" y="4383020"/>
                    <a:pt x="4347519" y="4395987"/>
                    <a:pt x="4194132" y="4398968"/>
                  </a:cubicBezTo>
                  <a:cubicBezTo>
                    <a:pt x="4040745" y="4401949"/>
                    <a:pt x="3804407" y="4398874"/>
                    <a:pt x="3682784" y="4398968"/>
                  </a:cubicBezTo>
                  <a:cubicBezTo>
                    <a:pt x="3561161" y="4399062"/>
                    <a:pt x="3257614" y="4418986"/>
                    <a:pt x="3115311" y="4398968"/>
                  </a:cubicBezTo>
                  <a:cubicBezTo>
                    <a:pt x="2973008" y="4378950"/>
                    <a:pt x="2743631" y="4399360"/>
                    <a:pt x="2435592" y="4398968"/>
                  </a:cubicBezTo>
                  <a:cubicBezTo>
                    <a:pt x="2127553" y="4398576"/>
                    <a:pt x="2027680" y="4407390"/>
                    <a:pt x="1924244" y="4398968"/>
                  </a:cubicBezTo>
                  <a:cubicBezTo>
                    <a:pt x="1820808" y="4390546"/>
                    <a:pt x="1540156" y="4406074"/>
                    <a:pt x="1412895" y="4398968"/>
                  </a:cubicBezTo>
                  <a:cubicBezTo>
                    <a:pt x="1285634" y="4391862"/>
                    <a:pt x="899396" y="4421034"/>
                    <a:pt x="733176" y="4398968"/>
                  </a:cubicBezTo>
                  <a:cubicBezTo>
                    <a:pt x="282433" y="4400431"/>
                    <a:pt x="67919" y="4010667"/>
                    <a:pt x="0" y="3665792"/>
                  </a:cubicBezTo>
                  <a:cubicBezTo>
                    <a:pt x="-26273" y="3519022"/>
                    <a:pt x="3749" y="3217064"/>
                    <a:pt x="0" y="3079269"/>
                  </a:cubicBezTo>
                  <a:cubicBezTo>
                    <a:pt x="-3749" y="2941474"/>
                    <a:pt x="-11775" y="2629116"/>
                    <a:pt x="0" y="2434093"/>
                  </a:cubicBezTo>
                  <a:cubicBezTo>
                    <a:pt x="11775" y="2239070"/>
                    <a:pt x="-19258" y="2058802"/>
                    <a:pt x="0" y="1876896"/>
                  </a:cubicBezTo>
                  <a:cubicBezTo>
                    <a:pt x="19258" y="1694990"/>
                    <a:pt x="8989" y="1594086"/>
                    <a:pt x="0" y="1349025"/>
                  </a:cubicBezTo>
                  <a:cubicBezTo>
                    <a:pt x="-8989" y="1103964"/>
                    <a:pt x="-18294" y="982720"/>
                    <a:pt x="0" y="733176"/>
                  </a:cubicBezTo>
                  <a:close/>
                </a:path>
                <a:path w="7078713" h="4398968" stroke="0" extrusionOk="0">
                  <a:moveTo>
                    <a:pt x="0" y="733176"/>
                  </a:moveTo>
                  <a:cubicBezTo>
                    <a:pt x="57705" y="329576"/>
                    <a:pt x="353463" y="65620"/>
                    <a:pt x="733176" y="0"/>
                  </a:cubicBezTo>
                  <a:cubicBezTo>
                    <a:pt x="1073448" y="-10815"/>
                    <a:pt x="1102826" y="4519"/>
                    <a:pt x="1469019" y="0"/>
                  </a:cubicBezTo>
                  <a:cubicBezTo>
                    <a:pt x="1835212" y="-4519"/>
                    <a:pt x="1826264" y="-8126"/>
                    <a:pt x="2036491" y="0"/>
                  </a:cubicBezTo>
                  <a:cubicBezTo>
                    <a:pt x="2246718" y="8126"/>
                    <a:pt x="2383986" y="28223"/>
                    <a:pt x="2660087" y="0"/>
                  </a:cubicBezTo>
                  <a:cubicBezTo>
                    <a:pt x="2936188" y="-28223"/>
                    <a:pt x="3071702" y="-20434"/>
                    <a:pt x="3339806" y="0"/>
                  </a:cubicBezTo>
                  <a:cubicBezTo>
                    <a:pt x="3607910" y="20434"/>
                    <a:pt x="3686580" y="3779"/>
                    <a:pt x="3851154" y="0"/>
                  </a:cubicBezTo>
                  <a:cubicBezTo>
                    <a:pt x="4015728" y="-3779"/>
                    <a:pt x="4253186" y="-8904"/>
                    <a:pt x="4586997" y="0"/>
                  </a:cubicBezTo>
                  <a:cubicBezTo>
                    <a:pt x="4920808" y="8904"/>
                    <a:pt x="4946282" y="-2068"/>
                    <a:pt x="5154469" y="0"/>
                  </a:cubicBezTo>
                  <a:cubicBezTo>
                    <a:pt x="5362656" y="2068"/>
                    <a:pt x="5450885" y="-3673"/>
                    <a:pt x="5609694" y="0"/>
                  </a:cubicBezTo>
                  <a:cubicBezTo>
                    <a:pt x="5768504" y="3673"/>
                    <a:pt x="6031761" y="-30962"/>
                    <a:pt x="6345537" y="0"/>
                  </a:cubicBezTo>
                  <a:cubicBezTo>
                    <a:pt x="6746845" y="-12307"/>
                    <a:pt x="7105835" y="267120"/>
                    <a:pt x="7078713" y="733176"/>
                  </a:cubicBezTo>
                  <a:cubicBezTo>
                    <a:pt x="7088047" y="962578"/>
                    <a:pt x="7065891" y="1118129"/>
                    <a:pt x="7078713" y="1261047"/>
                  </a:cubicBezTo>
                  <a:cubicBezTo>
                    <a:pt x="7091535" y="1403965"/>
                    <a:pt x="7083574" y="1603223"/>
                    <a:pt x="7078713" y="1759592"/>
                  </a:cubicBezTo>
                  <a:cubicBezTo>
                    <a:pt x="7073852" y="1915961"/>
                    <a:pt x="7095160" y="2025591"/>
                    <a:pt x="7078713" y="2287462"/>
                  </a:cubicBezTo>
                  <a:cubicBezTo>
                    <a:pt x="7062267" y="2549333"/>
                    <a:pt x="7091118" y="2601579"/>
                    <a:pt x="7078713" y="2844660"/>
                  </a:cubicBezTo>
                  <a:cubicBezTo>
                    <a:pt x="7066308" y="3087741"/>
                    <a:pt x="7087161" y="3360797"/>
                    <a:pt x="7078713" y="3665792"/>
                  </a:cubicBezTo>
                  <a:cubicBezTo>
                    <a:pt x="7081525" y="4094780"/>
                    <a:pt x="6747319" y="4414809"/>
                    <a:pt x="6345537" y="4398968"/>
                  </a:cubicBezTo>
                  <a:cubicBezTo>
                    <a:pt x="6211019" y="4408991"/>
                    <a:pt x="6094566" y="4412608"/>
                    <a:pt x="5890312" y="4398968"/>
                  </a:cubicBezTo>
                  <a:cubicBezTo>
                    <a:pt x="5686058" y="4385328"/>
                    <a:pt x="5501603" y="4417706"/>
                    <a:pt x="5378964" y="4398968"/>
                  </a:cubicBezTo>
                  <a:cubicBezTo>
                    <a:pt x="5256325" y="4380230"/>
                    <a:pt x="5082765" y="4400528"/>
                    <a:pt x="4923739" y="4398968"/>
                  </a:cubicBezTo>
                  <a:cubicBezTo>
                    <a:pt x="4764714" y="4397408"/>
                    <a:pt x="4599933" y="4389125"/>
                    <a:pt x="4412390" y="4398968"/>
                  </a:cubicBezTo>
                  <a:cubicBezTo>
                    <a:pt x="4224847" y="4408811"/>
                    <a:pt x="3940056" y="4376551"/>
                    <a:pt x="3732671" y="4398968"/>
                  </a:cubicBezTo>
                  <a:cubicBezTo>
                    <a:pt x="3525286" y="4421385"/>
                    <a:pt x="3371159" y="4417471"/>
                    <a:pt x="3165199" y="4398968"/>
                  </a:cubicBezTo>
                  <a:cubicBezTo>
                    <a:pt x="2959239" y="4380465"/>
                    <a:pt x="2842470" y="4387214"/>
                    <a:pt x="2541603" y="4398968"/>
                  </a:cubicBezTo>
                  <a:cubicBezTo>
                    <a:pt x="2240736" y="4410722"/>
                    <a:pt x="2085083" y="4388730"/>
                    <a:pt x="1918008" y="4398968"/>
                  </a:cubicBezTo>
                  <a:cubicBezTo>
                    <a:pt x="1750933" y="4409206"/>
                    <a:pt x="1592084" y="4426076"/>
                    <a:pt x="1350536" y="4398968"/>
                  </a:cubicBezTo>
                  <a:cubicBezTo>
                    <a:pt x="1108988" y="4371860"/>
                    <a:pt x="877345" y="4372490"/>
                    <a:pt x="733176" y="4398968"/>
                  </a:cubicBezTo>
                  <a:cubicBezTo>
                    <a:pt x="342100" y="4473304"/>
                    <a:pt x="-4681" y="4057590"/>
                    <a:pt x="0" y="3665792"/>
                  </a:cubicBezTo>
                  <a:cubicBezTo>
                    <a:pt x="8595" y="3528609"/>
                    <a:pt x="5716" y="3284751"/>
                    <a:pt x="0" y="3137921"/>
                  </a:cubicBezTo>
                  <a:cubicBezTo>
                    <a:pt x="-5716" y="2991091"/>
                    <a:pt x="24669" y="2679132"/>
                    <a:pt x="0" y="2492746"/>
                  </a:cubicBezTo>
                  <a:cubicBezTo>
                    <a:pt x="-24669" y="2306360"/>
                    <a:pt x="18015" y="1994842"/>
                    <a:pt x="0" y="1847570"/>
                  </a:cubicBezTo>
                  <a:cubicBezTo>
                    <a:pt x="-18015" y="1700298"/>
                    <a:pt x="-4995" y="1547173"/>
                    <a:pt x="0" y="1349025"/>
                  </a:cubicBezTo>
                  <a:cubicBezTo>
                    <a:pt x="4995" y="1150877"/>
                    <a:pt x="-17510" y="999825"/>
                    <a:pt x="0" y="733176"/>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ask="http://schemas.microsoft.com/office/drawing/2018/sketchyshapes" xmln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930D5D2-AAB7-829E-EC70-4C317E6470C7}"/>
                </a:ext>
              </a:extLst>
            </p:cNvPr>
            <p:cNvSpPr txBox="1"/>
            <p:nvPr/>
          </p:nvSpPr>
          <p:spPr>
            <a:xfrm>
              <a:off x="5094650" y="567576"/>
              <a:ext cx="6809475" cy="4266171"/>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Dự đoán sự thay đổi của các cây đậu đặt trong các điều kiện đó sau hai tuần. Giải thích dự đoán đó.</a:t>
              </a:r>
            </a:p>
          </p:txBody>
        </p:sp>
      </p:grpSp>
    </p:spTree>
    <p:extLst>
      <p:ext uri="{BB962C8B-B14F-4D97-AF65-F5344CB8AC3E}">
        <p14:creationId xmlns:p14="http://schemas.microsoft.com/office/powerpoint/2010/main" val="2810504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4A7B59A4-FCD0-5D57-EACD-76D0C6C4E956}"/>
              </a:ext>
            </a:extLst>
          </p:cNvPr>
          <p:cNvPicPr>
            <a:picLocks noChangeAspect="1"/>
          </p:cNvPicPr>
          <p:nvPr/>
        </p:nvPicPr>
        <p:blipFill>
          <a:blip r:embed="rId3"/>
          <a:stretch>
            <a:fillRect/>
          </a:stretch>
        </p:blipFill>
        <p:spPr>
          <a:xfrm>
            <a:off x="787203" y="702335"/>
            <a:ext cx="3805345" cy="3079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ánh</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sáng</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pic>
        <p:nvPicPr>
          <p:cNvPr id="16" name="Picture 15">
            <a:extLst>
              <a:ext uri="{FF2B5EF4-FFF2-40B4-BE49-F238E27FC236}">
                <a16:creationId xmlns:a16="http://schemas.microsoft.com/office/drawing/2014/main" id="{E06BB66B-778E-D828-6FE7-8EDEC7ED8366}"/>
              </a:ext>
            </a:extLst>
          </p:cNvPr>
          <p:cNvPicPr>
            <a:picLocks noChangeAspect="1"/>
          </p:cNvPicPr>
          <p:nvPr/>
        </p:nvPicPr>
        <p:blipFill>
          <a:blip r:embed="rId4"/>
          <a:stretch>
            <a:fillRect/>
          </a:stretch>
        </p:blipFill>
        <p:spPr>
          <a:xfrm>
            <a:off x="6572784" y="821343"/>
            <a:ext cx="3807223" cy="3113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文本框 4">
            <a:extLst>
              <a:ext uri="{FF2B5EF4-FFF2-40B4-BE49-F238E27FC236}">
                <a16:creationId xmlns:a16="http://schemas.microsoft.com/office/drawing/2014/main" id="{A07CE33E-DC20-B4ED-D249-6D1A3E0487FC}"/>
              </a:ext>
            </a:extLst>
          </p:cNvPr>
          <p:cNvSpPr txBox="1"/>
          <p:nvPr/>
        </p:nvSpPr>
        <p:spPr>
          <a:xfrm>
            <a:off x="6713566" y="4155250"/>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không</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khí</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spTree>
    <p:extLst>
      <p:ext uri="{BB962C8B-B14F-4D97-AF65-F5344CB8AC3E}">
        <p14:creationId xmlns:p14="http://schemas.microsoft.com/office/powerpoint/2010/main" val="351906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Thiếu</a:t>
            </a:r>
            <a:r>
              <a:rPr kumimoji="0" lang="en-US" altLang="zh-CN"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rPr>
              <a:t> </a:t>
            </a: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nước</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3841CBB9-53B8-8A51-6F77-EA65F9985DDB}"/>
              </a:ext>
            </a:extLst>
          </p:cNvPr>
          <p:cNvPicPr>
            <a:picLocks noChangeAspect="1"/>
          </p:cNvPicPr>
          <p:nvPr/>
        </p:nvPicPr>
        <p:blipFill>
          <a:blip r:embed="rId4"/>
          <a:stretch>
            <a:fillRect/>
          </a:stretch>
        </p:blipFill>
        <p:spPr>
          <a:xfrm>
            <a:off x="1092164" y="690562"/>
            <a:ext cx="3777785" cy="2933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23DABAD-CCF6-8D4C-D39E-34D70F913507}"/>
              </a:ext>
            </a:extLst>
          </p:cNvPr>
          <p:cNvPicPr>
            <a:picLocks noChangeAspect="1"/>
          </p:cNvPicPr>
          <p:nvPr/>
        </p:nvPicPr>
        <p:blipFill>
          <a:blip r:embed="rId5"/>
          <a:stretch>
            <a:fillRect/>
          </a:stretch>
        </p:blipFill>
        <p:spPr>
          <a:xfrm>
            <a:off x="6969998" y="929382"/>
            <a:ext cx="3523773" cy="2759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文本框 4">
            <a:extLst>
              <a:ext uri="{FF2B5EF4-FFF2-40B4-BE49-F238E27FC236}">
                <a16:creationId xmlns:a16="http://schemas.microsoft.com/office/drawing/2014/main" id="{38D06782-BDAD-AF39-314C-B771BBFE1483}"/>
              </a:ext>
            </a:extLst>
          </p:cNvPr>
          <p:cNvSpPr txBox="1"/>
          <p:nvPr/>
        </p:nvSpPr>
        <p:spPr>
          <a:xfrm>
            <a:off x="6795760" y="4042235"/>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Đầy</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đủ</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các</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yếu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tố</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15097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AAE6C1BC-641C-48CA-B23E-D089D0CDCBA4}"/>
              </a:ext>
            </a:extLst>
          </p:cNvPr>
          <p:cNvPicPr>
            <a:picLocks noChangeAspect="1"/>
          </p:cNvPicPr>
          <p:nvPr/>
        </p:nvPicPr>
        <p:blipFill>
          <a:blip r:embed="rId4"/>
          <a:stretch>
            <a:fillRect/>
          </a:stretch>
        </p:blipFill>
        <p:spPr>
          <a:xfrm>
            <a:off x="3613560" y="684301"/>
            <a:ext cx="4967241" cy="3445909"/>
          </a:xfrm>
          <a:prstGeom prst="rect">
            <a:avLst/>
          </a:prstGeom>
        </p:spPr>
      </p:pic>
      <p:sp>
        <p:nvSpPr>
          <p:cNvPr id="7" name="文本框 4">
            <a:extLst>
              <a:ext uri="{FF2B5EF4-FFF2-40B4-BE49-F238E27FC236}">
                <a16:creationId xmlns:a16="http://schemas.microsoft.com/office/drawing/2014/main" id="{D08AE99E-0CF4-2DD4-35B4-FF21390EB94B}"/>
              </a:ext>
            </a:extLst>
          </p:cNvPr>
          <p:cNvSpPr txBox="1"/>
          <p:nvPr/>
        </p:nvSpPr>
        <p:spPr>
          <a:xfrm>
            <a:off x="4048018" y="4319638"/>
            <a:ext cx="4736389" cy="707886"/>
          </a:xfrm>
          <a:custGeom>
            <a:avLst/>
            <a:gdLst>
              <a:gd name="connsiteX0" fmla="*/ 0 w 4736389"/>
              <a:gd name="connsiteY0" fmla="*/ 0 h 707886"/>
              <a:gd name="connsiteX1" fmla="*/ 534535 w 4736389"/>
              <a:gd name="connsiteY1" fmla="*/ 0 h 707886"/>
              <a:gd name="connsiteX2" fmla="*/ 1163798 w 4736389"/>
              <a:gd name="connsiteY2" fmla="*/ 0 h 707886"/>
              <a:gd name="connsiteX3" fmla="*/ 1935153 w 4736389"/>
              <a:gd name="connsiteY3" fmla="*/ 0 h 707886"/>
              <a:gd name="connsiteX4" fmla="*/ 2564416 w 4736389"/>
              <a:gd name="connsiteY4" fmla="*/ 0 h 707886"/>
              <a:gd name="connsiteX5" fmla="*/ 3288407 w 4736389"/>
              <a:gd name="connsiteY5" fmla="*/ 0 h 707886"/>
              <a:gd name="connsiteX6" fmla="*/ 4059762 w 4736389"/>
              <a:gd name="connsiteY6" fmla="*/ 0 h 707886"/>
              <a:gd name="connsiteX7" fmla="*/ 4736389 w 4736389"/>
              <a:gd name="connsiteY7" fmla="*/ 0 h 707886"/>
              <a:gd name="connsiteX8" fmla="*/ 4736389 w 4736389"/>
              <a:gd name="connsiteY8" fmla="*/ 332706 h 707886"/>
              <a:gd name="connsiteX9" fmla="*/ 4736389 w 4736389"/>
              <a:gd name="connsiteY9" fmla="*/ 707886 h 707886"/>
              <a:gd name="connsiteX10" fmla="*/ 4107126 w 4736389"/>
              <a:gd name="connsiteY10" fmla="*/ 707886 h 707886"/>
              <a:gd name="connsiteX11" fmla="*/ 3477863 w 4736389"/>
              <a:gd name="connsiteY11" fmla="*/ 707886 h 707886"/>
              <a:gd name="connsiteX12" fmla="*/ 2753872 w 4736389"/>
              <a:gd name="connsiteY12" fmla="*/ 707886 h 707886"/>
              <a:gd name="connsiteX13" fmla="*/ 2029881 w 4736389"/>
              <a:gd name="connsiteY13" fmla="*/ 707886 h 707886"/>
              <a:gd name="connsiteX14" fmla="*/ 1258526 w 4736389"/>
              <a:gd name="connsiteY14" fmla="*/ 707886 h 707886"/>
              <a:gd name="connsiteX15" fmla="*/ 0 w 4736389"/>
              <a:gd name="connsiteY15" fmla="*/ 707886 h 707886"/>
              <a:gd name="connsiteX16" fmla="*/ 0 w 4736389"/>
              <a:gd name="connsiteY16" fmla="*/ 368101 h 707886"/>
              <a:gd name="connsiteX17" fmla="*/ 0 w 4736389"/>
              <a:gd name="connsiteY17"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6389" h="707886" fill="none" extrusionOk="0">
                <a:moveTo>
                  <a:pt x="0" y="0"/>
                </a:moveTo>
                <a:cubicBezTo>
                  <a:pt x="266752" y="19147"/>
                  <a:pt x="383284" y="8755"/>
                  <a:pt x="534535" y="0"/>
                </a:cubicBezTo>
                <a:cubicBezTo>
                  <a:pt x="685786" y="-8755"/>
                  <a:pt x="952327" y="23407"/>
                  <a:pt x="1163798" y="0"/>
                </a:cubicBezTo>
                <a:cubicBezTo>
                  <a:pt x="1375269" y="-23407"/>
                  <a:pt x="1737581" y="-6558"/>
                  <a:pt x="1935153" y="0"/>
                </a:cubicBezTo>
                <a:cubicBezTo>
                  <a:pt x="2132725" y="6558"/>
                  <a:pt x="2364827" y="-14171"/>
                  <a:pt x="2564416" y="0"/>
                </a:cubicBezTo>
                <a:cubicBezTo>
                  <a:pt x="2764005" y="14171"/>
                  <a:pt x="2958995" y="7844"/>
                  <a:pt x="3288407" y="0"/>
                </a:cubicBezTo>
                <a:cubicBezTo>
                  <a:pt x="3617819" y="-7844"/>
                  <a:pt x="3722127" y="4072"/>
                  <a:pt x="4059762" y="0"/>
                </a:cubicBezTo>
                <a:cubicBezTo>
                  <a:pt x="4397397" y="-4072"/>
                  <a:pt x="4401103" y="4369"/>
                  <a:pt x="4736389" y="0"/>
                </a:cubicBezTo>
                <a:cubicBezTo>
                  <a:pt x="4732983" y="98090"/>
                  <a:pt x="4745594" y="184222"/>
                  <a:pt x="4736389" y="332706"/>
                </a:cubicBezTo>
                <a:cubicBezTo>
                  <a:pt x="4727184" y="481190"/>
                  <a:pt x="4751438" y="524982"/>
                  <a:pt x="4736389" y="707886"/>
                </a:cubicBezTo>
                <a:cubicBezTo>
                  <a:pt x="4562045" y="694996"/>
                  <a:pt x="4266058" y="676943"/>
                  <a:pt x="4107126" y="707886"/>
                </a:cubicBezTo>
                <a:cubicBezTo>
                  <a:pt x="3948194" y="738829"/>
                  <a:pt x="3629519" y="687814"/>
                  <a:pt x="3477863" y="707886"/>
                </a:cubicBezTo>
                <a:cubicBezTo>
                  <a:pt x="3326207" y="727958"/>
                  <a:pt x="2957080" y="702311"/>
                  <a:pt x="2753872" y="707886"/>
                </a:cubicBezTo>
                <a:cubicBezTo>
                  <a:pt x="2550664" y="713461"/>
                  <a:pt x="2351581" y="737549"/>
                  <a:pt x="2029881" y="707886"/>
                </a:cubicBezTo>
                <a:cubicBezTo>
                  <a:pt x="1708181" y="678223"/>
                  <a:pt x="1465911" y="670406"/>
                  <a:pt x="1258526" y="707886"/>
                </a:cubicBezTo>
                <a:cubicBezTo>
                  <a:pt x="1051142" y="745366"/>
                  <a:pt x="510097" y="731002"/>
                  <a:pt x="0" y="707886"/>
                </a:cubicBezTo>
                <a:cubicBezTo>
                  <a:pt x="9941" y="635507"/>
                  <a:pt x="-11846" y="441414"/>
                  <a:pt x="0" y="368101"/>
                </a:cubicBezTo>
                <a:cubicBezTo>
                  <a:pt x="11846" y="294789"/>
                  <a:pt x="15448" y="103817"/>
                  <a:pt x="0" y="0"/>
                </a:cubicBezTo>
                <a:close/>
              </a:path>
              <a:path w="4736389" h="707886" stroke="0" extrusionOk="0">
                <a:moveTo>
                  <a:pt x="0" y="0"/>
                </a:moveTo>
                <a:cubicBezTo>
                  <a:pt x="207938" y="21823"/>
                  <a:pt x="410108" y="-15985"/>
                  <a:pt x="771355" y="0"/>
                </a:cubicBezTo>
                <a:cubicBezTo>
                  <a:pt x="1132602" y="15985"/>
                  <a:pt x="1372132" y="8780"/>
                  <a:pt x="1542710" y="0"/>
                </a:cubicBezTo>
                <a:cubicBezTo>
                  <a:pt x="1713289" y="-8780"/>
                  <a:pt x="2055166" y="23705"/>
                  <a:pt x="2314064" y="0"/>
                </a:cubicBezTo>
                <a:cubicBezTo>
                  <a:pt x="2572962" y="-23705"/>
                  <a:pt x="2754492" y="18875"/>
                  <a:pt x="3038055" y="0"/>
                </a:cubicBezTo>
                <a:cubicBezTo>
                  <a:pt x="3321618" y="-18875"/>
                  <a:pt x="3449311" y="-10463"/>
                  <a:pt x="3619954" y="0"/>
                </a:cubicBezTo>
                <a:cubicBezTo>
                  <a:pt x="3790597" y="10463"/>
                  <a:pt x="4443620" y="43706"/>
                  <a:pt x="4736389" y="0"/>
                </a:cubicBezTo>
                <a:cubicBezTo>
                  <a:pt x="4730989" y="144780"/>
                  <a:pt x="4753619" y="277415"/>
                  <a:pt x="4736389" y="346864"/>
                </a:cubicBezTo>
                <a:cubicBezTo>
                  <a:pt x="4719159" y="416313"/>
                  <a:pt x="4751490" y="580784"/>
                  <a:pt x="4736389" y="707886"/>
                </a:cubicBezTo>
                <a:cubicBezTo>
                  <a:pt x="4534608" y="718752"/>
                  <a:pt x="4350643" y="715008"/>
                  <a:pt x="4201854" y="707886"/>
                </a:cubicBezTo>
                <a:cubicBezTo>
                  <a:pt x="4053065" y="700764"/>
                  <a:pt x="3758602" y="686427"/>
                  <a:pt x="3572591" y="707886"/>
                </a:cubicBezTo>
                <a:cubicBezTo>
                  <a:pt x="3386580" y="729345"/>
                  <a:pt x="3143055" y="730058"/>
                  <a:pt x="2848600" y="707886"/>
                </a:cubicBezTo>
                <a:cubicBezTo>
                  <a:pt x="2554145" y="685714"/>
                  <a:pt x="2347787" y="675902"/>
                  <a:pt x="2077245" y="707886"/>
                </a:cubicBezTo>
                <a:cubicBezTo>
                  <a:pt x="1806703" y="739870"/>
                  <a:pt x="1668553" y="732587"/>
                  <a:pt x="1353254" y="707886"/>
                </a:cubicBezTo>
                <a:cubicBezTo>
                  <a:pt x="1037955" y="683185"/>
                  <a:pt x="949271" y="720787"/>
                  <a:pt x="818719" y="707886"/>
                </a:cubicBezTo>
                <a:cubicBezTo>
                  <a:pt x="688168" y="694985"/>
                  <a:pt x="242189" y="723612"/>
                  <a:pt x="0" y="707886"/>
                </a:cubicBezTo>
                <a:cubicBezTo>
                  <a:pt x="800" y="581987"/>
                  <a:pt x="5677" y="517850"/>
                  <a:pt x="0" y="339785"/>
                </a:cubicBezTo>
                <a:cubicBezTo>
                  <a:pt x="-5677" y="161720"/>
                  <a:pt x="4284" y="103594"/>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Thiếu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chất</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khoáng</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7750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图片 8">
            <a:extLst>
              <a:ext uri="{FF2B5EF4-FFF2-40B4-BE49-F238E27FC236}">
                <a16:creationId xmlns:a16="http://schemas.microsoft.com/office/drawing/2014/main" id="{DABF2E95-D762-4D6A-BAD3-4B2ABB8B61D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879282" y="-30480"/>
            <a:ext cx="1465118" cy="1828800"/>
          </a:xfrm>
          <a:prstGeom prst="rect">
            <a:avLst/>
          </a:prstGeom>
        </p:spPr>
      </p:pic>
      <p:pic>
        <p:nvPicPr>
          <p:cNvPr id="16" name="Picture 15" descr="A picture containing flower, plant&#10;&#10;Description automatically generated">
            <a:extLst>
              <a:ext uri="{FF2B5EF4-FFF2-40B4-BE49-F238E27FC236}">
                <a16:creationId xmlns:a16="http://schemas.microsoft.com/office/drawing/2014/main" id="{53FF2697-7412-4645-97EA-A6B36765F9B7}"/>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r="50877"/>
          <a:stretch/>
        </p:blipFill>
        <p:spPr>
          <a:xfrm flipH="1">
            <a:off x="9721516" y="1828799"/>
            <a:ext cx="2470484" cy="5029200"/>
          </a:xfrm>
          <a:prstGeom prst="rect">
            <a:avLst/>
          </a:prstGeom>
        </p:spPr>
      </p:pic>
      <p:pic>
        <p:nvPicPr>
          <p:cNvPr id="17" name="Picture 16" descr="A picture containing flower, plant&#10;&#10;Description automatically generated">
            <a:extLst>
              <a:ext uri="{FF2B5EF4-FFF2-40B4-BE49-F238E27FC236}">
                <a16:creationId xmlns:a16="http://schemas.microsoft.com/office/drawing/2014/main" id="{961181FE-99DE-49EE-ACC1-01E642662E7C}"/>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56619"/>
          <a:stretch/>
        </p:blipFill>
        <p:spPr>
          <a:xfrm flipH="1">
            <a:off x="0" y="1828799"/>
            <a:ext cx="2181726" cy="5029200"/>
          </a:xfrm>
          <a:prstGeom prst="rect">
            <a:avLst/>
          </a:prstGeom>
        </p:spPr>
      </p:pic>
      <p:pic>
        <p:nvPicPr>
          <p:cNvPr id="26" name="Picture 8" descr="900+ (JENS)- BUTTERFLIES ideas | butterfly art, butterfly, beautiful  butterflies">
            <a:extLst>
              <a:ext uri="{FF2B5EF4-FFF2-40B4-BE49-F238E27FC236}">
                <a16:creationId xmlns:a16="http://schemas.microsoft.com/office/drawing/2014/main" id="{05FA1937-3A59-4D31-8E8A-EB2FF5F24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088880" y="-1201"/>
            <a:ext cx="2103120" cy="21031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50D8BA5-D95E-D0E5-199F-BBAD93785551}"/>
              </a:ext>
            </a:extLst>
          </p:cNvPr>
          <p:cNvGrpSpPr/>
          <p:nvPr/>
        </p:nvGrpSpPr>
        <p:grpSpPr>
          <a:xfrm>
            <a:off x="2157572" y="575355"/>
            <a:ext cx="7767263" cy="6044053"/>
            <a:chOff x="6881361" y="1450487"/>
            <a:chExt cx="6516336" cy="5070651"/>
          </a:xfrm>
        </p:grpSpPr>
        <p:sp>
          <p:nvSpPr>
            <p:cNvPr id="4" name="Rectangle: Rounded Corners 3">
              <a:extLst>
                <a:ext uri="{FF2B5EF4-FFF2-40B4-BE49-F238E27FC236}">
                  <a16:creationId xmlns:a16="http://schemas.microsoft.com/office/drawing/2014/main" id="{7353DCE3-91C4-189E-AB4D-5375B1D00855}"/>
                </a:ext>
              </a:extLst>
            </p:cNvPr>
            <p:cNvSpPr/>
            <p:nvPr/>
          </p:nvSpPr>
          <p:spPr>
            <a:xfrm>
              <a:off x="6881361" y="1450487"/>
              <a:ext cx="6516336" cy="2724998"/>
            </a:xfrm>
            <a:custGeom>
              <a:avLst/>
              <a:gdLst>
                <a:gd name="connsiteX0" fmla="*/ 0 w 6516336"/>
                <a:gd name="connsiteY0" fmla="*/ 454175 h 2724998"/>
                <a:gd name="connsiteX1" fmla="*/ 454175 w 6516336"/>
                <a:gd name="connsiteY1" fmla="*/ 0 h 2724998"/>
                <a:gd name="connsiteX2" fmla="*/ 6062161 w 6516336"/>
                <a:gd name="connsiteY2" fmla="*/ 0 h 2724998"/>
                <a:gd name="connsiteX3" fmla="*/ 6516336 w 6516336"/>
                <a:gd name="connsiteY3" fmla="*/ 454175 h 2724998"/>
                <a:gd name="connsiteX4" fmla="*/ 6516336 w 6516336"/>
                <a:gd name="connsiteY4" fmla="*/ 2270823 h 2724998"/>
                <a:gd name="connsiteX5" fmla="*/ 6062161 w 6516336"/>
                <a:gd name="connsiteY5" fmla="*/ 2724998 h 2724998"/>
                <a:gd name="connsiteX6" fmla="*/ 454175 w 6516336"/>
                <a:gd name="connsiteY6" fmla="*/ 2724998 h 2724998"/>
                <a:gd name="connsiteX7" fmla="*/ 0 w 6516336"/>
                <a:gd name="connsiteY7" fmla="*/ 2270823 h 2724998"/>
                <a:gd name="connsiteX8" fmla="*/ 0 w 6516336"/>
                <a:gd name="connsiteY8" fmla="*/ 454175 h 272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336" h="2724998" fill="none" extrusionOk="0">
                  <a:moveTo>
                    <a:pt x="0" y="454175"/>
                  </a:moveTo>
                  <a:cubicBezTo>
                    <a:pt x="1822" y="252659"/>
                    <a:pt x="210714" y="12374"/>
                    <a:pt x="454175" y="0"/>
                  </a:cubicBezTo>
                  <a:cubicBezTo>
                    <a:pt x="2266784" y="72427"/>
                    <a:pt x="4291600" y="61419"/>
                    <a:pt x="6062161" y="0"/>
                  </a:cubicBezTo>
                  <a:cubicBezTo>
                    <a:pt x="6311833" y="-7999"/>
                    <a:pt x="6497523" y="197651"/>
                    <a:pt x="6516336" y="454175"/>
                  </a:cubicBezTo>
                  <a:cubicBezTo>
                    <a:pt x="6523551" y="851661"/>
                    <a:pt x="6418632" y="1388606"/>
                    <a:pt x="6516336" y="2270823"/>
                  </a:cubicBezTo>
                  <a:cubicBezTo>
                    <a:pt x="6524827" y="2478562"/>
                    <a:pt x="6299813" y="2710221"/>
                    <a:pt x="6062161" y="2724998"/>
                  </a:cubicBezTo>
                  <a:cubicBezTo>
                    <a:pt x="4316686" y="2754825"/>
                    <a:pt x="2695146" y="2645692"/>
                    <a:pt x="454175" y="2724998"/>
                  </a:cubicBezTo>
                  <a:cubicBezTo>
                    <a:pt x="232384" y="2721715"/>
                    <a:pt x="-25852" y="2526769"/>
                    <a:pt x="0" y="2270823"/>
                  </a:cubicBezTo>
                  <a:cubicBezTo>
                    <a:pt x="112750" y="1842436"/>
                    <a:pt x="-37861" y="860948"/>
                    <a:pt x="0" y="454175"/>
                  </a:cubicBezTo>
                  <a:close/>
                </a:path>
                <a:path w="6516336" h="2724998" stroke="0" extrusionOk="0">
                  <a:moveTo>
                    <a:pt x="0" y="454175"/>
                  </a:moveTo>
                  <a:cubicBezTo>
                    <a:pt x="10819" y="206290"/>
                    <a:pt x="212982" y="20087"/>
                    <a:pt x="454175" y="0"/>
                  </a:cubicBezTo>
                  <a:cubicBezTo>
                    <a:pt x="3098758" y="123000"/>
                    <a:pt x="3865315" y="-96860"/>
                    <a:pt x="6062161" y="0"/>
                  </a:cubicBezTo>
                  <a:cubicBezTo>
                    <a:pt x="6273794" y="-29877"/>
                    <a:pt x="6523267" y="189369"/>
                    <a:pt x="6516336" y="454175"/>
                  </a:cubicBezTo>
                  <a:cubicBezTo>
                    <a:pt x="6671051" y="711186"/>
                    <a:pt x="6530703" y="1737233"/>
                    <a:pt x="6516336" y="2270823"/>
                  </a:cubicBezTo>
                  <a:cubicBezTo>
                    <a:pt x="6501823" y="2526915"/>
                    <a:pt x="6289445" y="2721144"/>
                    <a:pt x="6062161" y="2724998"/>
                  </a:cubicBezTo>
                  <a:cubicBezTo>
                    <a:pt x="5055395" y="2564291"/>
                    <a:pt x="1237511" y="2764665"/>
                    <a:pt x="454175" y="2724998"/>
                  </a:cubicBezTo>
                  <a:cubicBezTo>
                    <a:pt x="170186" y="2718302"/>
                    <a:pt x="-3973" y="2519857"/>
                    <a:pt x="0" y="2270823"/>
                  </a:cubicBezTo>
                  <a:cubicBezTo>
                    <a:pt x="-128569" y="1471805"/>
                    <a:pt x="-53439" y="1056309"/>
                    <a:pt x="0" y="454175"/>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Dự</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đoán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Cây</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1,2,3,5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sẽ</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chết</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cây</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4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sống</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phát</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triển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khỏe</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mạnh</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4243620-2511-44B6-821D-D6777F6E1CA3}"/>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5CA552C4-ACEE-AB25-D787-BED9709F8342}"/>
                  </a:ext>
                </a:extLst>
              </p:cNvPr>
              <p:cNvPicPr>
                <a:picLocks noChangeAspect="1"/>
              </p:cNvPicPr>
              <p:nvPr/>
            </p:nvPicPr>
            <p:blipFill>
              <a:blip r:embed="rId9"/>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A64E2021-6433-9601-31A9-4B40041E1564}"/>
                  </a:ext>
                </a:extLst>
              </p:cNvPr>
              <p:cNvPicPr>
                <a:picLocks noChangeAspect="1"/>
              </p:cNvPicPr>
              <p:nvPr/>
            </p:nvPicPr>
            <p:blipFill>
              <a:blip r:embed="rId10"/>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219156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32" presetClass="emph" presetSubtype="0" fill="hold" nodeType="with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749</Words>
  <Application>Microsoft Office PowerPoint</Application>
  <PresentationFormat>Widescreen</PresentationFormat>
  <Paragraphs>66</Paragraphs>
  <Slides>24</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微软雅黑</vt:lpstr>
      <vt:lpstr>#9Slide03 Arima Madurai Medium</vt:lpstr>
      <vt:lpstr>Arial</vt:lpstr>
      <vt:lpstr>Calibri</vt:lpstr>
      <vt:lpstr>Cambria</vt:lpstr>
      <vt:lpstr>等线</vt:lpstr>
      <vt:lpstr>等线 Light</vt:lpstr>
      <vt:lpstr>Times New Roman</vt:lpstr>
      <vt:lpstr>仓耳章鱼小丸子体 W01</vt:lpstr>
      <vt:lpstr>思源黑体 CN</vt:lpstr>
      <vt:lpstr>1_Office Theme</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Vu</cp:lastModifiedBy>
  <cp:revision>43</cp:revision>
  <dcterms:created xsi:type="dcterms:W3CDTF">2023-10-02T01:08:12Z</dcterms:created>
  <dcterms:modified xsi:type="dcterms:W3CDTF">2025-12-10T14:54:23Z</dcterms:modified>
</cp:coreProperties>
</file>