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68" r:id="rId14"/>
    <p:sldId id="270" r:id="rId15"/>
    <p:sldId id="271" r:id="rId16"/>
    <p:sldId id="272" r:id="rId17"/>
    <p:sldId id="276"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E5FF"/>
    <a:srgbClr val="79DCFF"/>
    <a:srgbClr val="9BC2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F2AB3-842A-4EF0-85CE-B0BC894B6E8C}" type="datetimeFigureOut">
              <a:rPr lang="en-AU" smtClean="0"/>
              <a:t>25/12/2024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16933-7D82-4AA2-9557-063C61955CE6}" type="slidenum">
              <a:rPr lang="en-AU" smtClean="0"/>
              <a:t>‹#›</a:t>
            </a:fld>
            <a:endParaRPr lang="en-AU"/>
          </a:p>
        </p:txBody>
      </p:sp>
    </p:spTree>
    <p:extLst>
      <p:ext uri="{BB962C8B-B14F-4D97-AF65-F5344CB8AC3E}">
        <p14:creationId xmlns:p14="http://schemas.microsoft.com/office/powerpoint/2010/main" val="270207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BDF68E2-58F2-4D09-BE8B-E3BD06533059}" type="datetimeFigureOut">
              <a:rPr lang="en-US" smtClean="0"/>
              <a:t>12/25/2024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7308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E2D6473-DF6D-4702-B328-E0DD40540A4E}" type="datetimeFigureOut">
              <a:rPr lang="en-US" smtClean="0"/>
              <a:t>12/25/2024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661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26F7E3A-B166-407D-9866-32884E7D5B37}" type="datetimeFigureOut">
              <a:rPr lang="en-US" smtClean="0"/>
              <a:t>12/25/2024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5814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28FC5F6-F338-4AE4-BB23-26385BCFC423}" type="datetimeFigureOut">
              <a:rPr lang="en-US" smtClean="0"/>
              <a:t>12/25/2024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73477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4416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9AB4D41-86C1-4908-B66A-0B50CEB3BF29}" type="datetimeFigureOut">
              <a:rPr lang="en-US" smtClean="0"/>
              <a:t>12/25/2024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0993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6426E2C-56C1-4E0D-A793-0088A7FDD37E}" type="datetimeFigureOut">
              <a:rPr lang="en-US" smtClean="0"/>
              <a:t>12/25/2024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382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8C39B41-D8B5-4052-B551-9B5525EAA8B6}" type="datetimeFigureOut">
              <a:rPr lang="en-US" smtClean="0"/>
              <a:t>12/25/2024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98871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12/25/2024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083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12/25/2024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415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12/25/2024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4693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12/25/2024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51765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sp>
        <p:nvSpPr>
          <p:cNvPr id="5" name="Rounded Rectangle 4"/>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图片 8">
            <a:extLst>
              <a:ext uri="{FF2B5EF4-FFF2-40B4-BE49-F238E27FC236}">
                <a16:creationId xmlns:a16="http://schemas.microsoft.com/office/drawing/2014/main" id="{221F2C89-1849-4143-BFF0-BE4D5636128C}"/>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6171" y="-1"/>
            <a:ext cx="12438171" cy="6616700"/>
          </a:xfrm>
          <a:prstGeom prst="rect">
            <a:avLst/>
          </a:prstGeom>
        </p:spPr>
      </p:pic>
      <p:sp>
        <p:nvSpPr>
          <p:cNvPr id="7" name="TextBox 6"/>
          <p:cNvSpPr txBox="1"/>
          <p:nvPr/>
        </p:nvSpPr>
        <p:spPr>
          <a:xfrm>
            <a:off x="2512289" y="2000051"/>
            <a:ext cx="7167419" cy="3077766"/>
          </a:xfrm>
          <a:prstGeom prst="rect">
            <a:avLst/>
          </a:prstGeom>
          <a:noFill/>
        </p:spPr>
        <p:txBody>
          <a:bodyPr wrap="square" rtlCol="0">
            <a:spAutoFit/>
          </a:bodyPr>
          <a:lstStyle/>
          <a:p>
            <a:pPr algn="ctr"/>
            <a:r>
              <a:rPr lang="en-US" sz="4400" b="1" dirty="0" err="1">
                <a:solidFill>
                  <a:srgbClr val="C00000"/>
                </a:solidFill>
                <a:latin typeface="Times New Roman" panose="02020603050405020304" pitchFamily="18" charset="0"/>
                <a:cs typeface="Times New Roman" panose="02020603050405020304" pitchFamily="18" charset="0"/>
              </a:rPr>
              <a:t>Hãy</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kể</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tên</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một</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số</a:t>
            </a:r>
            <a:r>
              <a:rPr lang="en-US" sz="4400" b="1" dirty="0">
                <a:solidFill>
                  <a:srgbClr val="C00000"/>
                </a:solidFill>
                <a:latin typeface="Times New Roman" panose="02020603050405020304" pitchFamily="18" charset="0"/>
                <a:cs typeface="Times New Roman" panose="02020603050405020304" pitchFamily="18" charset="0"/>
              </a:rPr>
              <a:t> con </a:t>
            </a:r>
            <a:r>
              <a:rPr lang="en-US" sz="4400" b="1" dirty="0" err="1">
                <a:solidFill>
                  <a:srgbClr val="C00000"/>
                </a:solidFill>
                <a:latin typeface="Times New Roman" panose="02020603050405020304" pitchFamily="18" charset="0"/>
                <a:cs typeface="Times New Roman" panose="02020603050405020304" pitchFamily="18" charset="0"/>
              </a:rPr>
              <a:t>vật</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mà</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em</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biết</a:t>
            </a:r>
            <a:r>
              <a:rPr lang="en-US" sz="4400" b="1" dirty="0">
                <a:solidFill>
                  <a:srgbClr val="C00000"/>
                </a:solidFill>
                <a:latin typeface="Times New Roman" panose="02020603050405020304" pitchFamily="18" charset="0"/>
                <a:cs typeface="Times New Roman" panose="02020603050405020304" pitchFamily="18" charset="0"/>
              </a:rPr>
              <a:t>. </a:t>
            </a:r>
            <a:endParaRPr lang="en-US" sz="4400" b="1" dirty="0" smtClean="0">
              <a:solidFill>
                <a:srgbClr val="C00000"/>
              </a:solidFill>
              <a:latin typeface="Times New Roman" panose="02020603050405020304" pitchFamily="18" charset="0"/>
              <a:cs typeface="Times New Roman" panose="02020603050405020304" pitchFamily="18" charset="0"/>
            </a:endParaRPr>
          </a:p>
          <a:p>
            <a:pPr algn="ctr"/>
            <a:r>
              <a:rPr lang="en-US" sz="4400" b="1" dirty="0" err="1" smtClean="0">
                <a:solidFill>
                  <a:srgbClr val="C00000"/>
                </a:solidFill>
                <a:latin typeface="Times New Roman" panose="02020603050405020304" pitchFamily="18" charset="0"/>
                <a:cs typeface="Times New Roman" panose="02020603050405020304" pitchFamily="18" charset="0"/>
              </a:rPr>
              <a:t>Chúng</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thường</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ăn</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những</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loại</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thức</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ăn</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nào</a:t>
            </a:r>
            <a:r>
              <a:rPr lang="en-US" sz="4400" b="1" dirty="0">
                <a:solidFill>
                  <a:srgbClr val="C00000"/>
                </a:solidFill>
                <a:latin typeface="Times New Roman" panose="02020603050405020304" pitchFamily="18" charset="0"/>
                <a:cs typeface="Times New Roman" panose="02020603050405020304" pitchFamily="18" charset="0"/>
              </a:rPr>
              <a:t>?</a:t>
            </a:r>
            <a:endParaRPr lang="en-AU" sz="4400" b="1" dirty="0">
              <a:solidFill>
                <a:srgbClr val="C00000"/>
              </a:solidFill>
              <a:latin typeface="Times New Roman" panose="02020603050405020304" pitchFamily="18" charset="0"/>
              <a:cs typeface="Times New Roman" panose="02020603050405020304" pitchFamily="18" charset="0"/>
            </a:endParaRPr>
          </a:p>
          <a:p>
            <a:pPr algn="ctr"/>
            <a:endParaRPr lang="en-AU" dirty="0">
              <a:solidFill>
                <a:srgbClr val="C00000"/>
              </a:solidFill>
            </a:endParaRPr>
          </a:p>
        </p:txBody>
      </p:sp>
    </p:spTree>
    <p:extLst>
      <p:ext uri="{BB962C8B-B14F-4D97-AF65-F5344CB8AC3E}">
        <p14:creationId xmlns:p14="http://schemas.microsoft.com/office/powerpoint/2010/main" val="140202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pic>
        <p:nvPicPr>
          <p:cNvPr id="5" name="Picture 4"/>
          <p:cNvPicPr>
            <a:picLocks noChangeAspect="1"/>
          </p:cNvPicPr>
          <p:nvPr/>
        </p:nvPicPr>
        <p:blipFill rotWithShape="1">
          <a:blip r:embed="rId3"/>
          <a:srcRect l="5957" t="53735" r="62696" b="10142"/>
          <a:stretch/>
        </p:blipFill>
        <p:spPr>
          <a:xfrm rot="21016258">
            <a:off x="232113" y="3158438"/>
            <a:ext cx="4878663" cy="316230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srcRect l="38155" t="53735" r="30887" b="10142"/>
          <a:stretch/>
        </p:blipFill>
        <p:spPr>
          <a:xfrm rot="1001350">
            <a:off x="6834908" y="2983238"/>
            <a:ext cx="4928951" cy="323515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3"/>
          <a:srcRect l="21986" t="15532" r="47164" b="46643"/>
          <a:stretch/>
        </p:blipFill>
        <p:spPr>
          <a:xfrm>
            <a:off x="3587073" y="308263"/>
            <a:ext cx="5017851" cy="3460587"/>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7761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pic>
        <p:nvPicPr>
          <p:cNvPr id="5" name="图片 8">
            <a:extLst>
              <a:ext uri="{FF2B5EF4-FFF2-40B4-BE49-F238E27FC236}">
                <a16:creationId xmlns:a16="http://schemas.microsoft.com/office/drawing/2014/main" id="{4B95DE57-6E86-4AD6-8A4E-788492D13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61" y="865793"/>
            <a:ext cx="8980536" cy="5499100"/>
          </a:xfrm>
          <a:prstGeom prst="rect">
            <a:avLst/>
          </a:prstGeom>
        </p:spPr>
      </p:pic>
      <p:sp>
        <p:nvSpPr>
          <p:cNvPr id="6" name="Rectangle 5"/>
          <p:cNvSpPr/>
          <p:nvPr/>
        </p:nvSpPr>
        <p:spPr>
          <a:xfrm>
            <a:off x="1037134" y="1912035"/>
            <a:ext cx="5477966" cy="3785652"/>
          </a:xfrm>
          <a:prstGeom prst="rect">
            <a:avLst/>
          </a:prstGeom>
        </p:spPr>
        <p:txBody>
          <a:bodyPr wrap="square">
            <a:spAutoFit/>
          </a:bodyPr>
          <a:lstStyle/>
          <a:p>
            <a:pPr algn="just"/>
            <a:r>
              <a:rPr lang="vi-VN" sz="4800" i="1" dirty="0">
                <a:latin typeface="Times New Roman" panose="02020603050405020304" pitchFamily="18" charset="0"/>
                <a:ea typeface="Times New Roman" panose="02020603050405020304" pitchFamily="18" charset="0"/>
              </a:rPr>
              <a:t>Đ</a:t>
            </a:r>
            <a:r>
              <a:rPr lang="nl-NL" sz="4800" i="1" dirty="0" smtClean="0">
                <a:latin typeface="Times New Roman" panose="02020603050405020304" pitchFamily="18" charset="0"/>
                <a:ea typeface="Times New Roman" panose="02020603050405020304" pitchFamily="18" charset="0"/>
              </a:rPr>
              <a:t>àn </a:t>
            </a:r>
            <a:r>
              <a:rPr lang="nl-NL" sz="4800" i="1" dirty="0">
                <a:latin typeface="Times New Roman" panose="02020603050405020304" pitchFamily="18" charset="0"/>
                <a:ea typeface="Times New Roman" panose="02020603050405020304" pitchFamily="18" charset="0"/>
              </a:rPr>
              <a:t>cừu trong điều kiện khô hạn thiếu thức ăn. nước uống trông còi cọc, chậm lớn, kém phát triển. </a:t>
            </a:r>
            <a:endParaRPr lang="en-US" sz="4800" i="1" dirty="0"/>
          </a:p>
        </p:txBody>
      </p:sp>
      <p:pic>
        <p:nvPicPr>
          <p:cNvPr id="7" name="Picture 6"/>
          <p:cNvPicPr>
            <a:picLocks noChangeAspect="1"/>
          </p:cNvPicPr>
          <p:nvPr/>
        </p:nvPicPr>
        <p:blipFill rotWithShape="1">
          <a:blip r:embed="rId4"/>
          <a:srcRect l="5496" t="19692" r="51206" b="21868"/>
          <a:stretch/>
        </p:blipFill>
        <p:spPr>
          <a:xfrm>
            <a:off x="7652074" y="879854"/>
            <a:ext cx="3977912" cy="3020085"/>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6540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pic>
        <p:nvPicPr>
          <p:cNvPr id="5" name="Picture 4"/>
          <p:cNvPicPr>
            <a:picLocks noChangeAspect="1"/>
          </p:cNvPicPr>
          <p:nvPr/>
        </p:nvPicPr>
        <p:blipFill rotWithShape="1">
          <a:blip r:embed="rId3"/>
          <a:srcRect l="50495" t="19693" r="8441" b="21489"/>
          <a:stretch/>
        </p:blipFill>
        <p:spPr>
          <a:xfrm>
            <a:off x="7132071" y="741225"/>
            <a:ext cx="4725160" cy="3587407"/>
          </a:xfrm>
          <a:prstGeom prst="rect">
            <a:avLst/>
          </a:prstGeom>
          <a:ln>
            <a:noFill/>
          </a:ln>
          <a:effectLst>
            <a:outerShdw blurRad="292100" dist="139700" dir="2700000" algn="tl" rotWithShape="0">
              <a:srgbClr val="333333">
                <a:alpha val="65000"/>
              </a:srgbClr>
            </a:outerShdw>
          </a:effectLst>
        </p:spPr>
      </p:pic>
      <p:pic>
        <p:nvPicPr>
          <p:cNvPr id="6" name="图片 8">
            <a:extLst>
              <a:ext uri="{FF2B5EF4-FFF2-40B4-BE49-F238E27FC236}">
                <a16:creationId xmlns:a16="http://schemas.microsoft.com/office/drawing/2014/main" id="{4B95DE57-6E86-4AD6-8A4E-788492D13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99" y="1351754"/>
            <a:ext cx="8497499" cy="5203319"/>
          </a:xfrm>
          <a:prstGeom prst="rect">
            <a:avLst/>
          </a:prstGeom>
        </p:spPr>
      </p:pic>
      <p:sp>
        <p:nvSpPr>
          <p:cNvPr id="7" name="Rectangle 6"/>
          <p:cNvSpPr/>
          <p:nvPr/>
        </p:nvSpPr>
        <p:spPr>
          <a:xfrm>
            <a:off x="997971" y="2403927"/>
            <a:ext cx="5517129" cy="3477875"/>
          </a:xfrm>
          <a:prstGeom prst="rect">
            <a:avLst/>
          </a:prstGeom>
        </p:spPr>
        <p:txBody>
          <a:bodyPr wrap="square">
            <a:spAutoFit/>
          </a:bodyPr>
          <a:lstStyle/>
          <a:p>
            <a:pPr algn="just"/>
            <a:r>
              <a:rPr lang="vi-VN" sz="4400" i="1" dirty="0">
                <a:latin typeface="Times New Roman" panose="02020603050405020304" pitchFamily="18" charset="0"/>
                <a:ea typeface="Times New Roman" panose="02020603050405020304" pitchFamily="18" charset="0"/>
              </a:rPr>
              <a:t>Đ</a:t>
            </a:r>
            <a:r>
              <a:rPr lang="nl-NL" sz="4400" i="1" dirty="0" smtClean="0">
                <a:latin typeface="Times New Roman" panose="02020603050405020304" pitchFamily="18" charset="0"/>
                <a:ea typeface="Times New Roman" panose="02020603050405020304" pitchFamily="18" charset="0"/>
              </a:rPr>
              <a:t>àn </a:t>
            </a:r>
            <a:r>
              <a:rPr lang="nl-NL" sz="4400" i="1" dirty="0">
                <a:latin typeface="Times New Roman" panose="02020603050405020304" pitchFamily="18" charset="0"/>
                <a:ea typeface="Times New Roman" panose="02020603050405020304" pitchFamily="18" charset="0"/>
              </a:rPr>
              <a:t>cừu ở điều kiện đầy đủ thức ăn. nước uống phát triển khoẻ </a:t>
            </a:r>
            <a:r>
              <a:rPr lang="nl-NL" sz="4400" i="1" dirty="0" smtClean="0">
                <a:latin typeface="Times New Roman" panose="02020603050405020304" pitchFamily="18" charset="0"/>
                <a:ea typeface="Times New Roman" panose="02020603050405020304" pitchFamily="18" charset="0"/>
              </a:rPr>
              <a:t>mạnh</a:t>
            </a:r>
            <a:r>
              <a:rPr lang="vi-VN" sz="4400" i="1" dirty="0" smtClean="0">
                <a:latin typeface="Times New Roman" panose="02020603050405020304" pitchFamily="18" charset="0"/>
                <a:ea typeface="Times New Roman" panose="02020603050405020304" pitchFamily="18" charset="0"/>
              </a:rPr>
              <a:t>,</a:t>
            </a:r>
            <a:r>
              <a:rPr lang="nl-NL" sz="4400" i="1" dirty="0" smtClean="0">
                <a:latin typeface="Times New Roman" panose="02020603050405020304" pitchFamily="18" charset="0"/>
                <a:ea typeface="Times New Roman" panose="02020603050405020304" pitchFamily="18" charset="0"/>
              </a:rPr>
              <a:t> </a:t>
            </a:r>
            <a:r>
              <a:rPr lang="nl-NL" sz="4400" i="1" dirty="0">
                <a:latin typeface="Times New Roman" panose="02020603050405020304" pitchFamily="18" charset="0"/>
                <a:ea typeface="Times New Roman" panose="02020603050405020304" pitchFamily="18" charset="0"/>
              </a:rPr>
              <a:t>lớn nhanh, sinh nhiều cừu con. </a:t>
            </a:r>
            <a:endParaRPr lang="en-US" sz="4400" i="1" dirty="0"/>
          </a:p>
        </p:txBody>
      </p:sp>
      <p:sp>
        <p:nvSpPr>
          <p:cNvPr id="8" name="Rounded Rectangle 7"/>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2170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pic>
        <p:nvPicPr>
          <p:cNvPr id="5" name="Picture 4"/>
          <p:cNvPicPr>
            <a:picLocks noChangeAspect="1"/>
          </p:cNvPicPr>
          <p:nvPr/>
        </p:nvPicPr>
        <p:blipFill rotWithShape="1">
          <a:blip r:embed="rId3"/>
          <a:srcRect l="21986" t="15532" r="47164" b="46643"/>
          <a:stretch/>
        </p:blipFill>
        <p:spPr>
          <a:xfrm>
            <a:off x="6923932" y="1132396"/>
            <a:ext cx="5017851" cy="3460587"/>
          </a:xfrm>
          <a:prstGeom prst="rect">
            <a:avLst/>
          </a:prstGeom>
          <a:ln>
            <a:noFill/>
          </a:ln>
          <a:effectLst>
            <a:outerShdw blurRad="292100" dist="139700" dir="2700000" algn="tl" rotWithShape="0">
              <a:srgbClr val="333333">
                <a:alpha val="65000"/>
              </a:srgbClr>
            </a:outerShdw>
          </a:effectLst>
        </p:spPr>
      </p:pic>
      <p:pic>
        <p:nvPicPr>
          <p:cNvPr id="6" name="图片 8">
            <a:extLst>
              <a:ext uri="{FF2B5EF4-FFF2-40B4-BE49-F238E27FC236}">
                <a16:creationId xmlns:a16="http://schemas.microsoft.com/office/drawing/2014/main" id="{4B95DE57-6E86-4AD6-8A4E-788492D13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99" y="1351754"/>
            <a:ext cx="8497499" cy="5203319"/>
          </a:xfrm>
          <a:prstGeom prst="rect">
            <a:avLst/>
          </a:prstGeom>
        </p:spPr>
      </p:pic>
      <p:sp>
        <p:nvSpPr>
          <p:cNvPr id="7" name="Rectangle 6"/>
          <p:cNvSpPr/>
          <p:nvPr/>
        </p:nvSpPr>
        <p:spPr>
          <a:xfrm>
            <a:off x="1093332" y="2482457"/>
            <a:ext cx="5317836" cy="3170099"/>
          </a:xfrm>
          <a:prstGeom prst="rect">
            <a:avLst/>
          </a:prstGeom>
        </p:spPr>
        <p:txBody>
          <a:bodyPr wrap="square">
            <a:spAutoFit/>
          </a:bodyPr>
          <a:lstStyle/>
          <a:p>
            <a:pPr algn="just"/>
            <a:r>
              <a:rPr lang="vi-VN" sz="4000" i="1" dirty="0" smtClean="0">
                <a:latin typeface="Times New Roman" panose="02020603050405020304" pitchFamily="18" charset="0"/>
                <a:ea typeface="Times New Roman" panose="02020603050405020304" pitchFamily="18" charset="0"/>
              </a:rPr>
              <a:t>H</a:t>
            </a:r>
            <a:r>
              <a:rPr lang="nl-NL" sz="4000" i="1" dirty="0" smtClean="0">
                <a:latin typeface="Times New Roman" panose="02020603050405020304" pitchFamily="18" charset="0"/>
                <a:ea typeface="Times New Roman" panose="02020603050405020304" pitchFamily="18" charset="0"/>
              </a:rPr>
              <a:t>ổ </a:t>
            </a:r>
            <a:r>
              <a:rPr lang="nl-NL" sz="4000" i="1" dirty="0">
                <a:latin typeface="Times New Roman" panose="02020603050405020304" pitchFamily="18" charset="0"/>
                <a:ea typeface="Times New Roman" panose="02020603050405020304" pitchFamily="18" charset="0"/>
              </a:rPr>
              <a:t>bắt mồi tìm thức ăn được cần có ánh sáng và kể cả con chim cũng cần có ánh sáng để phát hiện và lẩn trốn kẻ </a:t>
            </a:r>
            <a:r>
              <a:rPr lang="nl-NL" sz="4000" i="1" dirty="0" smtClean="0">
                <a:latin typeface="Times New Roman" panose="02020603050405020304" pitchFamily="18" charset="0"/>
                <a:ea typeface="Times New Roman" panose="02020603050405020304" pitchFamily="18" charset="0"/>
              </a:rPr>
              <a:t>s</a:t>
            </a:r>
            <a:r>
              <a:rPr lang="vi-VN" sz="4000" i="1" dirty="0">
                <a:latin typeface="Times New Roman" panose="02020603050405020304" pitchFamily="18" charset="0"/>
                <a:ea typeface="Times New Roman" panose="02020603050405020304" pitchFamily="18" charset="0"/>
              </a:rPr>
              <a:t>ă</a:t>
            </a:r>
            <a:r>
              <a:rPr lang="nl-NL" sz="4000" i="1" dirty="0" smtClean="0">
                <a:latin typeface="Times New Roman" panose="02020603050405020304" pitchFamily="18" charset="0"/>
                <a:ea typeface="Times New Roman" panose="02020603050405020304" pitchFamily="18" charset="0"/>
              </a:rPr>
              <a:t>n mồi. </a:t>
            </a:r>
            <a:endParaRPr lang="en-US" sz="4000" i="1" dirty="0"/>
          </a:p>
        </p:txBody>
      </p:sp>
      <p:sp>
        <p:nvSpPr>
          <p:cNvPr id="8" name="Rounded Rectangle 7"/>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9676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pic>
        <p:nvPicPr>
          <p:cNvPr id="5" name="Picture 4"/>
          <p:cNvPicPr>
            <a:picLocks noChangeAspect="1"/>
          </p:cNvPicPr>
          <p:nvPr/>
        </p:nvPicPr>
        <p:blipFill rotWithShape="1">
          <a:blip r:embed="rId3"/>
          <a:srcRect l="5957" t="53735" r="62696" b="10142"/>
          <a:stretch/>
        </p:blipFill>
        <p:spPr>
          <a:xfrm rot="21016258">
            <a:off x="7081225" y="1299751"/>
            <a:ext cx="4878663" cy="3162301"/>
          </a:xfrm>
          <a:prstGeom prst="rect">
            <a:avLst/>
          </a:prstGeom>
          <a:ln>
            <a:noFill/>
          </a:ln>
          <a:effectLst>
            <a:outerShdw blurRad="292100" dist="139700" dir="2700000" algn="tl" rotWithShape="0">
              <a:srgbClr val="333333">
                <a:alpha val="65000"/>
              </a:srgbClr>
            </a:outerShdw>
          </a:effectLst>
        </p:spPr>
      </p:pic>
      <p:pic>
        <p:nvPicPr>
          <p:cNvPr id="6" name="图片 8">
            <a:extLst>
              <a:ext uri="{FF2B5EF4-FFF2-40B4-BE49-F238E27FC236}">
                <a16:creationId xmlns:a16="http://schemas.microsoft.com/office/drawing/2014/main" id="{4B95DE57-6E86-4AD6-8A4E-788492D13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47" y="910271"/>
            <a:ext cx="8497499" cy="5203319"/>
          </a:xfrm>
          <a:prstGeom prst="rect">
            <a:avLst/>
          </a:prstGeom>
        </p:spPr>
      </p:pic>
      <p:sp>
        <p:nvSpPr>
          <p:cNvPr id="7" name="Rectangle 6"/>
          <p:cNvSpPr/>
          <p:nvPr/>
        </p:nvSpPr>
        <p:spPr>
          <a:xfrm>
            <a:off x="987184" y="2153602"/>
            <a:ext cx="5414635" cy="3016210"/>
          </a:xfrm>
          <a:prstGeom prst="rect">
            <a:avLst/>
          </a:prstGeom>
        </p:spPr>
        <p:txBody>
          <a:bodyPr wrap="square">
            <a:spAutoFit/>
          </a:bodyPr>
          <a:lstStyle/>
          <a:p>
            <a:pPr algn="just"/>
            <a:r>
              <a:rPr lang="nl-NL" sz="3800" i="1" dirty="0">
                <a:latin typeface="Times New Roman" panose="02020603050405020304" pitchFamily="18" charset="0"/>
                <a:ea typeface="Times New Roman" panose="02020603050405020304" pitchFamily="18" charset="0"/>
              </a:rPr>
              <a:t>Nắng nóng các con vật sẽ tìm cách tránh nóng bằng cách chui vào hang, đứng dưới các tán cây như thỏ trốn vào hang tránh </a:t>
            </a:r>
            <a:r>
              <a:rPr lang="nl-NL" sz="3800" i="1" dirty="0" smtClean="0">
                <a:latin typeface="Times New Roman" panose="02020603050405020304" pitchFamily="18" charset="0"/>
                <a:ea typeface="Times New Roman" panose="02020603050405020304" pitchFamily="18" charset="0"/>
              </a:rPr>
              <a:t>nóng</a:t>
            </a:r>
            <a:r>
              <a:rPr lang="vi-VN" sz="3800" i="1" dirty="0" smtClean="0">
                <a:latin typeface="Times New Roman" panose="02020603050405020304" pitchFamily="18" charset="0"/>
                <a:ea typeface="Times New Roman" panose="02020603050405020304" pitchFamily="18" charset="0"/>
              </a:rPr>
              <a:t>.</a:t>
            </a:r>
            <a:r>
              <a:rPr lang="nl-NL" sz="3800" i="1" dirty="0" smtClean="0">
                <a:latin typeface="Times New Roman" panose="02020603050405020304" pitchFamily="18" charset="0"/>
                <a:ea typeface="Times New Roman" panose="02020603050405020304" pitchFamily="18" charset="0"/>
              </a:rPr>
              <a:t> </a:t>
            </a:r>
            <a:endParaRPr lang="en-US" sz="3800" i="1" dirty="0"/>
          </a:p>
        </p:txBody>
      </p:sp>
      <p:sp>
        <p:nvSpPr>
          <p:cNvPr id="8" name="Rounded Rectangle 7"/>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8531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pic>
        <p:nvPicPr>
          <p:cNvPr id="5" name="Picture 4"/>
          <p:cNvPicPr>
            <a:picLocks noChangeAspect="1"/>
          </p:cNvPicPr>
          <p:nvPr/>
        </p:nvPicPr>
        <p:blipFill rotWithShape="1">
          <a:blip r:embed="rId3"/>
          <a:srcRect l="38155" t="53735" r="30887" b="10142"/>
          <a:stretch/>
        </p:blipFill>
        <p:spPr>
          <a:xfrm rot="590157">
            <a:off x="7375624" y="1343420"/>
            <a:ext cx="4178636" cy="2742678"/>
          </a:xfrm>
          <a:prstGeom prst="rect">
            <a:avLst/>
          </a:prstGeom>
          <a:ln>
            <a:noFill/>
          </a:ln>
          <a:effectLst>
            <a:outerShdw blurRad="292100" dist="139700" dir="2700000" algn="tl" rotWithShape="0">
              <a:srgbClr val="333333">
                <a:alpha val="65000"/>
              </a:srgbClr>
            </a:outerShdw>
          </a:effectLst>
        </p:spPr>
      </p:pic>
      <p:pic>
        <p:nvPicPr>
          <p:cNvPr id="6" name="图片 8">
            <a:extLst>
              <a:ext uri="{FF2B5EF4-FFF2-40B4-BE49-F238E27FC236}">
                <a16:creationId xmlns:a16="http://schemas.microsoft.com/office/drawing/2014/main" id="{4B95DE57-6E86-4AD6-8A4E-788492D13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262" y="936117"/>
            <a:ext cx="8497499" cy="5203319"/>
          </a:xfrm>
          <a:prstGeom prst="rect">
            <a:avLst/>
          </a:prstGeom>
        </p:spPr>
      </p:pic>
      <p:sp>
        <p:nvSpPr>
          <p:cNvPr id="7" name="Rectangle 6"/>
          <p:cNvSpPr/>
          <p:nvPr/>
        </p:nvSpPr>
        <p:spPr>
          <a:xfrm>
            <a:off x="1014708" y="2208341"/>
            <a:ext cx="5493557" cy="3170099"/>
          </a:xfrm>
          <a:prstGeom prst="rect">
            <a:avLst/>
          </a:prstGeom>
        </p:spPr>
        <p:txBody>
          <a:bodyPr wrap="square">
            <a:spAutoFit/>
          </a:bodyPr>
          <a:lstStyle/>
          <a:p>
            <a:pPr algn="just"/>
            <a:r>
              <a:rPr lang="vi-VN" sz="4000" i="1" dirty="0" smtClean="0">
                <a:latin typeface="Times New Roman" panose="02020603050405020304" pitchFamily="18" charset="0"/>
                <a:ea typeface="Times New Roman" panose="02020603050405020304" pitchFamily="18" charset="0"/>
              </a:rPr>
              <a:t>K</a:t>
            </a:r>
            <a:r>
              <a:rPr lang="nl-NL" sz="4000" i="1" dirty="0" smtClean="0">
                <a:latin typeface="Times New Roman" panose="02020603050405020304" pitchFamily="18" charset="0"/>
                <a:ea typeface="Times New Roman" panose="02020603050405020304" pitchFamily="18" charset="0"/>
              </a:rPr>
              <a:t>hi </a:t>
            </a:r>
            <a:r>
              <a:rPr lang="nl-NL" sz="4000" i="1" dirty="0">
                <a:latin typeface="Times New Roman" panose="02020603050405020304" pitchFamily="18" charset="0"/>
                <a:ea typeface="Times New Roman" panose="02020603050405020304" pitchFamily="18" charset="0"/>
              </a:rPr>
              <a:t>mùa đông khi nhiệt độ tháp, gấu thường ngủ đông trong hang đế tránh rét, </a:t>
            </a:r>
            <a:r>
              <a:rPr lang="nl-NL" sz="4000" i="1" dirty="0" smtClean="0">
                <a:latin typeface="Times New Roman" panose="02020603050405020304" pitchFamily="18" charset="0"/>
                <a:ea typeface="Times New Roman" panose="02020603050405020304" pitchFamily="18" charset="0"/>
              </a:rPr>
              <a:t>cơ </a:t>
            </a:r>
            <a:r>
              <a:rPr lang="nl-NL" sz="4000" i="1" dirty="0">
                <a:latin typeface="Times New Roman" panose="02020603050405020304" pitchFamily="18" charset="0"/>
                <a:ea typeface="Times New Roman" panose="02020603050405020304" pitchFamily="18" charset="0"/>
              </a:rPr>
              <a:t>thể hầu như không phát triển. </a:t>
            </a:r>
            <a:endParaRPr lang="en-US" sz="4000" i="1" dirty="0"/>
          </a:p>
        </p:txBody>
      </p:sp>
      <p:sp>
        <p:nvSpPr>
          <p:cNvPr id="8" name="Rounded Rectangle 7"/>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0237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pic>
        <p:nvPicPr>
          <p:cNvPr id="5" name="图片 8">
            <a:extLst>
              <a:ext uri="{FF2B5EF4-FFF2-40B4-BE49-F238E27FC236}">
                <a16:creationId xmlns:a16="http://schemas.microsoft.com/office/drawing/2014/main" id="{4B95DE57-6E86-4AD6-8A4E-788492D13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253" y="861579"/>
            <a:ext cx="10678350" cy="5594038"/>
          </a:xfrm>
          <a:prstGeom prst="rect">
            <a:avLst/>
          </a:prstGeom>
        </p:spPr>
      </p:pic>
      <p:sp>
        <p:nvSpPr>
          <p:cNvPr id="6" name="内容占位符 4">
            <a:extLst>
              <a:ext uri="{FF2B5EF4-FFF2-40B4-BE49-F238E27FC236}">
                <a16:creationId xmlns:a16="http://schemas.microsoft.com/office/drawing/2014/main" id="{9886CF86-8171-4E8F-811D-73D2B3D35089}"/>
              </a:ext>
            </a:extLst>
          </p:cNvPr>
          <p:cNvSpPr txBox="1">
            <a:spLocks/>
          </p:cNvSpPr>
          <p:nvPr/>
        </p:nvSpPr>
        <p:spPr>
          <a:xfrm>
            <a:off x="2765209" y="2251587"/>
            <a:ext cx="7832437" cy="30668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4000" b="1" i="1" dirty="0">
                <a:latin typeface="Times New Roman" panose="02020603050405020304" pitchFamily="18" charset="0"/>
                <a:ea typeface="Cambria" panose="02040503050406030204" pitchFamily="18" charset="0"/>
                <a:cs typeface="Times New Roman" panose="02020603050405020304" pitchFamily="18" charset="0"/>
              </a:rPr>
              <a:t>Động vật cần có thức ăn, nước, khí ô - xi, nhiệt độ và ánh sáng thích hợp để sống và phát triển. Thiếu bất kì yếu tố nào </a:t>
            </a:r>
            <a:r>
              <a:rPr lang="nl-NL" sz="4000" b="1" i="1" dirty="0" smtClean="0">
                <a:latin typeface="Times New Roman" panose="02020603050405020304" pitchFamily="18" charset="0"/>
                <a:ea typeface="Cambria" panose="02040503050406030204" pitchFamily="18" charset="0"/>
                <a:cs typeface="Times New Roman" panose="02020603050405020304" pitchFamily="18" charset="0"/>
              </a:rPr>
              <a:t>đ</a:t>
            </a:r>
            <a:r>
              <a:rPr lang="vi-VN" sz="4000" b="1" i="1" dirty="0" smtClean="0">
                <a:latin typeface="Times New Roman" panose="02020603050405020304" pitchFamily="18" charset="0"/>
                <a:ea typeface="Cambria" panose="02040503050406030204" pitchFamily="18" charset="0"/>
                <a:cs typeface="Times New Roman" panose="02020603050405020304" pitchFamily="18" charset="0"/>
              </a:rPr>
              <a:t>ề</a:t>
            </a:r>
            <a:r>
              <a:rPr lang="nl-NL" sz="4000" b="1" i="1" dirty="0" smtClean="0">
                <a:latin typeface="Times New Roman" panose="02020603050405020304" pitchFamily="18" charset="0"/>
                <a:ea typeface="Cambria" panose="02040503050406030204" pitchFamily="18" charset="0"/>
                <a:cs typeface="Times New Roman" panose="02020603050405020304" pitchFamily="18" charset="0"/>
              </a:rPr>
              <a:t>u </a:t>
            </a:r>
            <a:r>
              <a:rPr lang="nl-NL" sz="4000" b="1" i="1" dirty="0">
                <a:latin typeface="Times New Roman" panose="02020603050405020304" pitchFamily="18" charset="0"/>
                <a:ea typeface="Cambria" panose="02040503050406030204" pitchFamily="18" charset="0"/>
                <a:cs typeface="Times New Roman" panose="02020603050405020304" pitchFamily="18" charset="0"/>
              </a:rPr>
              <a:t>ảnh hưởng đến sự phát triển hoặc sự </a:t>
            </a:r>
            <a:r>
              <a:rPr lang="nl-NL" sz="4000" b="1" i="1" dirty="0" smtClean="0">
                <a:latin typeface="Times New Roman" panose="02020603050405020304" pitchFamily="18" charset="0"/>
                <a:ea typeface="Cambria" panose="02040503050406030204" pitchFamily="18" charset="0"/>
                <a:cs typeface="Times New Roman" panose="02020603050405020304" pitchFamily="18" charset="0"/>
              </a:rPr>
              <a:t>sống</a:t>
            </a:r>
            <a:r>
              <a:rPr lang="vi-VN" sz="40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nl-NL" sz="4000" b="1" i="1" dirty="0" smtClean="0">
                <a:latin typeface="Times New Roman" panose="02020603050405020304" pitchFamily="18" charset="0"/>
                <a:ea typeface="Cambria" panose="02040503050406030204" pitchFamily="18" charset="0"/>
                <a:cs typeface="Times New Roman" panose="02020603050405020304" pitchFamily="18" charset="0"/>
              </a:rPr>
              <a:t>của </a:t>
            </a:r>
            <a:r>
              <a:rPr lang="nl-NL" sz="4000" b="1" i="1" dirty="0">
                <a:latin typeface="Times New Roman" panose="02020603050405020304" pitchFamily="18" charset="0"/>
                <a:ea typeface="Cambria" panose="02040503050406030204" pitchFamily="18" charset="0"/>
                <a:cs typeface="Times New Roman" panose="02020603050405020304" pitchFamily="18" charset="0"/>
              </a:rPr>
              <a:t>chúng.</a:t>
            </a:r>
            <a:endParaRPr kumimoji="0" lang="zh-CN" altLang="en-US" sz="7200" b="1" i="1" u="none" strike="noStrike" kern="1200" cap="none" spc="0" normalizeH="0" baseline="0" noProof="0" dirty="0">
              <a:ln>
                <a:noFill/>
              </a:ln>
              <a:solidFill>
                <a:prstClr val="black"/>
              </a:solidFill>
              <a:effectLst/>
              <a:uLnTx/>
              <a:uFillTx/>
              <a:latin typeface="Times New Roman" panose="02020603050405020304" pitchFamily="18" charset="0"/>
              <a:ea typeface="迷你简菱心" panose="02010609000101010101" pitchFamily="49" charset="-122"/>
              <a:cs typeface="Times New Roman" panose="02020603050405020304" pitchFamily="18" charset="0"/>
              <a:sym typeface="+mn-lt"/>
            </a:endParaRPr>
          </a:p>
        </p:txBody>
      </p:sp>
      <p:pic>
        <p:nvPicPr>
          <p:cNvPr id="7" name="图片 4">
            <a:extLst>
              <a:ext uri="{FF2B5EF4-FFF2-40B4-BE49-F238E27FC236}">
                <a16:creationId xmlns:a16="http://schemas.microsoft.com/office/drawing/2014/main" id="{956010DD-BDD4-4D3B-AE27-7D8B345EDC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286" r="26929"/>
          <a:stretch/>
        </p:blipFill>
        <p:spPr>
          <a:xfrm flipH="1">
            <a:off x="-462883" y="1235260"/>
            <a:ext cx="3610272" cy="6588448"/>
          </a:xfrm>
          <a:prstGeom prst="rect">
            <a:avLst/>
          </a:prstGeom>
        </p:spPr>
      </p:pic>
      <p:pic>
        <p:nvPicPr>
          <p:cNvPr id="8" name="Picture 7"/>
          <p:cNvPicPr>
            <a:picLocks noChangeAspect="1"/>
          </p:cNvPicPr>
          <p:nvPr/>
        </p:nvPicPr>
        <p:blipFill>
          <a:blip r:embed="rId5"/>
          <a:stretch>
            <a:fillRect/>
          </a:stretch>
        </p:blipFill>
        <p:spPr>
          <a:xfrm>
            <a:off x="3552961" y="540256"/>
            <a:ext cx="5877053" cy="1390008"/>
          </a:xfrm>
          <a:prstGeom prst="rect">
            <a:avLst/>
          </a:prstGeom>
        </p:spPr>
      </p:pic>
      <p:sp>
        <p:nvSpPr>
          <p:cNvPr id="9" name="Rounded Rectangle 8"/>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6917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sp>
        <p:nvSpPr>
          <p:cNvPr id="5" name="Rounded Rectangle 4"/>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图片 8">
            <a:extLst>
              <a:ext uri="{FF2B5EF4-FFF2-40B4-BE49-F238E27FC236}">
                <a16:creationId xmlns:a16="http://schemas.microsoft.com/office/drawing/2014/main" id="{221F2C89-1849-4143-BFF0-BE4D5636128C}"/>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631" y="-686587"/>
            <a:ext cx="9911857" cy="6249451"/>
          </a:xfrm>
          <a:prstGeom prst="rect">
            <a:avLst/>
          </a:prstGeom>
        </p:spPr>
      </p:pic>
      <p:pic>
        <p:nvPicPr>
          <p:cNvPr id="7" name="Picture 6"/>
          <p:cNvPicPr>
            <a:picLocks noChangeAspect="1"/>
          </p:cNvPicPr>
          <p:nvPr/>
        </p:nvPicPr>
        <p:blipFill rotWithShape="1">
          <a:blip r:embed="rId4"/>
          <a:srcRect l="4327" t="45792" r="15035" b="13735"/>
          <a:stretch/>
        </p:blipFill>
        <p:spPr>
          <a:xfrm>
            <a:off x="2730425" y="3985802"/>
            <a:ext cx="9299643" cy="2625493"/>
          </a:xfrm>
          <a:prstGeom prst="rect">
            <a:avLst/>
          </a:prstGeom>
          <a:ln>
            <a:noFill/>
          </a:ln>
          <a:effectLst>
            <a:outerShdw blurRad="292100" dist="139700" dir="2700000" algn="tl" rotWithShape="0">
              <a:srgbClr val="333333">
                <a:alpha val="65000"/>
              </a:srgbClr>
            </a:outerShdw>
          </a:effectLst>
        </p:spPr>
      </p:pic>
      <p:sp>
        <p:nvSpPr>
          <p:cNvPr id="8" name="内容占位符 4">
            <a:extLst>
              <a:ext uri="{FF2B5EF4-FFF2-40B4-BE49-F238E27FC236}">
                <a16:creationId xmlns:a16="http://schemas.microsoft.com/office/drawing/2014/main" id="{2D7CBD27-0395-4B87-AA6A-877F412917D0}"/>
              </a:ext>
            </a:extLst>
          </p:cNvPr>
          <p:cNvSpPr txBox="1">
            <a:spLocks/>
          </p:cNvSpPr>
          <p:nvPr/>
        </p:nvSpPr>
        <p:spPr>
          <a:xfrm>
            <a:off x="2115971" y="1154143"/>
            <a:ext cx="5510651" cy="24883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200" dirty="0" err="1">
                <a:latin typeface="Times New Roman" panose="02020603050405020304" pitchFamily="18" charset="0"/>
                <a:ea typeface="Cambria" panose="02040503050406030204" pitchFamily="18" charset="0"/>
                <a:cs typeface="Times New Roman" panose="02020603050405020304" pitchFamily="18" charset="0"/>
              </a:rPr>
              <a:t>Gia</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đình</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bạn</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Khang</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có</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chuyến</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đi</a:t>
            </a:r>
            <a:r>
              <a:rPr lang="en-US" sz="3200" dirty="0">
                <a:latin typeface="Times New Roman" panose="02020603050405020304" pitchFamily="18" charset="0"/>
                <a:ea typeface="Cambria" panose="02040503050406030204" pitchFamily="18" charset="0"/>
                <a:cs typeface="Times New Roman" panose="02020603050405020304" pitchFamily="18" charset="0"/>
              </a:rPr>
              <a:t> du </a:t>
            </a:r>
            <a:r>
              <a:rPr lang="en-US" sz="3200" dirty="0" err="1">
                <a:latin typeface="Times New Roman" panose="02020603050405020304" pitchFamily="18" charset="0"/>
                <a:ea typeface="Cambria" panose="02040503050406030204" pitchFamily="18" charset="0"/>
                <a:cs typeface="Times New Roman" panose="02020603050405020304" pitchFamily="18" charset="0"/>
              </a:rPr>
              <a:t>lịch</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cần</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đưa</a:t>
            </a:r>
            <a:r>
              <a:rPr lang="en-US" sz="3200" dirty="0">
                <a:latin typeface="Times New Roman" panose="02020603050405020304" pitchFamily="18" charset="0"/>
                <a:ea typeface="Cambria" panose="02040503050406030204" pitchFamily="18" charset="0"/>
                <a:cs typeface="Times New Roman" panose="02020603050405020304" pitchFamily="18" charset="0"/>
              </a:rPr>
              <a:t> con </a:t>
            </a:r>
            <a:r>
              <a:rPr lang="en-US" sz="3200" dirty="0" err="1">
                <a:latin typeface="Times New Roman" panose="02020603050405020304" pitchFamily="18" charset="0"/>
                <a:ea typeface="Cambria" panose="02040503050406030204" pitchFamily="18" charset="0"/>
                <a:cs typeface="Times New Roman" panose="02020603050405020304" pitchFamily="18" charset="0"/>
              </a:rPr>
              <a:t>mèo</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đi</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cùng</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endParaRPr lang="en-US" sz="3200" dirty="0" smtClean="0">
              <a:latin typeface="Times New Roman" panose="02020603050405020304" pitchFamily="18" charset="0"/>
              <a:ea typeface="Cambria" panose="02040503050406030204" pitchFamily="18" charset="0"/>
              <a:cs typeface="Times New Roman" panose="02020603050405020304" pitchFamily="18" charset="0"/>
            </a:endParaRPr>
          </a:p>
          <a:p>
            <a:pPr marL="0" indent="0" algn="just">
              <a:buNone/>
            </a:pPr>
            <a:r>
              <a:rPr lang="en-US" sz="3200" dirty="0" err="1" smtClean="0">
                <a:latin typeface="Times New Roman" panose="02020603050405020304" pitchFamily="18" charset="0"/>
                <a:ea typeface="Cambria" panose="02040503050406030204" pitchFamily="18" charset="0"/>
                <a:cs typeface="Times New Roman" panose="02020603050405020304" pitchFamily="18" charset="0"/>
              </a:rPr>
              <a:t>Hãy</a:t>
            </a:r>
            <a:r>
              <a:rPr lang="en-US" sz="3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smtClean="0">
                <a:latin typeface="Times New Roman" panose="02020603050405020304" pitchFamily="18" charset="0"/>
                <a:ea typeface="Cambria" panose="02040503050406030204" pitchFamily="18" charset="0"/>
                <a:cs typeface="Times New Roman" panose="02020603050405020304" pitchFamily="18" charset="0"/>
              </a:rPr>
              <a:t>giúp</a:t>
            </a:r>
            <a:r>
              <a:rPr lang="vi-VN"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smtClean="0">
                <a:latin typeface="Times New Roman" panose="02020603050405020304" pitchFamily="18" charset="0"/>
                <a:ea typeface="Cambria" panose="02040503050406030204" pitchFamily="18" charset="0"/>
                <a:cs typeface="Times New Roman" panose="02020603050405020304" pitchFamily="18" charset="0"/>
              </a:rPr>
              <a:t>bạn</a:t>
            </a:r>
            <a:r>
              <a:rPr lang="en-US" sz="3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Khang</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chọn</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chiếc</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lồng</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phù</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hợp</a:t>
            </a:r>
            <a:r>
              <a:rPr lang="en-US" sz="3200" dirty="0">
                <a:latin typeface="Times New Roman" panose="02020603050405020304" pitchFamily="18" charset="0"/>
                <a:ea typeface="Cambria" panose="02040503050406030204" pitchFamily="18" charset="0"/>
                <a:cs typeface="Times New Roman" panose="02020603050405020304" pitchFamily="18" charset="0"/>
              </a:rPr>
              <a:t> ở </a:t>
            </a:r>
            <a:r>
              <a:rPr lang="en-US" sz="3200" dirty="0" err="1" smtClean="0">
                <a:latin typeface="Times New Roman" panose="02020603050405020304" pitchFamily="18" charset="0"/>
                <a:ea typeface="Cambria" panose="02040503050406030204" pitchFamily="18" charset="0"/>
                <a:cs typeface="Times New Roman" panose="02020603050405020304" pitchFamily="18" charset="0"/>
              </a:rPr>
              <a:t>hình</a:t>
            </a:r>
            <a:r>
              <a:rPr lang="en-US" sz="3200" dirty="0" smtClean="0">
                <a:latin typeface="Times New Roman" panose="02020603050405020304" pitchFamily="18" charset="0"/>
                <a:ea typeface="Cambria" panose="02040503050406030204" pitchFamily="18" charset="0"/>
                <a:cs typeface="Times New Roman" panose="02020603050405020304" pitchFamily="18" charset="0"/>
              </a:rPr>
              <a:t> 3. </a:t>
            </a:r>
          </a:p>
          <a:p>
            <a:pPr marL="0" indent="0" algn="just">
              <a:buNone/>
            </a:pPr>
            <a:r>
              <a:rPr lang="en-US" sz="3200" dirty="0" err="1" smtClean="0">
                <a:latin typeface="Times New Roman" panose="02020603050405020304" pitchFamily="18" charset="0"/>
                <a:ea typeface="Cambria" panose="02040503050406030204" pitchFamily="18" charset="0"/>
                <a:cs typeface="Times New Roman" panose="02020603050405020304" pitchFamily="18" charset="0"/>
              </a:rPr>
              <a:t>Giải</a:t>
            </a:r>
            <a:r>
              <a:rPr lang="en-US" sz="3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thích</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sự</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lựa</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chọn</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đó</a:t>
            </a:r>
            <a:r>
              <a:rPr lang="en-US" sz="3200" dirty="0" smtClean="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5506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up)">
                                      <p:cBhvr>
                                        <p:cTn id="19" dur="500"/>
                                        <p:tgtEl>
                                          <p:spTgt spid="8">
                                            <p:txEl>
                                              <p:pRg st="0" end="0"/>
                                            </p:tx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up)">
                                      <p:cBhvr>
                                        <p:cTn id="23" dur="500"/>
                                        <p:tgtEl>
                                          <p:spTgt spid="8">
                                            <p:txEl>
                                              <p:pRg st="1" end="1"/>
                                            </p:txEl>
                                          </p:spTgt>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sp>
        <p:nvSpPr>
          <p:cNvPr id="5" name="Rounded Rectangle 4"/>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图片 8">
            <a:extLst>
              <a:ext uri="{FF2B5EF4-FFF2-40B4-BE49-F238E27FC236}">
                <a16:creationId xmlns:a16="http://schemas.microsoft.com/office/drawing/2014/main" id="{221F2C89-1849-4143-BFF0-BE4D5636128C}"/>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81790" y="-876567"/>
            <a:ext cx="13555579" cy="8977830"/>
          </a:xfrm>
          <a:prstGeom prst="rect">
            <a:avLst/>
          </a:prstGeom>
        </p:spPr>
      </p:pic>
      <p:sp>
        <p:nvSpPr>
          <p:cNvPr id="7" name="Rectangle 6"/>
          <p:cNvSpPr/>
          <p:nvPr/>
        </p:nvSpPr>
        <p:spPr>
          <a:xfrm>
            <a:off x="2086434" y="1793388"/>
            <a:ext cx="7879601" cy="3637919"/>
          </a:xfrm>
          <a:prstGeom prst="rect">
            <a:avLst/>
          </a:prstGeom>
        </p:spPr>
        <p:txBody>
          <a:bodyPr wrap="square">
            <a:spAutoFit/>
          </a:bodyPr>
          <a:lstStyle/>
          <a:p>
            <a:pPr algn="just">
              <a:lnSpc>
                <a:spcPct val="120000"/>
              </a:lnSpc>
              <a:spcAft>
                <a:spcPts val="0"/>
              </a:spcAft>
            </a:pPr>
            <a:r>
              <a:rPr lang="en-US" sz="3200" dirty="0" err="1" smtClean="0">
                <a:latin typeface="Times New Roman" panose="02020603050405020304" pitchFamily="18" charset="0"/>
                <a:ea typeface="Times New Roman" panose="02020603050405020304" pitchFamily="18" charset="0"/>
              </a:rPr>
              <a:t>Hình</a:t>
            </a:r>
            <a:r>
              <a:rPr lang="en-US" sz="3200" dirty="0" smtClean="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a </a:t>
            </a:r>
            <a:r>
              <a:rPr lang="en-US" sz="3200" dirty="0" err="1">
                <a:latin typeface="Times New Roman" panose="02020603050405020304" pitchFamily="18" charset="0"/>
                <a:ea typeface="Times New Roman" panose="02020603050405020304" pitchFamily="18" charset="0"/>
              </a:rPr>
              <a:t>lồng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thoáng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b </a:t>
            </a:r>
            <a:r>
              <a:rPr lang="en-US" sz="3200" dirty="0" err="1">
                <a:latin typeface="Times New Roman" panose="02020603050405020304" pitchFamily="18" charset="0"/>
                <a:ea typeface="Times New Roman" panose="02020603050405020304" pitchFamily="18" charset="0"/>
              </a:rPr>
              <a:t>lồng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nắp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kín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c </a:t>
            </a:r>
            <a:r>
              <a:rPr lang="en-US" sz="3200" dirty="0" err="1">
                <a:latin typeface="Times New Roman" panose="02020603050405020304" pitchFamily="18" charset="0"/>
                <a:ea typeface="Times New Roman" panose="02020603050405020304" pitchFamily="18" charset="0"/>
              </a:rPr>
              <a:t>lồng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thoáng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gắn</a:t>
            </a:r>
            <a:r>
              <a:rPr lang="en-US" sz="3200" dirty="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bình</a:t>
            </a:r>
            <a:r>
              <a:rPr lang="vi-VN"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uống</a:t>
            </a:r>
            <a:r>
              <a:rPr lang="en-US" sz="3200" dirty="0" smtClean="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khay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ăn</a:t>
            </a:r>
            <a:r>
              <a:rPr lang="en-US" sz="3200" dirty="0">
                <a:latin typeface="Times New Roman" panose="02020603050405020304" pitchFamily="18" charset="0"/>
                <a:ea typeface="Times New Roman" panose="02020603050405020304" pitchFamily="18" charset="0"/>
              </a:rPr>
              <a:t>. </a:t>
            </a:r>
            <a:endParaRPr lang="vi-VN" sz="3200" dirty="0" smtClean="0">
              <a:latin typeface="Times New Roman" panose="02020603050405020304" pitchFamily="18" charset="0"/>
              <a:ea typeface="Times New Roman" panose="02020603050405020304" pitchFamily="18" charset="0"/>
            </a:endParaRPr>
          </a:p>
          <a:p>
            <a:pPr algn="just">
              <a:lnSpc>
                <a:spcPct val="120000"/>
              </a:lnSpc>
              <a:spcAft>
                <a:spcPts val="0"/>
              </a:spcAft>
            </a:pPr>
            <a:r>
              <a:rPr lang="en-US" sz="3200" dirty="0" smtClean="0">
                <a:latin typeface="Times New Roman" panose="02020603050405020304" pitchFamily="18" charset="0"/>
                <a:ea typeface="Times New Roman" panose="02020603050405020304" pitchFamily="18" charset="0"/>
              </a:rPr>
              <a:t>Do </a:t>
            </a:r>
            <a:r>
              <a:rPr lang="en-US" sz="3200" dirty="0" err="1">
                <a:latin typeface="Times New Roman" panose="02020603050405020304" pitchFamily="18" charset="0"/>
                <a:ea typeface="Times New Roman" panose="02020603050405020304" pitchFamily="18" charset="0"/>
              </a:rPr>
              <a:t>đó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chọn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lồng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như</a:t>
            </a:r>
            <a:r>
              <a:rPr lang="en-US" sz="3200"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hình</a:t>
            </a:r>
            <a:r>
              <a:rPr lang="en-US" sz="3200" b="1" dirty="0">
                <a:latin typeface="Times New Roman" panose="02020603050405020304" pitchFamily="18" charset="0"/>
                <a:ea typeface="Times New Roman" panose="02020603050405020304" pitchFamily="18" charset="0"/>
              </a:rPr>
              <a:t> 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phù</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hợp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đảm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bảo</a:t>
            </a:r>
            <a:r>
              <a:rPr lang="en-US" sz="3200" dirty="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được</a:t>
            </a:r>
            <a:r>
              <a:rPr lang="vi-VN"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nhiều</a:t>
            </a:r>
            <a:r>
              <a:rPr lang="en-US" sz="3200" dirty="0" smtClean="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cầu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cần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thiết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vật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nuôi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ăn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uống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trao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đổi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khí</a:t>
            </a:r>
            <a:r>
              <a:rPr lang="en-US"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6814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sp>
        <p:nvSpPr>
          <p:cNvPr id="5" name="Rounded Rectangle 4"/>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图片 8">
            <a:extLst>
              <a:ext uri="{FF2B5EF4-FFF2-40B4-BE49-F238E27FC236}">
                <a16:creationId xmlns:a16="http://schemas.microsoft.com/office/drawing/2014/main" id="{221F2C89-1849-4143-BFF0-BE4D5636128C}"/>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22908" y="-1244165"/>
            <a:ext cx="14135988" cy="9362234"/>
          </a:xfrm>
          <a:prstGeom prst="rect">
            <a:avLst/>
          </a:prstGeom>
        </p:spPr>
      </p:pic>
      <p:sp>
        <p:nvSpPr>
          <p:cNvPr id="7" name="Rectangle 6"/>
          <p:cNvSpPr/>
          <p:nvPr/>
        </p:nvSpPr>
        <p:spPr>
          <a:xfrm>
            <a:off x="2085210" y="1387588"/>
            <a:ext cx="7758940" cy="3785652"/>
          </a:xfrm>
          <a:prstGeom prst="rect">
            <a:avLst/>
          </a:prstGeom>
        </p:spPr>
        <p:txBody>
          <a:bodyPr wrap="square">
            <a:spAutoFit/>
          </a:bodyPr>
          <a:lstStyle/>
          <a:p>
            <a:pPr algn="just"/>
            <a:r>
              <a:rPr lang="en-US" sz="4000" dirty="0" err="1">
                <a:latin typeface="Times New Roman" panose="02020603050405020304" pitchFamily="18" charset="0"/>
                <a:ea typeface="Times New Roman" panose="02020603050405020304" pitchFamily="18" charset="0"/>
              </a:rPr>
              <a:t>Trong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đợt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rét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đêm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rét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hại</a:t>
            </a:r>
            <a:r>
              <a:rPr lang="en-US" sz="4000" dirty="0">
                <a:latin typeface="Times New Roman" panose="02020603050405020304" pitchFamily="18" charset="0"/>
                <a:ea typeface="Times New Roman" panose="02020603050405020304" pitchFamily="18" charset="0"/>
              </a:rPr>
              <a:t> ở </a:t>
            </a:r>
            <a:r>
              <a:rPr lang="en-US" sz="4000" dirty="0" err="1">
                <a:latin typeface="Times New Roman" panose="02020603050405020304" pitchFamily="18" charset="0"/>
                <a:ea typeface="Times New Roman" panose="02020603050405020304" pitchFamily="18" charset="0"/>
              </a:rPr>
              <a:t>các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tỉnh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miền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núi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phía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Bắc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có</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hàng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loạt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trâu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bò</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chăn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thả</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bị</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chết</a:t>
            </a:r>
            <a:r>
              <a:rPr lang="en-US" sz="4000" dirty="0">
                <a:latin typeface="Times New Roman" panose="02020603050405020304" pitchFamily="18" charset="0"/>
                <a:ea typeface="Times New Roman" panose="02020603050405020304" pitchFamily="18" charset="0"/>
              </a:rPr>
              <a:t>. Theo </a:t>
            </a:r>
            <a:r>
              <a:rPr lang="en-US" sz="4000" dirty="0" err="1">
                <a:latin typeface="Times New Roman" panose="02020603050405020304" pitchFamily="18" charset="0"/>
                <a:ea typeface="Times New Roman" panose="02020603050405020304" pitchFamily="18" charset="0"/>
              </a:rPr>
              <a:t>em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vì</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sao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trâu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bò</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bị</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chết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Hãy</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để</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xuất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một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số</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biện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pháp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giúp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hạn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chế</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trâu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bò</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chết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trong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trường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hợp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này</a:t>
            </a:r>
            <a:r>
              <a:rPr lang="en-US" sz="4000" dirty="0">
                <a:latin typeface="Times New Roman" panose="02020603050405020304" pitchFamily="18" charset="0"/>
                <a:ea typeface="Times New Roman" panose="02020603050405020304" pitchFamily="18" charset="0"/>
              </a:rPr>
              <a:t>.</a:t>
            </a:r>
            <a:endParaRPr lang="en-US" sz="4000" dirty="0"/>
          </a:p>
        </p:txBody>
      </p:sp>
    </p:spTree>
    <p:extLst>
      <p:ext uri="{BB962C8B-B14F-4D97-AF65-F5344CB8AC3E}">
        <p14:creationId xmlns:p14="http://schemas.microsoft.com/office/powerpoint/2010/main" val="235551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EC4E9A-9C9C-4702-8A61-336C942DBCB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b="9341"/>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57741" y="415897"/>
            <a:ext cx="11276517" cy="3193844"/>
          </a:xfrm>
          <a:prstGeom prst="rect">
            <a:avLst/>
          </a:prstGeom>
          <a:solidFill>
            <a:schemeClr val="bg1">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37000"/>
                </a:schemeClr>
              </a:solidFill>
            </a:endParaRPr>
          </a:p>
        </p:txBody>
      </p:sp>
      <p:pic>
        <p:nvPicPr>
          <p:cNvPr id="6" name="Picture 5"/>
          <p:cNvPicPr>
            <a:picLocks noChangeAspect="1"/>
          </p:cNvPicPr>
          <p:nvPr/>
        </p:nvPicPr>
        <p:blipFill>
          <a:blip r:embed="rId4"/>
          <a:stretch>
            <a:fillRect/>
          </a:stretch>
        </p:blipFill>
        <p:spPr>
          <a:xfrm>
            <a:off x="10206195" y="3429000"/>
            <a:ext cx="1507330" cy="655555"/>
          </a:xfrm>
          <a:prstGeom prst="rect">
            <a:avLst/>
          </a:prstGeom>
        </p:spPr>
      </p:pic>
      <p:pic>
        <p:nvPicPr>
          <p:cNvPr id="7" name="Picture 6"/>
          <p:cNvPicPr>
            <a:picLocks noChangeAspect="1"/>
          </p:cNvPicPr>
          <p:nvPr/>
        </p:nvPicPr>
        <p:blipFill>
          <a:blip r:embed="rId5"/>
          <a:stretch>
            <a:fillRect/>
          </a:stretch>
        </p:blipFill>
        <p:spPr>
          <a:xfrm>
            <a:off x="2407731" y="382799"/>
            <a:ext cx="6956139" cy="1914310"/>
          </a:xfrm>
          <a:prstGeom prst="rect">
            <a:avLst/>
          </a:prstGeom>
        </p:spPr>
      </p:pic>
      <p:pic>
        <p:nvPicPr>
          <p:cNvPr id="8" name="Picture 7"/>
          <p:cNvPicPr>
            <a:picLocks noChangeAspect="1"/>
          </p:cNvPicPr>
          <p:nvPr/>
        </p:nvPicPr>
        <p:blipFill>
          <a:blip r:embed="rId6"/>
          <a:stretch>
            <a:fillRect/>
          </a:stretch>
        </p:blipFill>
        <p:spPr>
          <a:xfrm>
            <a:off x="1033989" y="1898220"/>
            <a:ext cx="4208538" cy="1854149"/>
          </a:xfrm>
          <a:prstGeom prst="rect">
            <a:avLst/>
          </a:prstGeom>
        </p:spPr>
      </p:pic>
      <p:pic>
        <p:nvPicPr>
          <p:cNvPr id="9" name="Picture 8"/>
          <p:cNvPicPr>
            <a:picLocks noChangeAspect="1"/>
          </p:cNvPicPr>
          <p:nvPr/>
        </p:nvPicPr>
        <p:blipFill>
          <a:blip r:embed="rId7"/>
          <a:stretch>
            <a:fillRect/>
          </a:stretch>
        </p:blipFill>
        <p:spPr>
          <a:xfrm>
            <a:off x="5349561" y="1805157"/>
            <a:ext cx="5834317" cy="1875898"/>
          </a:xfrm>
          <a:prstGeom prst="rect">
            <a:avLst/>
          </a:prstGeom>
        </p:spPr>
      </p:pic>
    </p:spTree>
    <p:extLst>
      <p:ext uri="{BB962C8B-B14F-4D97-AF65-F5344CB8AC3E}">
        <p14:creationId xmlns:p14="http://schemas.microsoft.com/office/powerpoint/2010/main" val="395837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sp>
        <p:nvSpPr>
          <p:cNvPr id="5" name="Rounded Rectangle 4"/>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图片 8">
            <a:extLst>
              <a:ext uri="{FF2B5EF4-FFF2-40B4-BE49-F238E27FC236}">
                <a16:creationId xmlns:a16="http://schemas.microsoft.com/office/drawing/2014/main" id="{221F2C89-1849-4143-BFF0-BE4D5636128C}"/>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89577" y="-942622"/>
            <a:ext cx="13555579" cy="8977830"/>
          </a:xfrm>
          <a:prstGeom prst="rect">
            <a:avLst/>
          </a:prstGeom>
        </p:spPr>
      </p:pic>
      <p:sp>
        <p:nvSpPr>
          <p:cNvPr id="7" name="Rectangle 6"/>
          <p:cNvSpPr/>
          <p:nvPr/>
        </p:nvSpPr>
        <p:spPr>
          <a:xfrm>
            <a:off x="2150299" y="1536174"/>
            <a:ext cx="7316973" cy="3785652"/>
          </a:xfrm>
          <a:prstGeom prst="rect">
            <a:avLst/>
          </a:prstGeom>
        </p:spPr>
        <p:txBody>
          <a:bodyPr wrap="square">
            <a:spAutoFit/>
          </a:bodyPr>
          <a:lstStyle/>
          <a:p>
            <a:pPr algn="just">
              <a:lnSpc>
                <a:spcPct val="120000"/>
              </a:lnSpc>
              <a:spcAft>
                <a:spcPts val="0"/>
              </a:spcAft>
            </a:pPr>
            <a:r>
              <a:rPr lang="en-US" sz="4000" dirty="0" err="1">
                <a:latin typeface="Times New Roman" panose="02020603050405020304" pitchFamily="18" charset="0"/>
                <a:ea typeface="Times New Roman" panose="02020603050405020304" pitchFamily="18" charset="0"/>
              </a:rPr>
              <a:t>Trâu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bò</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chết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vì</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nhiệt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độ</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quá</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lạnh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Đề</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xuất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biện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pháp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như</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không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chăn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thả</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trâu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bò</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làm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chuồng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trại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cùng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bạt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che</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chắn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gió</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trâu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bò</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ăn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uống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đầy</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đủ</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sưởi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ấm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trâu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bò</a:t>
            </a:r>
            <a:r>
              <a:rPr lang="en-US" sz="4000" dirty="0">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05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pic>
        <p:nvPicPr>
          <p:cNvPr id="5" name="图片 8">
            <a:extLst>
              <a:ext uri="{FF2B5EF4-FFF2-40B4-BE49-F238E27FC236}">
                <a16:creationId xmlns:a16="http://schemas.microsoft.com/office/drawing/2014/main" id="{4B95DE57-6E86-4AD6-8A4E-788492D13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1" y="518520"/>
            <a:ext cx="10571453" cy="5278135"/>
          </a:xfrm>
          <a:prstGeom prst="rect">
            <a:avLst/>
          </a:prstGeom>
        </p:spPr>
      </p:pic>
      <p:sp>
        <p:nvSpPr>
          <p:cNvPr id="6" name="内容占位符 4">
            <a:extLst>
              <a:ext uri="{FF2B5EF4-FFF2-40B4-BE49-F238E27FC236}">
                <a16:creationId xmlns:a16="http://schemas.microsoft.com/office/drawing/2014/main" id="{9886CF86-8171-4E8F-811D-73D2B3D35089}"/>
              </a:ext>
            </a:extLst>
          </p:cNvPr>
          <p:cNvSpPr txBox="1">
            <a:spLocks/>
          </p:cNvSpPr>
          <p:nvPr/>
        </p:nvSpPr>
        <p:spPr>
          <a:xfrm>
            <a:off x="1654040" y="2596578"/>
            <a:ext cx="6775690" cy="26404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30"/>
              </a:spcBef>
              <a:spcAft>
                <a:spcPts val="30"/>
              </a:spcAft>
              <a:buClrTx/>
              <a:buSzTx/>
              <a:buFont typeface="Arial" panose="020B0604020202020204" pitchFamily="34" charset="0"/>
              <a:buNone/>
              <a:tabLst/>
              <a:defRPr/>
            </a:pPr>
            <a:r>
              <a:rPr kumimoji="0" lang="vi-VN" altLang="zh-CN" sz="4000" b="1" i="0" u="none" strike="noStrike" kern="1200" cap="none" spc="0" normalizeH="0" baseline="0" noProof="0" dirty="0" smtClean="0">
                <a:ln>
                  <a:noFill/>
                </a:ln>
                <a:solidFill>
                  <a:srgbClr val="FF0000"/>
                </a:solidFill>
                <a:effectLst/>
                <a:uLnTx/>
                <a:uFillTx/>
                <a:latin typeface="+mj-lt"/>
                <a:ea typeface="Cambria" panose="02040503050406030204" pitchFamily="18" charset="0"/>
                <a:cs typeface="+mn-ea"/>
                <a:sym typeface="+mn-lt"/>
              </a:rPr>
              <a:t>CÁC</a:t>
            </a:r>
            <a:r>
              <a:rPr kumimoji="0" lang="vi-VN" altLang="zh-CN" sz="4000" b="1" i="0" u="none" strike="noStrike" kern="1200" cap="none" spc="0" normalizeH="0" noProof="0" dirty="0" smtClean="0">
                <a:ln>
                  <a:noFill/>
                </a:ln>
                <a:solidFill>
                  <a:srgbClr val="FF0000"/>
                </a:solidFill>
                <a:effectLst/>
                <a:uLnTx/>
                <a:uFillTx/>
                <a:latin typeface="+mj-lt"/>
                <a:ea typeface="Cambria" panose="02040503050406030204" pitchFamily="18" charset="0"/>
                <a:cs typeface="+mn-ea"/>
                <a:sym typeface="+mn-lt"/>
              </a:rPr>
              <a:t> YẾU TỐ CẦN CHO </a:t>
            </a:r>
            <a:endParaRPr kumimoji="0" lang="en-US" altLang="zh-CN" sz="4000" b="1" i="0" u="none" strike="noStrike" kern="1200" cap="none" spc="0" normalizeH="0" noProof="0" dirty="0" smtClean="0">
              <a:ln>
                <a:noFill/>
              </a:ln>
              <a:solidFill>
                <a:srgbClr val="FF0000"/>
              </a:solidFill>
              <a:effectLst/>
              <a:uLnTx/>
              <a:uFillTx/>
              <a:latin typeface="+mj-lt"/>
              <a:ea typeface="Cambria" panose="02040503050406030204" pitchFamily="18" charset="0"/>
              <a:cs typeface="+mn-ea"/>
              <a:sym typeface="+mn-lt"/>
            </a:endParaRPr>
          </a:p>
          <a:p>
            <a:pPr marL="0" marR="0" lvl="0" indent="0" algn="ctr" defTabSz="914400" rtl="0" eaLnBrk="1" fontAlgn="auto" latinLnBrk="0" hangingPunct="1">
              <a:lnSpc>
                <a:spcPct val="140000"/>
              </a:lnSpc>
              <a:spcBef>
                <a:spcPts val="30"/>
              </a:spcBef>
              <a:spcAft>
                <a:spcPts val="30"/>
              </a:spcAft>
              <a:buClrTx/>
              <a:buSzTx/>
              <a:buFont typeface="Arial" panose="020B0604020202020204" pitchFamily="34" charset="0"/>
              <a:buNone/>
              <a:tabLst/>
              <a:defRPr/>
            </a:pPr>
            <a:r>
              <a:rPr kumimoji="0" lang="vi-VN" altLang="zh-CN" sz="4000" b="1" i="0" u="none" strike="noStrike" kern="1200" cap="none" spc="0" normalizeH="0" noProof="0" dirty="0" smtClean="0">
                <a:ln>
                  <a:noFill/>
                </a:ln>
                <a:solidFill>
                  <a:srgbClr val="FF0000"/>
                </a:solidFill>
                <a:effectLst/>
                <a:uLnTx/>
                <a:uFillTx/>
                <a:latin typeface="+mj-lt"/>
                <a:ea typeface="Cambria" panose="02040503050406030204" pitchFamily="18" charset="0"/>
                <a:cs typeface="+mn-ea"/>
                <a:sym typeface="+mn-lt"/>
              </a:rPr>
              <a:t>SỰ SỐNG VÀ PHÁT TRIỂN CỦA ĐỘNG VẬT</a:t>
            </a:r>
            <a:endParaRPr kumimoji="0" lang="zh-CN" altLang="en-US" sz="4000" b="1" i="0" u="none" strike="noStrike" kern="1200" cap="none" spc="0" normalizeH="0" baseline="0" noProof="0" dirty="0">
              <a:ln>
                <a:noFill/>
              </a:ln>
              <a:solidFill>
                <a:srgbClr val="FF0000"/>
              </a:solidFill>
              <a:effectLst/>
              <a:uLnTx/>
              <a:uFillTx/>
              <a:latin typeface="+mj-lt"/>
              <a:ea typeface="迷你简菱心" panose="02010609000101010101" pitchFamily="49" charset="-122"/>
              <a:cs typeface="+mn-ea"/>
              <a:sym typeface="+mn-lt"/>
            </a:endParaRPr>
          </a:p>
        </p:txBody>
      </p:sp>
      <p:sp>
        <p:nvSpPr>
          <p:cNvPr id="8" name="TextBox 7"/>
          <p:cNvSpPr txBox="1"/>
          <p:nvPr/>
        </p:nvSpPr>
        <p:spPr>
          <a:xfrm>
            <a:off x="2529595" y="1479284"/>
            <a:ext cx="5024582" cy="923330"/>
          </a:xfrm>
          <a:prstGeom prst="rect">
            <a:avLst/>
          </a:prstGeom>
          <a:noFill/>
          <a:ln>
            <a:solidFill>
              <a:schemeClr val="tx1">
                <a:lumMod val="95000"/>
                <a:lumOff val="5000"/>
              </a:schemeClr>
            </a:solidFill>
            <a:prstDash val="dash"/>
          </a:ln>
        </p:spPr>
        <p:txBody>
          <a:bodyPr wrap="square" rtlCol="0">
            <a:spAutoFit/>
          </a:bodyPr>
          <a:lstStyle/>
          <a:p>
            <a:r>
              <a:rPr lang="en-US" sz="5400" b="1" dirty="0" smtClean="0">
                <a:solidFill>
                  <a:schemeClr val="bg2">
                    <a:lumMod val="10000"/>
                  </a:schemeClr>
                </a:solidFill>
                <a:latin typeface="Times New Roman" panose="02020603050405020304" pitchFamily="18" charset="0"/>
                <a:cs typeface="Times New Roman" panose="02020603050405020304" pitchFamily="18" charset="0"/>
              </a:rPr>
              <a:t>HOẠT ĐỘNG 1</a:t>
            </a:r>
            <a:endParaRPr lang="en-AU" sz="5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3430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sp>
        <p:nvSpPr>
          <p:cNvPr id="5" name="Rounded Rectangle 4"/>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图片 10">
            <a:extLst>
              <a:ext uri="{FF2B5EF4-FFF2-40B4-BE49-F238E27FC236}">
                <a16:creationId xmlns:a16="http://schemas.microsoft.com/office/drawing/2014/main" id="{6CAF5ABA-4EB5-4D2B-B4DC-5FBC6E990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898" y="-1846853"/>
            <a:ext cx="11302983" cy="9332472"/>
          </a:xfrm>
          <a:prstGeom prst="rect">
            <a:avLst/>
          </a:prstGeom>
        </p:spPr>
      </p:pic>
      <p:sp>
        <p:nvSpPr>
          <p:cNvPr id="7" name="文本框 8">
            <a:extLst>
              <a:ext uri="{FF2B5EF4-FFF2-40B4-BE49-F238E27FC236}">
                <a16:creationId xmlns:a16="http://schemas.microsoft.com/office/drawing/2014/main" id="{589E8E81-E03E-4082-891C-00C3E9F8FB07}"/>
              </a:ext>
            </a:extLst>
          </p:cNvPr>
          <p:cNvSpPr txBox="1"/>
          <p:nvPr/>
        </p:nvSpPr>
        <p:spPr>
          <a:xfrm>
            <a:off x="4011650" y="1393494"/>
            <a:ext cx="7493704" cy="3632213"/>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30"/>
              </a:spcBef>
              <a:spcAft>
                <a:spcPts val="30"/>
              </a:spcAft>
              <a:buClrTx/>
              <a:buSzTx/>
              <a:buFontTx/>
              <a:buNone/>
              <a:tabLst/>
              <a:defRPr/>
            </a:pPr>
            <a:r>
              <a:rPr lang="vi-VN" altLang="zh-CN" sz="3600" b="1" dirty="0" smtClean="0">
                <a:solidFill>
                  <a:srgbClr val="C00000"/>
                </a:solidFill>
                <a:latin typeface="+mj-lt"/>
                <a:ea typeface="Cambria" panose="02040503050406030204" pitchFamily="18" charset="0"/>
                <a:cs typeface="+mn-ea"/>
                <a:sym typeface="+mn-lt"/>
              </a:rPr>
              <a:t>Động vật cần có thức ăn, nước, </a:t>
            </a:r>
            <a:endParaRPr lang="en-US" altLang="zh-CN" sz="3600" b="1" dirty="0" smtClean="0">
              <a:solidFill>
                <a:srgbClr val="C00000"/>
              </a:solidFill>
              <a:latin typeface="+mj-lt"/>
              <a:ea typeface="Cambria" panose="02040503050406030204" pitchFamily="18" charset="0"/>
              <a:cs typeface="+mn-ea"/>
              <a:sym typeface="+mn-lt"/>
            </a:endParaRPr>
          </a:p>
          <a:p>
            <a:pPr marL="0" marR="0" lvl="0" indent="0" algn="ctr" defTabSz="914400" rtl="0" eaLnBrk="1" fontAlgn="auto" latinLnBrk="0" hangingPunct="1">
              <a:lnSpc>
                <a:spcPct val="130000"/>
              </a:lnSpc>
              <a:spcBef>
                <a:spcPts val="30"/>
              </a:spcBef>
              <a:spcAft>
                <a:spcPts val="30"/>
              </a:spcAft>
              <a:buClrTx/>
              <a:buSzTx/>
              <a:buFontTx/>
              <a:buNone/>
              <a:tabLst/>
              <a:defRPr/>
            </a:pPr>
            <a:r>
              <a:rPr lang="vi-VN" altLang="zh-CN" sz="3600" b="1" dirty="0" smtClean="0">
                <a:solidFill>
                  <a:srgbClr val="C00000"/>
                </a:solidFill>
                <a:latin typeface="+mj-lt"/>
                <a:ea typeface="Cambria" panose="02040503050406030204" pitchFamily="18" charset="0"/>
                <a:cs typeface="+mn-ea"/>
                <a:sym typeface="+mn-lt"/>
              </a:rPr>
              <a:t>khí ô-xi, nhiệt độ và ánh sáng thích hợp để sống và phát triển. Thiếu bất kì một yếu tố nào đều ảnh hưởng đến sự phát triển hoặc sự sống của chúng.</a:t>
            </a:r>
            <a:endParaRPr kumimoji="0" lang="zh-CN" altLang="en-US" sz="3600" b="1" i="0" u="none" strike="noStrike" kern="1200" cap="none" spc="0" normalizeH="0" baseline="0" noProof="0" dirty="0">
              <a:ln>
                <a:noFill/>
              </a:ln>
              <a:solidFill>
                <a:srgbClr val="C00000"/>
              </a:solidFill>
              <a:effectLst/>
              <a:uLnTx/>
              <a:uFillTx/>
              <a:latin typeface="+mj-lt"/>
              <a:ea typeface="迷你简菱心" panose="02010609000101010101" pitchFamily="49" charset="-122"/>
              <a:cs typeface="+mn-ea"/>
              <a:sym typeface="+mn-lt"/>
            </a:endParaRPr>
          </a:p>
        </p:txBody>
      </p:sp>
      <p:pic>
        <p:nvPicPr>
          <p:cNvPr id="8" name="图片 7">
            <a:extLst>
              <a:ext uri="{FF2B5EF4-FFF2-40B4-BE49-F238E27FC236}">
                <a16:creationId xmlns:a16="http://schemas.microsoft.com/office/drawing/2014/main" id="{AD40838C-935B-4CEF-B248-D08AE639BB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452" y="3429000"/>
            <a:ext cx="5906947" cy="3618298"/>
          </a:xfrm>
          <a:prstGeom prst="rect">
            <a:avLst/>
          </a:prstGeom>
        </p:spPr>
      </p:pic>
    </p:spTree>
    <p:extLst>
      <p:ext uri="{BB962C8B-B14F-4D97-AF65-F5344CB8AC3E}">
        <p14:creationId xmlns:p14="http://schemas.microsoft.com/office/powerpoint/2010/main" val="21464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sp>
        <p:nvSpPr>
          <p:cNvPr id="6" name="Rounded Rectangle 5"/>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rotWithShape="1">
          <a:blip r:embed="rId3"/>
          <a:srcRect l="28582" t="14397" r="12270" b="7494"/>
          <a:stretch/>
        </p:blipFill>
        <p:spPr>
          <a:xfrm>
            <a:off x="6570584" y="1328668"/>
            <a:ext cx="5453277" cy="4050726"/>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288668" y="1461654"/>
            <a:ext cx="5993248" cy="39346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800" dirty="0" smtClean="0">
                <a:latin typeface="+mj-lt"/>
                <a:ea typeface="Cambria" panose="02040503050406030204" pitchFamily="18" charset="0"/>
              </a:rPr>
              <a:t>Quan sát hình </a:t>
            </a:r>
            <a:r>
              <a:rPr lang="vi-VN" sz="3800" dirty="0" smtClean="0">
                <a:latin typeface="+mj-lt"/>
                <a:ea typeface="Cambria" panose="02040503050406030204" pitchFamily="18" charset="0"/>
              </a:rPr>
              <a:t>1</a:t>
            </a:r>
            <a:endParaRPr lang="en-US" sz="3800" dirty="0" smtClean="0">
              <a:latin typeface="+mj-lt"/>
              <a:ea typeface="Cambria" panose="02040503050406030204" pitchFamily="18" charset="0"/>
            </a:endParaRPr>
          </a:p>
          <a:p>
            <a:pPr algn="just"/>
            <a:r>
              <a:rPr lang="en-US" sz="3800" dirty="0" smtClean="0">
                <a:latin typeface="+mj-lt"/>
                <a:ea typeface="Cambria" panose="02040503050406030204" pitchFamily="18" charset="0"/>
              </a:rPr>
              <a:t>- </a:t>
            </a:r>
            <a:r>
              <a:rPr lang="vi-VN" sz="3800" dirty="0" smtClean="0">
                <a:latin typeface="+mj-lt"/>
                <a:ea typeface="Cambria" panose="02040503050406030204" pitchFamily="18" charset="0"/>
              </a:rPr>
              <a:t>Các </a:t>
            </a:r>
            <a:r>
              <a:rPr lang="vi-VN" sz="3800" dirty="0" smtClean="0">
                <a:latin typeface="+mj-lt"/>
                <a:ea typeface="Cambria" panose="02040503050406030204" pitchFamily="18" charset="0"/>
              </a:rPr>
              <a:t>con vật trong hình cần những gì để sống?</a:t>
            </a:r>
          </a:p>
          <a:p>
            <a:pPr algn="just"/>
            <a:r>
              <a:rPr lang="en-US" sz="3800" dirty="0" smtClean="0">
                <a:latin typeface="+mj-lt"/>
                <a:ea typeface="Cambria" panose="02040503050406030204" pitchFamily="18" charset="0"/>
              </a:rPr>
              <a:t>- </a:t>
            </a:r>
            <a:r>
              <a:rPr lang="vi-VN" sz="3800" dirty="0" smtClean="0">
                <a:latin typeface="+mj-lt"/>
                <a:ea typeface="Cambria" panose="02040503050406030204" pitchFamily="18" charset="0"/>
              </a:rPr>
              <a:t>Kể </a:t>
            </a:r>
            <a:r>
              <a:rPr lang="vi-VN" sz="3800" dirty="0" smtClean="0">
                <a:latin typeface="+mj-lt"/>
                <a:ea typeface="Cambria" panose="02040503050406030204" pitchFamily="18" charset="0"/>
              </a:rPr>
              <a:t>thêm những yếu tố cần thiết cần thiết khác để động vật sống và phát triển.</a:t>
            </a:r>
            <a:endParaRPr lang="en-US" sz="3800" dirty="0">
              <a:latin typeface="+mj-lt"/>
              <a:ea typeface="Cambria" panose="02040503050406030204" pitchFamily="18" charset="0"/>
            </a:endParaRPr>
          </a:p>
        </p:txBody>
      </p:sp>
    </p:spTree>
    <p:extLst>
      <p:ext uri="{BB962C8B-B14F-4D97-AF65-F5344CB8AC3E}">
        <p14:creationId xmlns:p14="http://schemas.microsoft.com/office/powerpoint/2010/main" val="215006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pic>
        <p:nvPicPr>
          <p:cNvPr id="5" name="图片 10">
            <a:extLst>
              <a:ext uri="{FF2B5EF4-FFF2-40B4-BE49-F238E27FC236}">
                <a16:creationId xmlns:a16="http://schemas.microsoft.com/office/drawing/2014/main" id="{B42F7EEC-E470-466E-8526-744E26920480}"/>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14907" y="-1396890"/>
            <a:ext cx="11689710" cy="9651779"/>
          </a:xfrm>
          <a:prstGeom prst="rect">
            <a:avLst/>
          </a:prstGeom>
        </p:spPr>
      </p:pic>
      <p:sp>
        <p:nvSpPr>
          <p:cNvPr id="8" name="Rounded Rectangle 7"/>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1662545" y="2032000"/>
            <a:ext cx="6834909" cy="3416320"/>
          </a:xfrm>
          <a:prstGeom prst="rect">
            <a:avLst/>
          </a:prstGeom>
          <a:noFill/>
        </p:spPr>
        <p:txBody>
          <a:bodyPr wrap="square" rtlCol="0">
            <a:spAutoFit/>
          </a:bodyPr>
          <a:lstStyle/>
          <a:p>
            <a:pPr>
              <a:buFontTx/>
              <a:buChar char="-"/>
            </a:pPr>
            <a:r>
              <a:rPr lang="en-US" altLang="zh-CN" sz="3600" dirty="0" smtClean="0">
                <a:latin typeface="Times New Roman" panose="02020603050405020304" pitchFamily="18" charset="0"/>
                <a:ea typeface="Cambria" panose="02040503050406030204" pitchFamily="18" charset="0"/>
                <a:cs typeface="Times New Roman" panose="02020603050405020304" pitchFamily="18" charset="0"/>
                <a:sym typeface="+mn-lt"/>
              </a:rPr>
              <a:t> </a:t>
            </a:r>
            <a:r>
              <a:rPr lang="vi-VN" altLang="zh-CN" sz="3600" dirty="0" smtClean="0">
                <a:latin typeface="Times New Roman" panose="02020603050405020304" pitchFamily="18" charset="0"/>
                <a:ea typeface="Cambria" panose="02040503050406030204" pitchFamily="18" charset="0"/>
                <a:cs typeface="Times New Roman" panose="02020603050405020304" pitchFamily="18" charset="0"/>
                <a:sym typeface="+mn-lt"/>
              </a:rPr>
              <a:t>Hươu </a:t>
            </a:r>
            <a:r>
              <a:rPr lang="vi-VN" altLang="zh-CN" sz="3600" dirty="0">
                <a:latin typeface="Times New Roman" panose="02020603050405020304" pitchFamily="18" charset="0"/>
                <a:ea typeface="Cambria" panose="02040503050406030204" pitchFamily="18" charset="0"/>
                <a:cs typeface="Times New Roman" panose="02020603050405020304" pitchFamily="18" charset="0"/>
                <a:sym typeface="+mn-lt"/>
              </a:rPr>
              <a:t>ăn cỏ</a:t>
            </a:r>
          </a:p>
          <a:p>
            <a:pPr>
              <a:buFontTx/>
              <a:buChar char="-"/>
            </a:pPr>
            <a:r>
              <a:rPr lang="en-US" altLang="zh-CN" sz="36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vi-VN" altLang="zh-CN" sz="36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mn-lt"/>
              </a:rPr>
              <a:t>Bò </a:t>
            </a:r>
            <a:r>
              <a:rPr lang="vi-VN" altLang="zh-CN"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mn-lt"/>
              </a:rPr>
              <a:t>uống nước</a:t>
            </a:r>
          </a:p>
          <a:p>
            <a:pPr>
              <a:buFontTx/>
              <a:buChar char="-"/>
            </a:pPr>
            <a:r>
              <a:rPr lang="en-US" altLang="zh-CN" sz="36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vi-VN" altLang="zh-CN" sz="36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mn-lt"/>
              </a:rPr>
              <a:t>Cò </a:t>
            </a:r>
            <a:r>
              <a:rPr lang="vi-VN" altLang="zh-CN"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mn-lt"/>
              </a:rPr>
              <a:t>ăn cá</a:t>
            </a:r>
          </a:p>
          <a:p>
            <a:pPr>
              <a:buFontTx/>
              <a:buChar char="-"/>
            </a:pPr>
            <a:r>
              <a:rPr lang="en-US" altLang="zh-CN" sz="36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vi-VN" altLang="zh-CN" sz="36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mn-lt"/>
              </a:rPr>
              <a:t>Cá đang thở</a:t>
            </a:r>
            <a:endParaRPr lang="vi-VN" altLang="zh-CN"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mn-lt"/>
            </a:endParaRPr>
          </a:p>
          <a:p>
            <a:pPr>
              <a:buFontTx/>
              <a:buChar char="-"/>
            </a:pPr>
            <a:r>
              <a:rPr lang="en-US" altLang="zh-CN" sz="36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vi-VN" altLang="zh-CN" sz="36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mn-lt"/>
              </a:rPr>
              <a:t>Chim </a:t>
            </a:r>
            <a:r>
              <a:rPr lang="vi-VN" altLang="zh-CN"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mn-lt"/>
              </a:rPr>
              <a:t>mẹ mớm mồi cho chim con</a:t>
            </a:r>
          </a:p>
          <a:p>
            <a:pPr>
              <a:buFontTx/>
              <a:buChar char="-"/>
            </a:pPr>
            <a:r>
              <a:rPr lang="en-US" altLang="zh-CN" sz="36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vi-VN" altLang="zh-CN" sz="36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mn-lt"/>
              </a:rPr>
              <a:t>Bướm </a:t>
            </a:r>
            <a:r>
              <a:rPr lang="vi-VN" altLang="zh-CN"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mn-lt"/>
              </a:rPr>
              <a:t>hút mật </a:t>
            </a:r>
            <a:r>
              <a:rPr lang="vi-VN" altLang="zh-CN" sz="36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mn-lt"/>
              </a:rPr>
              <a:t>hoa</a:t>
            </a:r>
            <a:endParaRPr lang="vi-VN" altLang="zh-CN"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048132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pic>
        <p:nvPicPr>
          <p:cNvPr id="5" name="图片 10">
            <a:extLst>
              <a:ext uri="{FF2B5EF4-FFF2-40B4-BE49-F238E27FC236}">
                <a16:creationId xmlns:a16="http://schemas.microsoft.com/office/drawing/2014/main" id="{B42F7EEC-E470-466E-8526-744E26920480}"/>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64288" y="-1556717"/>
            <a:ext cx="11214689" cy="9651779"/>
          </a:xfrm>
          <a:prstGeom prst="rect">
            <a:avLst/>
          </a:prstGeom>
        </p:spPr>
      </p:pic>
      <p:sp>
        <p:nvSpPr>
          <p:cNvPr id="6" name="内容占位符 4">
            <a:extLst>
              <a:ext uri="{FF2B5EF4-FFF2-40B4-BE49-F238E27FC236}">
                <a16:creationId xmlns:a16="http://schemas.microsoft.com/office/drawing/2014/main" id="{C6B78451-1252-4A63-94D5-AFAB06CC478F}"/>
              </a:ext>
            </a:extLst>
          </p:cNvPr>
          <p:cNvSpPr txBox="1">
            <a:spLocks/>
          </p:cNvSpPr>
          <p:nvPr/>
        </p:nvSpPr>
        <p:spPr>
          <a:xfrm>
            <a:off x="1152343" y="1896882"/>
            <a:ext cx="6790376" cy="7724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altLang="zh-CN" sz="4000" noProof="0" dirty="0" smtClean="0">
                <a:latin typeface="Times New Roman" panose="02020603050405020304" pitchFamily="18" charset="0"/>
                <a:ea typeface="Cambria" panose="02040503050406030204" pitchFamily="18" charset="0"/>
                <a:cs typeface="Times New Roman" panose="02020603050405020304" pitchFamily="18" charset="0"/>
                <a:sym typeface="+mn-lt"/>
              </a:rPr>
              <a:t>Động vật cần thêm các yếu tố</a:t>
            </a:r>
          </a:p>
        </p:txBody>
      </p:sp>
      <p:sp>
        <p:nvSpPr>
          <p:cNvPr id="7" name="Rectangle 6"/>
          <p:cNvSpPr/>
          <p:nvPr/>
        </p:nvSpPr>
        <p:spPr>
          <a:xfrm>
            <a:off x="702003" y="3133943"/>
            <a:ext cx="3486399" cy="15117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lstStyle/>
          <a:p>
            <a:pPr algn="ctr"/>
            <a:r>
              <a:rPr lang="vi-VN" sz="5400" dirty="0" smtClean="0">
                <a:solidFill>
                  <a:schemeClr val="tx1"/>
                </a:solidFill>
                <a:latin typeface="+mj-lt"/>
                <a:ea typeface="Cambria" panose="02040503050406030204" pitchFamily="18" charset="0"/>
              </a:rPr>
              <a:t>NHIỆT ĐỘ</a:t>
            </a:r>
            <a:endParaRPr lang="en-US" sz="5400" dirty="0">
              <a:solidFill>
                <a:schemeClr val="tx1"/>
              </a:solidFill>
              <a:latin typeface="+mj-lt"/>
              <a:ea typeface="Cambria" panose="02040503050406030204" pitchFamily="18" charset="0"/>
            </a:endParaRPr>
          </a:p>
        </p:txBody>
      </p:sp>
      <p:sp>
        <p:nvSpPr>
          <p:cNvPr id="8" name="Rectangle 7"/>
          <p:cNvSpPr/>
          <p:nvPr/>
        </p:nvSpPr>
        <p:spPr>
          <a:xfrm>
            <a:off x="4593159" y="3081953"/>
            <a:ext cx="3486399" cy="15117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0" anchor="ctr"/>
          <a:lstStyle/>
          <a:p>
            <a:pPr algn="ctr"/>
            <a:r>
              <a:rPr lang="vi-VN" sz="48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ÁNH SÁNG</a:t>
            </a:r>
            <a:endParaRPr lang="en-US" sz="4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Rounded Rectangle 8"/>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5015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pic>
        <p:nvPicPr>
          <p:cNvPr id="8" name="图片 8">
            <a:extLst>
              <a:ext uri="{FF2B5EF4-FFF2-40B4-BE49-F238E27FC236}">
                <a16:creationId xmlns:a16="http://schemas.microsoft.com/office/drawing/2014/main" id="{4B95DE57-6E86-4AD6-8A4E-788492D13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744" y="0"/>
            <a:ext cx="11628162" cy="6695595"/>
          </a:xfrm>
          <a:prstGeom prst="rect">
            <a:avLst/>
          </a:prstGeom>
        </p:spPr>
      </p:pic>
      <p:sp>
        <p:nvSpPr>
          <p:cNvPr id="9" name="内容占位符 4">
            <a:extLst>
              <a:ext uri="{FF2B5EF4-FFF2-40B4-BE49-F238E27FC236}">
                <a16:creationId xmlns:a16="http://schemas.microsoft.com/office/drawing/2014/main" id="{9886CF86-8171-4E8F-811D-73D2B3D35089}"/>
              </a:ext>
            </a:extLst>
          </p:cNvPr>
          <p:cNvSpPr txBox="1">
            <a:spLocks/>
          </p:cNvSpPr>
          <p:nvPr/>
        </p:nvSpPr>
        <p:spPr>
          <a:xfrm>
            <a:off x="777209" y="1184865"/>
            <a:ext cx="8264256" cy="30668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30"/>
              </a:spcBef>
              <a:spcAft>
                <a:spcPts val="30"/>
              </a:spcAft>
              <a:buClrTx/>
              <a:buSzTx/>
              <a:buFont typeface="Arial" panose="020B0604020202020204" pitchFamily="34" charset="0"/>
              <a:buNone/>
              <a:tabLst/>
              <a:defRPr/>
            </a:pPr>
            <a:r>
              <a:rPr kumimoji="0" lang="vi-VN" altLang="en-US" i="0" u="none" strike="noStrike" kern="1200" cap="none" spc="0" normalizeH="0" baseline="0" noProof="0" dirty="0"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Lấy</a:t>
            </a:r>
            <a:r>
              <a:rPr kumimoji="0" lang="vi-VN" altLang="en-US" i="0" u="none" strike="noStrike" kern="1200" cap="none" spc="0" normalizeH="0" noProof="0" dirty="0"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ví dụ chứng tỏ:</a:t>
            </a:r>
          </a:p>
          <a:p>
            <a:pPr marR="0" lvl="0" algn="just" defTabSz="914400" rtl="0" eaLnBrk="1" fontAlgn="auto" latinLnBrk="0" hangingPunct="1">
              <a:lnSpc>
                <a:spcPct val="130000"/>
              </a:lnSpc>
              <a:spcBef>
                <a:spcPts val="30"/>
              </a:spcBef>
              <a:spcAft>
                <a:spcPts val="30"/>
              </a:spcAft>
              <a:buClrTx/>
              <a:buSzTx/>
              <a:buFontTx/>
              <a:buChar char="-"/>
              <a:tabLst/>
              <a:defRPr/>
            </a:pPr>
            <a:r>
              <a:rPr lang="vi-VN" altLang="zh-CN" dirty="0" smtClean="0">
                <a:latin typeface="Times New Roman" panose="02020603050405020304" pitchFamily="18" charset="0"/>
                <a:ea typeface="Cambria" panose="02040503050406030204" pitchFamily="18" charset="0"/>
                <a:cs typeface="Times New Roman" panose="02020603050405020304" pitchFamily="18" charset="0"/>
                <a:sym typeface="+mn-lt"/>
              </a:rPr>
              <a:t>Động vật cần đầy đủ thức ăn, nước uống để sinh sống phát triển.</a:t>
            </a:r>
          </a:p>
          <a:p>
            <a:pPr marR="0" lvl="0" algn="just" defTabSz="914400" rtl="0" eaLnBrk="1" fontAlgn="auto" latinLnBrk="0" hangingPunct="1">
              <a:lnSpc>
                <a:spcPct val="130000"/>
              </a:lnSpc>
              <a:spcBef>
                <a:spcPts val="30"/>
              </a:spcBef>
              <a:spcAft>
                <a:spcPts val="30"/>
              </a:spcAft>
              <a:buClrTx/>
              <a:buSzTx/>
              <a:buFontTx/>
              <a:buChar char="-"/>
              <a:tabLst/>
              <a:defRPr/>
            </a:pPr>
            <a:r>
              <a:rPr lang="vi-VN" altLang="zh-CN" dirty="0" smtClean="0">
                <a:latin typeface="Times New Roman" panose="02020603050405020304" pitchFamily="18" charset="0"/>
                <a:ea typeface="Cambria" panose="02040503050406030204" pitchFamily="18" charset="0"/>
                <a:cs typeface="Times New Roman" panose="02020603050405020304" pitchFamily="18" charset="0"/>
                <a:sym typeface="+mn-lt"/>
              </a:rPr>
              <a:t>Động vật cần ánh sáng để quan sát môi trường xung quanh, di chuyển, tìm kiếm thức ăn hay sưởi ấm cơ thể.</a:t>
            </a:r>
          </a:p>
          <a:p>
            <a:pPr marR="0" lvl="0" algn="just" defTabSz="914400" rtl="0" eaLnBrk="1" fontAlgn="auto" latinLnBrk="0" hangingPunct="1">
              <a:lnSpc>
                <a:spcPct val="130000"/>
              </a:lnSpc>
              <a:spcBef>
                <a:spcPts val="30"/>
              </a:spcBef>
              <a:spcAft>
                <a:spcPts val="30"/>
              </a:spcAft>
              <a:buClrTx/>
              <a:buSzTx/>
              <a:buFontTx/>
              <a:buChar char="-"/>
              <a:tabLst/>
              <a:defRPr/>
            </a:pPr>
            <a:r>
              <a:rPr kumimoji="0" lang="vi-VN" altLang="zh-CN" i="0" u="none" strike="noStrike" kern="1200" cap="none" spc="0" normalizeH="0" baseline="0" noProof="0" dirty="0"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sym typeface="+mn-lt"/>
              </a:rPr>
              <a:t>Khi</a:t>
            </a:r>
            <a:r>
              <a:rPr kumimoji="0" lang="vi-VN" altLang="zh-CN" i="0" u="none" strike="noStrike" kern="1200" cap="none" spc="0" normalizeH="0" noProof="0" dirty="0"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sym typeface="+mn-lt"/>
              </a:rPr>
              <a:t> nhiệt độ của môi trường quá thấp, quá cao hoặc thay đổi đột ngột, động vật có thể bị chết nên chúng thường tìm cách trú ẩn.</a:t>
            </a:r>
            <a:endParaRPr kumimoji="0" lang="zh-CN" altLang="en-US" i="0" u="none" strike="noStrike" kern="1200" cap="none" spc="0" normalizeH="0" baseline="0" noProof="0" dirty="0">
              <a:ln>
                <a:noFill/>
              </a:ln>
              <a:effectLst/>
              <a:uLnTx/>
              <a:uFillTx/>
              <a:latin typeface="Times New Roman" panose="02020603050405020304" pitchFamily="18" charset="0"/>
              <a:ea typeface="迷你简菱心" panose="02010609000101010101" pitchFamily="49" charset="-122"/>
              <a:cs typeface="Times New Roman" panose="02020603050405020304" pitchFamily="18" charset="0"/>
              <a:sym typeface="+mn-lt"/>
            </a:endParaRPr>
          </a:p>
        </p:txBody>
      </p:sp>
      <p:sp>
        <p:nvSpPr>
          <p:cNvPr id="11" name="Rounded Rectangle 10"/>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214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pic>
        <p:nvPicPr>
          <p:cNvPr id="5" name="Picture 4"/>
          <p:cNvPicPr>
            <a:picLocks noChangeAspect="1"/>
          </p:cNvPicPr>
          <p:nvPr/>
        </p:nvPicPr>
        <p:blipFill rotWithShape="1">
          <a:blip r:embed="rId3"/>
          <a:srcRect l="5496" t="19692" r="51206" b="21868"/>
          <a:stretch/>
        </p:blipFill>
        <p:spPr>
          <a:xfrm>
            <a:off x="203200" y="1231902"/>
            <a:ext cx="5737644" cy="435609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srcRect l="50495" t="19693" r="8441" b="21489"/>
          <a:stretch/>
        </p:blipFill>
        <p:spPr>
          <a:xfrm>
            <a:off x="6144045" y="1156937"/>
            <a:ext cx="5836383" cy="4431063"/>
          </a:xfrm>
          <a:prstGeom prst="rect">
            <a:avLst/>
          </a:prstGeom>
          <a:ln>
            <a:noFill/>
          </a:ln>
          <a:effectLst>
            <a:outerShdw blurRad="292100" dist="139700" dir="2700000" algn="tl" rotWithShape="0">
              <a:srgbClr val="333333">
                <a:alpha val="65000"/>
              </a:srgbClr>
            </a:outerShdw>
          </a:effectLst>
        </p:spPr>
      </p:pic>
      <p:sp>
        <p:nvSpPr>
          <p:cNvPr id="7" name="Rounded Rectangle 6"/>
          <p:cNvSpPr/>
          <p:nvPr/>
        </p:nvSpPr>
        <p:spPr>
          <a:xfrm>
            <a:off x="10631055" y="-1"/>
            <a:ext cx="1560945" cy="535709"/>
          </a:xfrm>
          <a:prstGeom prst="roundRect">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0260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TotalTime>
  <Words>616</Words>
  <Application>Microsoft Office PowerPoint</Application>
  <PresentationFormat>Widescreen</PresentationFormat>
  <Paragraphs>36</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等线</vt:lpstr>
      <vt:lpstr>Arial</vt:lpstr>
      <vt:lpstr>Calibri</vt:lpstr>
      <vt:lpstr>Calibri Light</vt:lpstr>
      <vt:lpstr>Cambria</vt:lpstr>
      <vt:lpstr>Times New Roman</vt:lpstr>
      <vt:lpstr>迷你简菱心</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39</cp:revision>
  <dcterms:created xsi:type="dcterms:W3CDTF">2024-12-25T01:09:57Z</dcterms:created>
  <dcterms:modified xsi:type="dcterms:W3CDTF">2024-12-25T05:06:51Z</dcterms:modified>
</cp:coreProperties>
</file>