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21"/>
  </p:notesMasterIdLst>
  <p:sldIdLst>
    <p:sldId id="289" r:id="rId3"/>
    <p:sldId id="286" r:id="rId4"/>
    <p:sldId id="287" r:id="rId5"/>
    <p:sldId id="296" r:id="rId6"/>
    <p:sldId id="297" r:id="rId7"/>
    <p:sldId id="314" r:id="rId8"/>
    <p:sldId id="299" r:id="rId9"/>
    <p:sldId id="313" r:id="rId10"/>
    <p:sldId id="322" r:id="rId11"/>
    <p:sldId id="315" r:id="rId12"/>
    <p:sldId id="317" r:id="rId13"/>
    <p:sldId id="310" r:id="rId14"/>
    <p:sldId id="318" r:id="rId15"/>
    <p:sldId id="319" r:id="rId16"/>
    <p:sldId id="321" r:id="rId17"/>
    <p:sldId id="320" r:id="rId18"/>
    <p:sldId id="288" r:id="rId19"/>
    <p:sldId id="29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D6C2FA-CB39-4B92-917C-837DE2856F0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274BEA-E175-4153-86BD-F79EEA31C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225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747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155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1679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5553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F09CA0-8C58-46CC-8785-B6EA61CA6C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5943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5026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1322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087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9659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71C84-9275-6D32-98F6-09A1DF20D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6AC4AF-0675-7AD1-DAA1-CB4FB416D4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60D3DB-0AF2-5F39-6372-67DC4AB1FD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A6D368-3D3A-565C-2186-C5CA430CC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0CD1F5-DF01-F349-C713-763DF4190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F08F60-9484-F89D-311C-641CC1290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413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380F8-E83B-4E46-19B8-DD61A2CB1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9FEC96-1E72-783A-2EF5-C2083AE72D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3C14B4-B2A6-B9B2-9DA8-021A18AE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F968A0-7A1A-B564-DEC0-0A0ECBB1D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1123B1-76F3-36A3-3664-DFFFE4282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053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009C92-CE97-F876-F890-C9C9B413A4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82B492-3159-0CD3-99B6-C6B34C0187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E70ED-9E0A-76C7-6C51-D71A55E74E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16B336-154B-4967-2947-BA682F4B5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9CB80-04D2-D546-B31D-FDB871554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3205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7A5CD-C970-E223-7EF2-53E65721CC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E3F798-5572-E649-4056-50DF418424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C64C2A-BF80-F1F9-B60C-CFF70ABFAD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ABCE72-7676-0E85-6DB4-379E05749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63B8FD-59C5-3730-9493-09FBA549A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8879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7A58-CAF8-AB96-327A-878B92B43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05BA2-12C8-3112-E65A-1F548E893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DC8714-381D-3B44-FD1A-27A96DA418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CD5610-D5B1-4086-1933-899B0B1B4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3FD3B6-44C7-9BC7-443D-3C5CA004D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5331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FAD37-B20B-F296-BD1F-D3B27BEC7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2C7C23-CE04-09E9-4852-814DE34BB2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9F11F-A6BA-24AB-63AA-6BAF0D7770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8BD194-8A96-5D78-A48E-61C0F23E7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2EEF3C-9BAA-8B33-ABF5-FFD77A22B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603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60658-839E-F9F1-C7FF-E0F7C6717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DB9DB-2F3D-8AEC-8E1B-0A93F944D6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D94249-EE04-4831-5E9F-FD5E8F4CF1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623952-7781-8439-C90C-8941E32548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07DEB1-E34F-98C3-5907-42CF89B28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80D5E-0238-4177-3B8A-A7BD337DA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2971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D187D-E2E6-D5E2-2B50-BBD747550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AF3B58-2356-8BA9-B6BB-F191EC67DA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E5F99E-DF70-04E8-08DD-91127E2FC1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FC1298-550B-4A46-7E05-1897ADAA58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000613-8BEF-6BF1-36A5-DB583C8419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69C101-60EA-7112-D80A-DE9E2C6BE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375209-80A0-51F5-8BF2-17E2288F4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26F9C1-5724-79BC-4ACB-CF1C409FE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821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3778B-78D8-9961-C230-112D5ED57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151982-98CB-2061-2945-4C96D90E0E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AB74C2-6A99-9994-5C88-18DC39176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03EC3E-2507-5299-62AF-82803188A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8760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4FEFA1-E4C9-9033-A3E6-EEABCC7BF0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7BB76E-02A9-7101-95E6-4F9AD105B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D3E55A-4222-E6DF-6DFE-B2E492B6B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1581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2F88A-22EE-A551-0CD8-644B2151E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67E87-416F-AB8F-0F11-B5B6BEFCD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753ABE-B71C-ED7A-733E-B6277BD8FC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597E4C-2EFB-CF9C-7F7D-B257AA26B6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B507EA-D5DF-031D-3A30-8F21B5676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B43743-878A-741E-BE3F-08935211D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4928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3960378-9AA3-B44B-1A5D-1D1B6A648A2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9310" y="112626"/>
            <a:ext cx="1550635" cy="15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908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AE4E607-689E-0E44-E3DA-E4979800DCB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50CE124-A2DB-17A8-0759-3955AD630B4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9310" y="112626"/>
            <a:ext cx="1550635" cy="15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254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765" y="1637788"/>
            <a:ext cx="462470" cy="1094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16569" y="1779170"/>
            <a:ext cx="462468" cy="109465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513" y="1515123"/>
            <a:ext cx="1941412" cy="1429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47EE53-662C-DAEA-88FE-B28DEB48D3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8842" y="3139810"/>
            <a:ext cx="6334293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1796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A1762D-F52B-14C0-0C35-C936B2CD1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396" y="600075"/>
            <a:ext cx="10206991" cy="28956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C69C7AA-8389-2A40-F2DA-39F8E2D25375}"/>
              </a:ext>
            </a:extLst>
          </p:cNvPr>
          <p:cNvSpPr/>
          <p:nvPr/>
        </p:nvSpPr>
        <p:spPr>
          <a:xfrm>
            <a:off x="1714500" y="211455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0D8BBBD-0E99-9DBB-7905-7E0B30215468}"/>
              </a:ext>
            </a:extLst>
          </p:cNvPr>
          <p:cNvSpPr/>
          <p:nvPr/>
        </p:nvSpPr>
        <p:spPr>
          <a:xfrm>
            <a:off x="1685925" y="253365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B144666-558E-B318-B6F1-02EC5FEE1D24}"/>
              </a:ext>
            </a:extLst>
          </p:cNvPr>
          <p:cNvSpPr/>
          <p:nvPr/>
        </p:nvSpPr>
        <p:spPr>
          <a:xfrm>
            <a:off x="1724025" y="2981325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5DE6C9-E838-BB18-35CB-5AE06DEC2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24" y="3509960"/>
            <a:ext cx="9801226" cy="241182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3425501-BC93-F4AF-C6B7-E08B21657040}"/>
              </a:ext>
            </a:extLst>
          </p:cNvPr>
          <p:cNvSpPr/>
          <p:nvPr/>
        </p:nvSpPr>
        <p:spPr>
          <a:xfrm>
            <a:off x="1809750" y="3724275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C02782B-F283-5DB2-06CD-F0B3E3DB0CD7}"/>
              </a:ext>
            </a:extLst>
          </p:cNvPr>
          <p:cNvSpPr/>
          <p:nvPr/>
        </p:nvSpPr>
        <p:spPr>
          <a:xfrm>
            <a:off x="1819275" y="453390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17ADAF32-2A30-ED62-0304-00786EE29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9225" y="5453918"/>
            <a:ext cx="9515475" cy="1169551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ngang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trực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thoại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36170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BCC0D3-DF34-6A63-6497-CC5FB8B35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499" y="876300"/>
            <a:ext cx="9020175" cy="204890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CF9B478-1A19-0528-5E42-803F28284781}"/>
              </a:ext>
            </a:extLst>
          </p:cNvPr>
          <p:cNvSpPr/>
          <p:nvPr/>
        </p:nvSpPr>
        <p:spPr>
          <a:xfrm>
            <a:off x="8353425" y="137160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AC31CAF-5A10-DD3D-2AE4-041AAB505B37}"/>
              </a:ext>
            </a:extLst>
          </p:cNvPr>
          <p:cNvSpPr/>
          <p:nvPr/>
        </p:nvSpPr>
        <p:spPr>
          <a:xfrm>
            <a:off x="2981325" y="1724025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3443A48-1258-3C8E-66F2-CC29A9FA77BB}"/>
              </a:ext>
            </a:extLst>
          </p:cNvPr>
          <p:cNvSpPr/>
          <p:nvPr/>
        </p:nvSpPr>
        <p:spPr>
          <a:xfrm>
            <a:off x="5667375" y="171450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092E4A04-7AED-F28F-4565-2B347A4E38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0814" y="3644168"/>
            <a:ext cx="7688985" cy="1169551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500" b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 gạch ngang dùng để nối các từ ngữ trong một liên danh.</a:t>
            </a:r>
            <a:endParaRPr kumimoji="0" lang="en-US" altLang="en-US" sz="35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1727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5A5451F-3861-E4D9-F919-BADDC8C964D6}"/>
              </a:ext>
            </a:extLst>
          </p:cNvPr>
          <p:cNvGrpSpPr/>
          <p:nvPr/>
        </p:nvGrpSpPr>
        <p:grpSpPr>
          <a:xfrm>
            <a:off x="284132" y="0"/>
            <a:ext cx="2144688" cy="1712422"/>
            <a:chOff x="217630" y="0"/>
            <a:chExt cx="2144688" cy="171242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E890F388-A756-1FEA-93AF-E6333AA7D759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9211B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</a:t>
              </a:r>
            </a:p>
          </p:txBody>
        </p:sp>
        <p:pic>
          <p:nvPicPr>
            <p:cNvPr id="4" name="图片 43">
              <a:extLst>
                <a:ext uri="{FF2B5EF4-FFF2-40B4-BE49-F238E27FC236}">
                  <a16:creationId xmlns:a16="http://schemas.microsoft.com/office/drawing/2014/main" id="{C071FFBF-9473-1C78-8DBE-8078F4964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821D2CB-8107-C53C-AD29-C92368C5BD7E}"/>
              </a:ext>
            </a:extLst>
          </p:cNvPr>
          <p:cNvSpPr txBox="1"/>
          <p:nvPr/>
        </p:nvSpPr>
        <p:spPr>
          <a:xfrm>
            <a:off x="2560320" y="391160"/>
            <a:ext cx="84124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Cùng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–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đáp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về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nhà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khoa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Ghi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lại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1 – 2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–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đáp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đó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sử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dụng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dấu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gạch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ngang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B2B45ED-1C13-B53B-98E1-D8860AECC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8028" y="2838449"/>
            <a:ext cx="3616672" cy="38031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602EFCB-8065-5874-6863-B8D1ED47D2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060" y="3019425"/>
            <a:ext cx="3519419" cy="3524405"/>
          </a:xfrm>
          <a:prstGeom prst="rect">
            <a:avLst/>
          </a:prstGeom>
        </p:spPr>
      </p:pic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6A04276A-A97D-3F4C-B3BF-B3E577940FF2}"/>
              </a:ext>
            </a:extLst>
          </p:cNvPr>
          <p:cNvSpPr/>
          <p:nvPr/>
        </p:nvSpPr>
        <p:spPr>
          <a:xfrm>
            <a:off x="1095375" y="2247900"/>
            <a:ext cx="3314700" cy="1476375"/>
          </a:xfrm>
          <a:prstGeom prst="wedgeRoundRectCallout">
            <a:avLst>
              <a:gd name="adj1" fmla="val 44283"/>
              <a:gd name="adj2" fmla="val 6701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r>
              <a:rPr lang="en-US" sz="2400" b="1" i="0" dirty="0">
                <a:solidFill>
                  <a:srgbClr val="002060"/>
                </a:solidFill>
              </a:rPr>
              <a:t> </a:t>
            </a:r>
            <a:r>
              <a:rPr lang="vi-VN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 có biết nhà bác học Lương Định Của ở nước nào không ?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C57CEDE2-3C41-551D-FE85-A209922F1898}"/>
              </a:ext>
            </a:extLst>
          </p:cNvPr>
          <p:cNvSpPr/>
          <p:nvPr/>
        </p:nvSpPr>
        <p:spPr>
          <a:xfrm>
            <a:off x="7934325" y="1828800"/>
            <a:ext cx="3314700" cy="1476375"/>
          </a:xfrm>
          <a:prstGeom prst="wedgeRoundRectCallout">
            <a:avLst>
              <a:gd name="adj1" fmla="val -47096"/>
              <a:gd name="adj2" fmla="val 6572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r>
              <a:rPr lang="en-US" sz="2400" dirty="0"/>
              <a:t> </a:t>
            </a: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Lương Định Của là nhà bác học của nước Việt Nam.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EE95BC88-1764-D0DF-C44F-1ED65827BE84}"/>
              </a:ext>
            </a:extLst>
          </p:cNvPr>
          <p:cNvSpPr/>
          <p:nvPr/>
        </p:nvSpPr>
        <p:spPr>
          <a:xfrm>
            <a:off x="381000" y="2238375"/>
            <a:ext cx="4457700" cy="1752600"/>
          </a:xfrm>
          <a:prstGeom prst="wedgeRoundRectCallout">
            <a:avLst>
              <a:gd name="adj1" fmla="val 44283"/>
              <a:gd name="adj2" fmla="val 6701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r>
              <a:rPr lang="en-US" sz="2400" dirty="0"/>
              <a:t> </a:t>
            </a: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 đấy ! Nhà bác học Lương Định Của đã có những đóng góp to lớn cho nền nông nghiệp Việt Nam...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9931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 animBg="1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765" y="1637788"/>
            <a:ext cx="462470" cy="1094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16569" y="1779170"/>
            <a:ext cx="462468" cy="109465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513" y="1515123"/>
            <a:ext cx="1941412" cy="14293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C518C39-4373-7B8A-A161-9B7A636B03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1925" y="2797467"/>
            <a:ext cx="7007299" cy="240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0934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90C1B4-D635-2A86-2440-9E0B7250F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87" y="639178"/>
            <a:ext cx="12075313" cy="57151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512DBF-C576-5077-5F85-DB2671F13FF3}"/>
              </a:ext>
            </a:extLst>
          </p:cNvPr>
          <p:cNvSpPr txBox="1"/>
          <p:nvPr/>
        </p:nvSpPr>
        <p:spPr>
          <a:xfrm>
            <a:off x="925860" y="1785076"/>
            <a:ext cx="10456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srgbClr val="FA5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tác dụng của dấu gạch ngang trong đoạn sau: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EA9331-993B-E4AA-19A4-001D5EC15438}"/>
              </a:ext>
            </a:extLst>
          </p:cNvPr>
          <p:cNvSpPr txBox="1"/>
          <p:nvPr/>
        </p:nvSpPr>
        <p:spPr>
          <a:xfrm>
            <a:off x="1181100" y="2400300"/>
            <a:ext cx="100965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Tin-tin: – Cậu đang làm gì với đôi cánh xanh ấy?</a:t>
            </a:r>
          </a:p>
          <a:p>
            <a:pPr algn="just"/>
            <a:r>
              <a:rPr lang="vi-VN" sz="2400" i="1" dirty="0">
                <a:latin typeface="Cambria" panose="02040503050406030204" pitchFamily="18" charset="0"/>
                <a:ea typeface="Cambria" panose="02040503050406030204" pitchFamily="18" charset="0"/>
              </a:rPr>
              <a:t>Em bé thứ nhất: 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– Mình sẽ dùng nó vào việc sáng chế trên Trái Đất. Cậu sáng chế cái gì?</a:t>
            </a:r>
          </a:p>
          <a:p>
            <a:pPr algn="just"/>
            <a:r>
              <a:rPr lang="vi-VN" sz="2400" i="1" dirty="0">
                <a:latin typeface="Cambria" panose="02040503050406030204" pitchFamily="18" charset="0"/>
                <a:ea typeface="Cambria" panose="02040503050406030204" pitchFamily="18" charset="0"/>
              </a:rPr>
              <a:t>Tin-tin: 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– Cậu sáng chế cái gì?</a:t>
            </a:r>
          </a:p>
          <a:p>
            <a:pPr algn="just"/>
            <a:r>
              <a:rPr lang="vi-VN" sz="2400" i="1" dirty="0">
                <a:latin typeface="Cambria" panose="02040503050406030204" pitchFamily="18" charset="0"/>
                <a:ea typeface="Cambria" panose="02040503050406030204" pitchFamily="18" charset="0"/>
              </a:rPr>
              <a:t>Em bé thứ nhất: 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Khi nào ra đời, mình sẽ chế ra một vật làm cho con người hạnh phúc.</a:t>
            </a:r>
          </a:p>
        </p:txBody>
      </p:sp>
    </p:spTree>
    <p:extLst>
      <p:ext uri="{BB962C8B-B14F-4D97-AF65-F5344CB8AC3E}">
        <p14:creationId xmlns:p14="http://schemas.microsoft.com/office/powerpoint/2010/main" val="1379041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163DC37A-4672-04E6-49A7-A874A1B89A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366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7E6512-96EE-412B-6493-4138A9F1A1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DFCD9C-3AE3-B8FB-8946-7BB394B70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87" y="639178"/>
            <a:ext cx="12075313" cy="57151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EF0FB7-8933-9CBE-5CC0-7582B984A3CE}"/>
              </a:ext>
            </a:extLst>
          </p:cNvPr>
          <p:cNvSpPr txBox="1"/>
          <p:nvPr/>
        </p:nvSpPr>
        <p:spPr>
          <a:xfrm>
            <a:off x="925860" y="1785076"/>
            <a:ext cx="10456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A5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Nêu tác dụng của dấu gạch ngang trong đoạn sau: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2E645F-2C5F-7628-1CFC-9C91D586E29A}"/>
              </a:ext>
            </a:extLst>
          </p:cNvPr>
          <p:cNvSpPr txBox="1"/>
          <p:nvPr/>
        </p:nvSpPr>
        <p:spPr>
          <a:xfrm>
            <a:off x="1181100" y="2400300"/>
            <a:ext cx="100965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Tin-tin: – Cậu đang làm gì với đôi cánh xanh ấy?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 bé thứ nhất: 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 Mình sẽ dùng nó vào việc sáng chế trên Trái Đất. Cậu sáng chế cái gì?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Tin-tin: 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 Cậu sáng chế cái gì?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 bé thứ nhất: 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 nào ra đời, mình sẽ chế ra một vật làm cho con người hạnh phúc.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573DEC5D-C5C8-D961-40D9-87799A2D5FA2}"/>
              </a:ext>
            </a:extLst>
          </p:cNvPr>
          <p:cNvSpPr/>
          <p:nvPr/>
        </p:nvSpPr>
        <p:spPr>
          <a:xfrm>
            <a:off x="1552576" y="4562475"/>
            <a:ext cx="9705974" cy="1114425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Dẫn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nói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trực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hội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thoại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754951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374FF7-6720-EB07-1D5E-3B135257C5D5}"/>
              </a:ext>
            </a:extLst>
          </p:cNvPr>
          <p:cNvSpPr txBox="1"/>
          <p:nvPr/>
        </p:nvSpPr>
        <p:spPr>
          <a:xfrm>
            <a:off x="1147156" y="2242454"/>
            <a:ext cx="793034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Hoàn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thành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tập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Chuẩn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bị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mới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F1F006-F0B4-D487-4471-FDCAA4398B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6120" y="610532"/>
            <a:ext cx="4548061" cy="146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6340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6" t="12139" r="14366" b="55224"/>
          <a:stretch/>
        </p:blipFill>
        <p:spPr>
          <a:xfrm>
            <a:off x="2565334" y="29874"/>
            <a:ext cx="8689074" cy="223823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6714F20-B5A5-63D1-8573-3903EC28E192}"/>
              </a:ext>
            </a:extLst>
          </p:cNvPr>
          <p:cNvGrpSpPr/>
          <p:nvPr/>
        </p:nvGrpSpPr>
        <p:grpSpPr>
          <a:xfrm>
            <a:off x="-66366" y="-1162356"/>
            <a:ext cx="12258366" cy="8020356"/>
            <a:chOff x="0" y="0"/>
            <a:chExt cx="12214042" cy="7835013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" r="-265" b="9721"/>
            <a:stretch/>
          </p:blipFill>
          <p:spPr>
            <a:xfrm>
              <a:off x="22042" y="1643705"/>
              <a:ext cx="12192000" cy="6191308"/>
            </a:xfrm>
            <a:prstGeom prst="rect">
              <a:avLst/>
            </a:prstGeom>
          </p:spPr>
        </p:pic>
        <p:pic>
          <p:nvPicPr>
            <p:cNvPr id="8" name="图片 15">
              <a:extLst>
                <a:ext uri="{FF2B5EF4-FFF2-40B4-BE49-F238E27FC236}">
                  <a16:creationId xmlns:a16="http://schemas.microsoft.com/office/drawing/2014/main" id="{29AB9A6D-D451-ADDE-67F1-7FDD07786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446" t="5236" r="-16" b="84828"/>
            <a:stretch/>
          </p:blipFill>
          <p:spPr>
            <a:xfrm>
              <a:off x="11117645" y="0"/>
              <a:ext cx="1044859" cy="681439"/>
            </a:xfrm>
            <a:prstGeom prst="rect">
              <a:avLst/>
            </a:prstGeom>
          </p:spPr>
        </p:pic>
        <p:pic>
          <p:nvPicPr>
            <p:cNvPr id="9" name="图片 15">
              <a:extLst>
                <a:ext uri="{FF2B5EF4-FFF2-40B4-BE49-F238E27FC236}">
                  <a16:creationId xmlns:a16="http://schemas.microsoft.com/office/drawing/2014/main" id="{CE6C32AA-791F-1708-4E19-8F44036942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" r="87760" b="89824"/>
            <a:stretch/>
          </p:blipFill>
          <p:spPr>
            <a:xfrm>
              <a:off x="0" y="0"/>
              <a:ext cx="1474838" cy="697843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D9B9065-149E-C3FA-2B7D-E693AF2B21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3944" y="1876390"/>
            <a:ext cx="9211854" cy="14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6744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6" t="12139" r="14366" b="55224"/>
          <a:stretch/>
        </p:blipFill>
        <p:spPr>
          <a:xfrm>
            <a:off x="1751463" y="0"/>
            <a:ext cx="8689074" cy="223823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6714F20-B5A5-63D1-8573-3903EC28E192}"/>
              </a:ext>
            </a:extLst>
          </p:cNvPr>
          <p:cNvGrpSpPr/>
          <p:nvPr/>
        </p:nvGrpSpPr>
        <p:grpSpPr>
          <a:xfrm>
            <a:off x="-44244" y="-26330"/>
            <a:ext cx="12236244" cy="6908021"/>
            <a:chOff x="170422" y="3574148"/>
            <a:chExt cx="12192000" cy="6748384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" r="-265" b="9721"/>
            <a:stretch/>
          </p:blipFill>
          <p:spPr>
            <a:xfrm>
              <a:off x="170422" y="4131224"/>
              <a:ext cx="12192000" cy="6191308"/>
            </a:xfrm>
            <a:prstGeom prst="rect">
              <a:avLst/>
            </a:prstGeom>
          </p:spPr>
        </p:pic>
        <p:pic>
          <p:nvPicPr>
            <p:cNvPr id="8" name="图片 15">
              <a:extLst>
                <a:ext uri="{FF2B5EF4-FFF2-40B4-BE49-F238E27FC236}">
                  <a16:creationId xmlns:a16="http://schemas.microsoft.com/office/drawing/2014/main" id="{29AB9A6D-D451-ADDE-67F1-7FDD07786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446" t="5236" r="-16" b="84828"/>
            <a:stretch/>
          </p:blipFill>
          <p:spPr>
            <a:xfrm>
              <a:off x="11288067" y="3574148"/>
              <a:ext cx="1044859" cy="681439"/>
            </a:xfrm>
            <a:prstGeom prst="rect">
              <a:avLst/>
            </a:prstGeom>
          </p:spPr>
        </p:pic>
        <p:pic>
          <p:nvPicPr>
            <p:cNvPr id="9" name="图片 15">
              <a:extLst>
                <a:ext uri="{FF2B5EF4-FFF2-40B4-BE49-F238E27FC236}">
                  <a16:creationId xmlns:a16="http://schemas.microsoft.com/office/drawing/2014/main" id="{CE6C32AA-791F-1708-4E19-8F44036942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" r="87760" b="89824"/>
            <a:stretch/>
          </p:blipFill>
          <p:spPr>
            <a:xfrm>
              <a:off x="170422" y="3574148"/>
              <a:ext cx="1474838" cy="697843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7010728-37F9-C1E3-73BB-D9C9AB4661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07"/>
            <a:ext cx="1406027" cy="14060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A21E61-8152-225C-9F9C-8578763757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7507" y="625555"/>
            <a:ext cx="3097036" cy="1072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8B4478-C64F-7B58-7FFE-5F7695986A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0716" y="1908709"/>
            <a:ext cx="7870618" cy="23166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F603778-6374-9427-8315-352AB04FE52F}"/>
              </a:ext>
            </a:extLst>
          </p:cNvPr>
          <p:cNvSpPr txBox="1"/>
          <p:nvPr/>
        </p:nvSpPr>
        <p:spPr>
          <a:xfrm rot="20950024">
            <a:off x="438150" y="4410075"/>
            <a:ext cx="24955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Luyện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từ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và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câu</a:t>
            </a:r>
            <a:endParaRPr lang="en-US" sz="4000" dirty="0">
              <a:solidFill>
                <a:schemeClr val="bg1"/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7692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6" b="28438"/>
          <a:stretch/>
        </p:blipFill>
        <p:spPr>
          <a:xfrm>
            <a:off x="384464" y="-272205"/>
            <a:ext cx="10796154" cy="64523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599" y="-488807"/>
            <a:ext cx="3348038" cy="33480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3430694"/>
            <a:ext cx="12192000" cy="3427306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id="{75EEA159-FB9B-6664-BE45-F583E5E021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919" y="3568061"/>
            <a:ext cx="3956680" cy="39566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722B26-0E8F-D6B6-01A8-C20DD1908F20}"/>
              </a:ext>
            </a:extLst>
          </p:cNvPr>
          <p:cNvSpPr txBox="1"/>
          <p:nvPr/>
        </p:nvSpPr>
        <p:spPr>
          <a:xfrm>
            <a:off x="846167" y="1072366"/>
            <a:ext cx="981074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Tx/>
              <a:buChar char="-"/>
            </a:pPr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</a:rPr>
              <a:t>Nắm được tác dụng của dấu gạch ngang.</a:t>
            </a:r>
          </a:p>
          <a:p>
            <a:pPr marL="285750" lvl="0" indent="-285750" algn="just">
              <a:buFontTx/>
              <a:buChar char="-"/>
            </a:pPr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</a:rPr>
              <a:t>Biết sử dụng dấu gạch ngang trong văn cảnh cụ thể.</a:t>
            </a:r>
          </a:p>
          <a:p>
            <a:pPr marL="285750" lvl="0" indent="-285750" algn="just">
              <a:buFontTx/>
              <a:buChar char="-"/>
            </a:pPr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</a:rPr>
              <a:t>Viết được câu có sử dụng dấu gạch ngang với công dụng đã học.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5BFEB4-4467-3F8B-1413-181186E4C7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7375" y="478015"/>
            <a:ext cx="5547841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955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765" y="1637788"/>
            <a:ext cx="462470" cy="1094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16569" y="1779170"/>
            <a:ext cx="462468" cy="109465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513" y="1515123"/>
            <a:ext cx="1941412" cy="1429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79DCD-BF86-102F-F6C7-5C18CD1A54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0433" y="3127036"/>
            <a:ext cx="6340390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785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95D5ED6-63FB-FF23-1492-5589813F4497}"/>
              </a:ext>
            </a:extLst>
          </p:cNvPr>
          <p:cNvGrpSpPr/>
          <p:nvPr/>
        </p:nvGrpSpPr>
        <p:grpSpPr>
          <a:xfrm>
            <a:off x="217630" y="0"/>
            <a:ext cx="2144688" cy="1712422"/>
            <a:chOff x="217630" y="0"/>
            <a:chExt cx="2144688" cy="171242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8F3A6C9-832C-8841-0E9C-C958F93986F5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9211B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</a:t>
              </a:r>
            </a:p>
          </p:txBody>
        </p:sp>
        <p:pic>
          <p:nvPicPr>
            <p:cNvPr id="2" name="图片 43">
              <a:extLst>
                <a:ext uri="{FF2B5EF4-FFF2-40B4-BE49-F238E27FC236}">
                  <a16:creationId xmlns:a16="http://schemas.microsoft.com/office/drawing/2014/main" id="{2FA46FA0-186C-6A9D-E7E5-E05318BA6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FBC9FFF-EDC0-C663-59D2-E00A6F2F4636}"/>
              </a:ext>
            </a:extLst>
          </p:cNvPr>
          <p:cNvSpPr txBox="1"/>
          <p:nvPr/>
        </p:nvSpPr>
        <p:spPr>
          <a:xfrm>
            <a:off x="2324218" y="460530"/>
            <a:ext cx="79454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Nêu công dụng của dấu gạch ngang  được sử dụng trong mỗi đoạn dưới đây: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ED41A6-343B-4882-3C4E-FB0B53DC4CC3}"/>
              </a:ext>
            </a:extLst>
          </p:cNvPr>
          <p:cNvSpPr txBox="1"/>
          <p:nvPr/>
        </p:nvSpPr>
        <p:spPr>
          <a:xfrm>
            <a:off x="857250" y="1676400"/>
            <a:ext cx="108870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Ma-ri Quy-ri là nhà bác học người Pháp gốc Ba Lan. Bà đã giành được nhiều danh hiệu và giải thưởng: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 thưởng Nô-ben Vật lí, Giải thưởng Nô-ben Hoá học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 sĩ khoa học Vật lí xuất sắc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Huân chương Bắc đẩu bội tinh của Chính phủ Pháp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Viện sĩ Viện Hàn lâm Y học Pháp RI THỨC</a:t>
            </a:r>
          </a:p>
          <a:p>
            <a:pPr algn="r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400" b="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Ngọc Liên)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74A503-1759-7089-5384-E1722F1389B9}"/>
              </a:ext>
            </a:extLst>
          </p:cNvPr>
          <p:cNvSpPr txBox="1"/>
          <p:nvPr/>
        </p:nvSpPr>
        <p:spPr>
          <a:xfrm>
            <a:off x="895350" y="4429125"/>
            <a:ext cx="108870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Hội hữu nghị và hợp tác Việt – Pháp được thành lập ngày 02 tháng 7</a:t>
            </a:r>
            <a:r>
              <a:rPr lang="en-US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 1955. Hoạt động của Hội nhằm tăng cường đoàn kết, hữu nghị và hợp tác giữa nhân dân hai nước Việt Nam và Pháp.</a:t>
            </a:r>
          </a:p>
          <a:p>
            <a:pPr algn="r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(Hằng Phương </a:t>
            </a:r>
            <a:r>
              <a:rPr lang="vi-VN" sz="2400" b="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tổng hợp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1B3D55-DD71-5A83-D97F-7322E4B39BD2}"/>
              </a:ext>
            </a:extLst>
          </p:cNvPr>
          <p:cNvSpPr/>
          <p:nvPr/>
        </p:nvSpPr>
        <p:spPr>
          <a:xfrm>
            <a:off x="962025" y="2514600"/>
            <a:ext cx="238125" cy="14668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oogle Shape;831;p6">
            <a:extLst>
              <a:ext uri="{FF2B5EF4-FFF2-40B4-BE49-F238E27FC236}">
                <a16:creationId xmlns:a16="http://schemas.microsoft.com/office/drawing/2014/main" id="{BDAE1152-2890-12D6-43E4-33076FD65A3A}"/>
              </a:ext>
            </a:extLst>
          </p:cNvPr>
          <p:cNvGrpSpPr/>
          <p:nvPr/>
        </p:nvGrpSpPr>
        <p:grpSpPr>
          <a:xfrm>
            <a:off x="6264098" y="2200674"/>
            <a:ext cx="5098902" cy="1311514"/>
            <a:chOff x="6019800" y="2256123"/>
            <a:chExt cx="2819400" cy="1066800"/>
          </a:xfrm>
        </p:grpSpPr>
        <p:sp>
          <p:nvSpPr>
            <p:cNvPr id="14" name="Google Shape;832;p6">
              <a:extLst>
                <a:ext uri="{FF2B5EF4-FFF2-40B4-BE49-F238E27FC236}">
                  <a16:creationId xmlns:a16="http://schemas.microsoft.com/office/drawing/2014/main" id="{471CCCAE-0A07-49C1-28E4-21C928F9BB3F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" name="Google Shape;833;p6">
              <a:extLst>
                <a:ext uri="{FF2B5EF4-FFF2-40B4-BE49-F238E27FC236}">
                  <a16:creationId xmlns:a16="http://schemas.microsoft.com/office/drawing/2014/main" id="{5F99C477-C360-7748-4B1A-D3E0528C09F9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ùng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liệt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kê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582EB1A4-8FE0-AEE2-6843-A9D214C0F6A0}"/>
              </a:ext>
            </a:extLst>
          </p:cNvPr>
          <p:cNvSpPr/>
          <p:nvPr/>
        </p:nvSpPr>
        <p:spPr>
          <a:xfrm>
            <a:off x="5076825" y="4457700"/>
            <a:ext cx="238125" cy="3714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oogle Shape;831;p6">
            <a:extLst>
              <a:ext uri="{FF2B5EF4-FFF2-40B4-BE49-F238E27FC236}">
                <a16:creationId xmlns:a16="http://schemas.microsoft.com/office/drawing/2014/main" id="{E224E94E-F735-AFFC-F192-DB68D45FE172}"/>
              </a:ext>
            </a:extLst>
          </p:cNvPr>
          <p:cNvGrpSpPr/>
          <p:nvPr/>
        </p:nvGrpSpPr>
        <p:grpSpPr>
          <a:xfrm>
            <a:off x="5949773" y="5086749"/>
            <a:ext cx="5098902" cy="1311514"/>
            <a:chOff x="6019800" y="2256123"/>
            <a:chExt cx="2819400" cy="1066800"/>
          </a:xfrm>
        </p:grpSpPr>
        <p:sp>
          <p:nvSpPr>
            <p:cNvPr id="18" name="Google Shape;832;p6">
              <a:extLst>
                <a:ext uri="{FF2B5EF4-FFF2-40B4-BE49-F238E27FC236}">
                  <a16:creationId xmlns:a16="http://schemas.microsoft.com/office/drawing/2014/main" id="{27A92C33-7E46-8B9D-7788-92868AD5ACA3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" name="Google Shape;833;p6">
              <a:extLst>
                <a:ext uri="{FF2B5EF4-FFF2-40B4-BE49-F238E27FC236}">
                  <a16:creationId xmlns:a16="http://schemas.microsoft.com/office/drawing/2014/main" id="{B480FFD2-1FBC-C67E-E379-752B438CB62B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nl-NL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ùng để nối các từ ngữ trong một liên danh</a:t>
              </a:r>
              <a:endPara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21441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11" grpId="0"/>
      <p:bldP spid="12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ữ bác học Marie Curie: Cuộc đời là một câu chuyện thần kỳ! - Đại học Hoa  Sen">
            <a:extLst>
              <a:ext uri="{FF2B5EF4-FFF2-40B4-BE49-F238E27FC236}">
                <a16:creationId xmlns:a16="http://schemas.microsoft.com/office/drawing/2014/main" id="{951FCB61-0E43-A8DA-DBDE-8BC7C57C4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121920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âu chuyện cuộc đời thần kỳ của nữ bác học Marie Curie: Người đầu tiên phát  hiện ra hóa chất có thể chống ung thư, rồi cũng chính vì nó mà &quot;sinh">
            <a:extLst>
              <a:ext uri="{FF2B5EF4-FFF2-40B4-BE49-F238E27FC236}">
                <a16:creationId xmlns:a16="http://schemas.microsoft.com/office/drawing/2014/main" id="{3A9DF86D-AB50-CD8E-75CE-643142091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399" y="1252754"/>
            <a:ext cx="4695825" cy="335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oogle Shape;831;p6">
            <a:extLst>
              <a:ext uri="{FF2B5EF4-FFF2-40B4-BE49-F238E27FC236}">
                <a16:creationId xmlns:a16="http://schemas.microsoft.com/office/drawing/2014/main" id="{7516ACC3-EE9B-DD95-C50F-FA686BB730B0}"/>
              </a:ext>
            </a:extLst>
          </p:cNvPr>
          <p:cNvGrpSpPr/>
          <p:nvPr/>
        </p:nvGrpSpPr>
        <p:grpSpPr>
          <a:xfrm>
            <a:off x="3959048" y="5133974"/>
            <a:ext cx="5098902" cy="949963"/>
            <a:chOff x="6019800" y="2256123"/>
            <a:chExt cx="2819400" cy="1066800"/>
          </a:xfrm>
        </p:grpSpPr>
        <p:sp>
          <p:nvSpPr>
            <p:cNvPr id="3" name="Google Shape;832;p6">
              <a:extLst>
                <a:ext uri="{FF2B5EF4-FFF2-40B4-BE49-F238E27FC236}">
                  <a16:creationId xmlns:a16="http://schemas.microsoft.com/office/drawing/2014/main" id="{D84BD246-B07E-B43B-4DCE-AE88EE305C6F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" name="Google Shape;833;p6">
              <a:extLst>
                <a:ext uri="{FF2B5EF4-FFF2-40B4-BE49-F238E27FC236}">
                  <a16:creationId xmlns:a16="http://schemas.microsoft.com/office/drawing/2014/main" id="{3511EAE0-2B8A-C83C-E4B8-EAC36B84C3CE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algn="ctr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Nhà bác học Ma-ri Quy-ri </a:t>
              </a:r>
              <a:endPara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72048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447ED94-57DA-A731-A417-D8275F41BA01}"/>
              </a:ext>
            </a:extLst>
          </p:cNvPr>
          <p:cNvGrpSpPr/>
          <p:nvPr/>
        </p:nvGrpSpPr>
        <p:grpSpPr>
          <a:xfrm>
            <a:off x="167754" y="0"/>
            <a:ext cx="2144688" cy="1712422"/>
            <a:chOff x="217630" y="0"/>
            <a:chExt cx="2144688" cy="1712422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D94D4B3-475C-E7B7-DB39-DDA826AE751C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9211B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</a:t>
              </a:r>
            </a:p>
          </p:txBody>
        </p:sp>
        <p:pic>
          <p:nvPicPr>
            <p:cNvPr id="6" name="图片 43">
              <a:extLst>
                <a:ext uri="{FF2B5EF4-FFF2-40B4-BE49-F238E27FC236}">
                  <a16:creationId xmlns:a16="http://schemas.microsoft.com/office/drawing/2014/main" id="{6511CCA1-B5FC-D15A-8708-252153373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214CE4A-8181-7463-BAAE-A44B64D36A6E}"/>
              </a:ext>
            </a:extLst>
          </p:cNvPr>
          <p:cNvSpPr txBox="1"/>
          <p:nvPr/>
        </p:nvSpPr>
        <p:spPr>
          <a:xfrm>
            <a:off x="2312442" y="427862"/>
            <a:ext cx="91175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Dấu câu nào có thể thay cho các bông hoa dưới đây? Nêu công dụng của dấu câu đó.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6A5A6D2-D3CF-201C-B79B-E097935FE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171" y="1828800"/>
            <a:ext cx="10206991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3072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BCC0D3-DF34-6A63-6497-CC5FB8B35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524" y="3343275"/>
            <a:ext cx="9020175" cy="20489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C398E5-F3EB-8EA8-B086-62B8DAC69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674" y="985836"/>
            <a:ext cx="8844768" cy="211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399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1)">
            <a:hlinkClick r:id="" action="ppaction://media"/>
            <a:extLst>
              <a:ext uri="{FF2B5EF4-FFF2-40B4-BE49-F238E27FC236}">
                <a16:creationId xmlns:a16="http://schemas.microsoft.com/office/drawing/2014/main" id="{8BFFB5FE-35F1-2B79-DA1B-58B94FAE1A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0707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字魂27号-布丁体"/>
        <a:ea typeface="字魂39号-快乐肥宅体"/>
        <a:cs typeface=""/>
      </a:majorFont>
      <a:minorFont>
        <a:latin typeface="字魂27号-布丁体"/>
        <a:ea typeface="字魂39号-快乐肥宅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561</Words>
  <Application>Microsoft Office PowerPoint</Application>
  <PresentationFormat>Widescreen</PresentationFormat>
  <Paragraphs>55</Paragraphs>
  <Slides>18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宋体</vt:lpstr>
      <vt:lpstr>#9Slide03 AmpleSoft Bold</vt:lpstr>
      <vt:lpstr>Arial</vt:lpstr>
      <vt:lpstr>Calibri</vt:lpstr>
      <vt:lpstr>Calibri Light</vt:lpstr>
      <vt:lpstr>Cambria</vt:lpstr>
      <vt:lpstr>等线</vt:lpstr>
      <vt:lpstr>Lobster</vt:lpstr>
      <vt:lpstr>Times New Roman</vt:lpstr>
      <vt:lpstr>字魂39号-快乐肥宅体</vt:lpstr>
      <vt:lpstr>Office 主题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Thu Vu</cp:lastModifiedBy>
  <cp:revision>33</cp:revision>
  <dcterms:created xsi:type="dcterms:W3CDTF">2023-10-10T03:59:24Z</dcterms:created>
  <dcterms:modified xsi:type="dcterms:W3CDTF">2025-12-25T13:32:42Z</dcterms:modified>
</cp:coreProperties>
</file>