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1" r:id="rId2"/>
    <p:sldId id="272" r:id="rId3"/>
    <p:sldId id="279" r:id="rId4"/>
    <p:sldId id="360" r:id="rId5"/>
    <p:sldId id="430" r:id="rId6"/>
    <p:sldId id="361" r:id="rId7"/>
    <p:sldId id="364" r:id="rId8"/>
    <p:sldId id="431" r:id="rId9"/>
    <p:sldId id="432" r:id="rId10"/>
    <p:sldId id="362" r:id="rId11"/>
    <p:sldId id="443" r:id="rId12"/>
    <p:sldId id="369" r:id="rId13"/>
    <p:sldId id="434" r:id="rId14"/>
    <p:sldId id="435" r:id="rId15"/>
    <p:sldId id="363" r:id="rId16"/>
    <p:sldId id="307" r:id="rId17"/>
    <p:sldId id="436" r:id="rId18"/>
    <p:sldId id="437" r:id="rId19"/>
    <p:sldId id="373" r:id="rId20"/>
    <p:sldId id="438" r:id="rId21"/>
    <p:sldId id="439" r:id="rId22"/>
    <p:sldId id="440" r:id="rId23"/>
    <p:sldId id="442" r:id="rId24"/>
    <p:sldId id="441" r:id="rId25"/>
    <p:sldId id="444" r:id="rId26"/>
  </p:sldIdLst>
  <p:sldSz cx="18288000" cy="10287000"/>
  <p:notesSz cx="6858000" cy="9144000"/>
  <p:embeddedFontLst>
    <p:embeddedFont>
      <p:font typeface="Arial Black" panose="020B0A04020102020204" pitchFamily="34" charset="0"/>
      <p:bold r:id="rId28"/>
    </p:embeddedFont>
    <p:embeddedFont>
      <p:font typeface="Bahnschrift" panose="020B0502040204020203" pitchFamily="34" charset="0"/>
      <p:regular r:id="rId29"/>
      <p:bold r:id="rId30"/>
    </p:embeddedFont>
    <p:embeddedFont>
      <p:font typeface="Bahnschrift SemiBold" panose="020B0502040204020203" pitchFamily="34" charset="0"/>
      <p:bold r:id="rId31"/>
    </p:embeddedFont>
    <p:embeddedFont>
      <p:font typeface="Bauhaus 93" panose="04030905020B02020C02" pitchFamily="82" charset="0"/>
      <p:regular r:id="rId32"/>
    </p:embeddedFont>
    <p:embeddedFont>
      <p:font typeface="Bodoni MT Black" panose="02070A03080606020203" pitchFamily="18" charset="0"/>
      <p:bold r:id="rId33"/>
      <p:boldItalic r:id="rId34"/>
    </p:embeddedFont>
    <p:embeddedFont>
      <p:font typeface="Broadway" panose="04040905080B02020502" pitchFamily="82" charset="0"/>
      <p:regular r:id="rId35"/>
    </p:embeddedFont>
    <p:embeddedFont>
      <p:font typeface="Calibri" panose="020F0502020204030204" pitchFamily="34" charset="0"/>
      <p:regular r:id="rId36"/>
      <p:bold r:id="rId37"/>
      <p:italic r:id="rId38"/>
      <p:boldItalic r:id="rId39"/>
    </p:embeddedFont>
    <p:embeddedFont>
      <p:font typeface="Cascadia Code" panose="020B0604020202020204"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
      <p:font typeface="Cooper Black" panose="0208090404030B020404" pitchFamily="18" charset="0"/>
      <p:regular r:id="rId48"/>
    </p:embeddedFont>
    <p:embeddedFont>
      <p:font typeface="Eras Bold ITC" panose="020B0907030504020204" pitchFamily="34" charset="0"/>
      <p:regular r:id="rId49"/>
    </p:embeddedFont>
    <p:embeddedFont>
      <p:font typeface="Segoe UI Black" panose="020B0A02040204020203" pitchFamily="34" charset="0"/>
      <p:bold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FF"/>
    <a:srgbClr val="66FF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299" autoAdjust="0"/>
  </p:normalViewPr>
  <p:slideViewPr>
    <p:cSldViewPr>
      <p:cViewPr varScale="1">
        <p:scale>
          <a:sx n="69" d="100"/>
          <a:sy n="69" d="100"/>
        </p:scale>
        <p:origin x="8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for pupils to listen to the whole chant. Encourage them to listen carefully to the rhythm and pronunciation. Draw pupils’ attention to the word stress in the questions. </a:t>
            </a:r>
          </a:p>
          <a:p>
            <a:r>
              <a:rPr lang="en-US" dirty="0"/>
              <a:t>Step 3: Play the recording line by line while pupils listen and repeat. Correct their pronunciation, if necessary.</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161747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all the way through for pupils to chant. Encourage them to clap along while chanting.</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52148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two groups. Each group has eight students.</a:t>
            </a:r>
          </a:p>
          <a:p>
            <a:r>
              <a:rPr lang="en-US" sz="1200" kern="1200" dirty="0">
                <a:solidFill>
                  <a:schemeClr val="tx1"/>
                </a:solidFill>
                <a:effectLst/>
                <a:latin typeface="+mn-lt"/>
                <a:ea typeface="+mn-ea"/>
                <a:cs typeface="+mn-cs"/>
              </a:rPr>
              <a:t>- Ask eight students from each group take turn playing the game.</a:t>
            </a:r>
          </a:p>
          <a:p>
            <a:r>
              <a:rPr lang="en-US" sz="1200" kern="1200" dirty="0">
                <a:solidFill>
                  <a:schemeClr val="tx1"/>
                </a:solidFill>
                <a:effectLst/>
                <a:latin typeface="+mn-lt"/>
                <a:ea typeface="+mn-ea"/>
                <a:cs typeface="+mn-cs"/>
              </a:rPr>
              <a:t>- Have Student A say the first question, then have Student B say the next question and so on.</a:t>
            </a:r>
          </a:p>
          <a:p>
            <a:r>
              <a:rPr lang="en-US" sz="1200" kern="1200" dirty="0">
                <a:solidFill>
                  <a:schemeClr val="tx1"/>
                </a:solidFill>
                <a:effectLst/>
                <a:latin typeface="+mn-lt"/>
                <a:ea typeface="+mn-ea"/>
                <a:cs typeface="+mn-cs"/>
              </a:rPr>
              <a:t>- If a student forgets a sentence, the group must start from Student A again.</a:t>
            </a:r>
          </a:p>
        </p:txBody>
      </p:sp>
      <p:sp>
        <p:nvSpPr>
          <p:cNvPr id="4" name="Slide Number Placeholder 3"/>
          <p:cNvSpPr>
            <a:spLocks noGrp="1"/>
          </p:cNvSpPr>
          <p:nvPr>
            <p:ph type="sldNum" sz="quarter" idx="10"/>
          </p:nvPr>
        </p:nvSpPr>
        <p:spPr/>
        <p:txBody>
          <a:bodyPr/>
          <a:lstStyle/>
          <a:p>
            <a:fld id="{6A33337C-2670-42E8-99E5-F519A6A01DC2}" type="slidenum">
              <a:rPr lang="en-US" smtClean="0"/>
              <a:t>21</a:t>
            </a:fld>
            <a:endParaRPr lang="en-US"/>
          </a:p>
        </p:txBody>
      </p:sp>
    </p:spTree>
    <p:extLst>
      <p:ext uri="{BB962C8B-B14F-4D97-AF65-F5344CB8AC3E}">
        <p14:creationId xmlns:p14="http://schemas.microsoft.com/office/powerpoint/2010/main" val="104690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Repeat Steps 1 and 2 for the question ‘What did they ‘do in ‘Finland?</a:t>
            </a:r>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2975461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question ‘When did they ‘go to ‘London?. Play the recording and encourage pupils to point at the words with stressed syllables in 169 the question while listening.</a:t>
            </a:r>
          </a:p>
          <a:p>
            <a:r>
              <a:rPr lang="en-US" dirty="0"/>
              <a:t>Step 2: Play the recording again and encourage pupils to listen and repeat the question. Do this several times until pupils feel confident. Correct their pronunciation where necessary.</a:t>
            </a:r>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247113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Let pupils work in pairs or groups, saying the words with stressed syllables and reading the questions until they feel confident.</a:t>
            </a:r>
          </a:p>
        </p:txBody>
      </p:sp>
      <p:sp>
        <p:nvSpPr>
          <p:cNvPr id="4" name="Slide Number Placeholder 3"/>
          <p:cNvSpPr>
            <a:spLocks noGrp="1"/>
          </p:cNvSpPr>
          <p:nvPr>
            <p:ph type="sldNum" sz="quarter" idx="10"/>
          </p:nvPr>
        </p:nvSpPr>
        <p:spPr/>
        <p:txBody>
          <a:bodyPr/>
          <a:lstStyle/>
          <a:p>
            <a:fld id="{6A33337C-2670-42E8-99E5-F519A6A01DC2}" type="slidenum">
              <a:rPr lang="en-US" smtClean="0"/>
              <a:t>9</a:t>
            </a:fld>
            <a:endParaRPr lang="en-US"/>
          </a:p>
        </p:txBody>
      </p:sp>
    </p:spTree>
    <p:extLst>
      <p:ext uri="{BB962C8B-B14F-4D97-AF65-F5344CB8AC3E}">
        <p14:creationId xmlns:p14="http://schemas.microsoft.com/office/powerpoint/2010/main" val="92364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goal of the activity. Explain that they have to listen to the recording and underline one more stressed word. Check comprehension. </a:t>
            </a:r>
          </a:p>
        </p:txBody>
      </p:sp>
      <p:sp>
        <p:nvSpPr>
          <p:cNvPr id="4" name="Slide Number Placeholder 3"/>
          <p:cNvSpPr>
            <a:spLocks noGrp="1"/>
          </p:cNvSpPr>
          <p:nvPr>
            <p:ph type="sldNum" sz="quarter" idx="10"/>
          </p:nvPr>
        </p:nvSpPr>
        <p:spPr/>
        <p:txBody>
          <a:bodyPr/>
          <a:lstStyle/>
          <a:p>
            <a:fld id="{6A33337C-2670-42E8-99E5-F519A6A01DC2}" type="slidenum">
              <a:rPr lang="en-US" smtClean="0"/>
              <a:t>11</a:t>
            </a:fld>
            <a:endParaRPr lang="en-US"/>
          </a:p>
        </p:txBody>
      </p:sp>
    </p:spTree>
    <p:extLst>
      <p:ext uri="{BB962C8B-B14F-4D97-AF65-F5344CB8AC3E}">
        <p14:creationId xmlns:p14="http://schemas.microsoft.com/office/powerpoint/2010/main" val="17000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for pupils to listen to the questions. Play the recording again for pupils to underline one more stressed word of the questions.</a:t>
            </a:r>
          </a:p>
        </p:txBody>
      </p:sp>
      <p:sp>
        <p:nvSpPr>
          <p:cNvPr id="4" name="Slide Number Placeholder 3"/>
          <p:cNvSpPr>
            <a:spLocks noGrp="1"/>
          </p:cNvSpPr>
          <p:nvPr>
            <p:ph type="sldNum" sz="quarter" idx="10"/>
          </p:nvPr>
        </p:nvSpPr>
        <p:spPr/>
        <p:txBody>
          <a:bodyPr/>
          <a:lstStyle/>
          <a:p>
            <a:fld id="{6A33337C-2670-42E8-99E5-F519A6A01DC2}" type="slidenum">
              <a:rPr lang="en-US" smtClean="0"/>
              <a:t>12</a:t>
            </a:fld>
            <a:endParaRPr lang="en-US"/>
          </a:p>
        </p:txBody>
      </p:sp>
    </p:spTree>
    <p:extLst>
      <p:ext uri="{BB962C8B-B14F-4D97-AF65-F5344CB8AC3E}">
        <p14:creationId xmlns:p14="http://schemas.microsoft.com/office/powerpoint/2010/main" val="348276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Tell pupils to swap books with a partner, then check the answers together as a class. Write the correct answers on the board.</a:t>
            </a:r>
          </a:p>
        </p:txBody>
      </p:sp>
      <p:sp>
        <p:nvSpPr>
          <p:cNvPr id="4" name="Slide Number Placeholder 3"/>
          <p:cNvSpPr>
            <a:spLocks noGrp="1"/>
          </p:cNvSpPr>
          <p:nvPr>
            <p:ph type="sldNum" sz="quarter" idx="10"/>
          </p:nvPr>
        </p:nvSpPr>
        <p:spPr/>
        <p:txBody>
          <a:bodyPr/>
          <a:lstStyle/>
          <a:p>
            <a:fld id="{6A33337C-2670-42E8-99E5-F519A6A01DC2}" type="slidenum">
              <a:rPr lang="en-US" smtClean="0"/>
              <a:t>13</a:t>
            </a:fld>
            <a:endParaRPr lang="en-US"/>
          </a:p>
        </p:txBody>
      </p:sp>
    </p:spTree>
    <p:extLst>
      <p:ext uri="{BB962C8B-B14F-4D97-AF65-F5344CB8AC3E}">
        <p14:creationId xmlns:p14="http://schemas.microsoft.com/office/powerpoint/2010/main" val="320909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for pupils to double-check their answers. Extension (For consolidation): Invite one or two pupils to stand up and repeat the correct answers.</a:t>
            </a:r>
          </a:p>
        </p:txBody>
      </p:sp>
      <p:sp>
        <p:nvSpPr>
          <p:cNvPr id="4" name="Slide Number Placeholder 3"/>
          <p:cNvSpPr>
            <a:spLocks noGrp="1"/>
          </p:cNvSpPr>
          <p:nvPr>
            <p:ph type="sldNum" sz="quarter" idx="10"/>
          </p:nvPr>
        </p:nvSpPr>
        <p:spPr/>
        <p:txBody>
          <a:bodyPr/>
          <a:lstStyle/>
          <a:p>
            <a:fld id="{6A33337C-2670-42E8-99E5-F519A6A01DC2}" type="slidenum">
              <a:rPr lang="en-US" smtClean="0"/>
              <a:t>14</a:t>
            </a:fld>
            <a:endParaRPr lang="en-US"/>
          </a:p>
        </p:txBody>
      </p:sp>
    </p:spTree>
    <p:extLst>
      <p:ext uri="{BB962C8B-B14F-4D97-AF65-F5344CB8AC3E}">
        <p14:creationId xmlns:p14="http://schemas.microsoft.com/office/powerpoint/2010/main" val="106888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lyrics of the chant. Check their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64112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audio" Target="../media/audio1.wav"/><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56.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svg"/><Relationship Id="rId1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slideLayout" Target="../slideLayouts/slideLayout7.xml"/><Relationship Id="rId7" Type="http://schemas.openxmlformats.org/officeDocument/2006/relationships/image" Target="../media/image56.png"/><Relationship Id="rId12" Type="http://schemas.openxmlformats.org/officeDocument/2006/relationships/image" Target="../media/image68.png"/><Relationship Id="rId17" Type="http://schemas.openxmlformats.org/officeDocument/2006/relationships/image" Target="../media/image50.png"/><Relationship Id="rId2" Type="http://schemas.openxmlformats.org/officeDocument/2006/relationships/audio" Target="../media/media4.mp3"/><Relationship Id="rId16" Type="http://schemas.openxmlformats.org/officeDocument/2006/relationships/image" Target="../media/image72.png"/><Relationship Id="rId1" Type="http://schemas.microsoft.com/office/2007/relationships/media" Target="../media/media4.mp3"/><Relationship Id="rId6" Type="http://schemas.openxmlformats.org/officeDocument/2006/relationships/image" Target="../media/image63.png"/><Relationship Id="rId11" Type="http://schemas.openxmlformats.org/officeDocument/2006/relationships/image" Target="../media/image67.svg"/><Relationship Id="rId5" Type="http://schemas.openxmlformats.org/officeDocument/2006/relationships/audio" Target="../media/audio1.wav"/><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notesSlide" Target="../notesSlides/notesSlide6.xml"/><Relationship Id="rId9" Type="http://schemas.openxmlformats.org/officeDocument/2006/relationships/image" Target="../media/image65.sv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1.svg"/><Relationship Id="rId3" Type="http://schemas.openxmlformats.org/officeDocument/2006/relationships/slideLayout" Target="../slideLayouts/slideLayout7.xml"/><Relationship Id="rId7" Type="http://schemas.openxmlformats.org/officeDocument/2006/relationships/image" Target="../media/image56.png"/><Relationship Id="rId12" Type="http://schemas.openxmlformats.org/officeDocument/2006/relationships/image" Target="../media/image70.png"/><Relationship Id="rId2" Type="http://schemas.microsoft.com/office/2007/relationships/media" Target="../media/media4.mp3"/><Relationship Id="rId16" Type="http://schemas.openxmlformats.org/officeDocument/2006/relationships/image" Target="../media/image50.png"/><Relationship Id="rId1" Type="http://schemas.openxmlformats.org/officeDocument/2006/relationships/audio" Target="NULL" TargetMode="External"/><Relationship Id="rId6" Type="http://schemas.openxmlformats.org/officeDocument/2006/relationships/image" Target="../media/image63.png"/><Relationship Id="rId11" Type="http://schemas.openxmlformats.org/officeDocument/2006/relationships/image" Target="../media/image69.svg"/><Relationship Id="rId5" Type="http://schemas.openxmlformats.org/officeDocument/2006/relationships/audio" Target="../media/audio1.wav"/><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notesSlide" Target="../notesSlides/notesSlide7.xml"/><Relationship Id="rId9" Type="http://schemas.openxmlformats.org/officeDocument/2006/relationships/image" Target="../media/image65.sv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64.png"/><Relationship Id="rId12" Type="http://schemas.openxmlformats.org/officeDocument/2006/relationships/image" Target="../media/image71.sv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11" Type="http://schemas.openxmlformats.org/officeDocument/2006/relationships/image" Target="../media/image70.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9.svg"/><Relationship Id="rId4" Type="http://schemas.openxmlformats.org/officeDocument/2006/relationships/notesSlide" Target="../notesSlides/notesSlide8.xml"/><Relationship Id="rId9" Type="http://schemas.openxmlformats.org/officeDocument/2006/relationships/image" Target="../media/image68.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1.wav"/><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audio" Target="../media/audio1.wav"/><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notesSlide" Target="../notesSlides/notesSlide10.xml"/><Relationship Id="rId9" Type="http://schemas.openxmlformats.org/officeDocument/2006/relationships/image" Target="../media/image77.pn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5.png"/><Relationship Id="rId12" Type="http://schemas.openxmlformats.org/officeDocument/2006/relationships/image" Target="../media/image80.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audio" Target="../media/audio1.wav"/><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notesSlide" Target="../notesSlides/notesSlide11.xml"/><Relationship Id="rId9" Type="http://schemas.openxmlformats.org/officeDocument/2006/relationships/image" Target="../media/image77.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3.svg"/></Relationships>
</file>

<file path=ppt/slides/_rels/slide22.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84.png"/><Relationship Id="rId7" Type="http://schemas.openxmlformats.org/officeDocument/2006/relationships/image" Target="../media/image96.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85.sv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85.svg"/></Relationships>
</file>

<file path=ppt/slides/_rels/slide24.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25.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audio" Target="../media/audio1.wav"/><Relationship Id="rId10" Type="http://schemas.openxmlformats.org/officeDocument/2006/relationships/image" Target="../media/image59.svg"/><Relationship Id="rId4" Type="http://schemas.openxmlformats.org/officeDocument/2006/relationships/notesSlide" Target="../notesSlides/notesSlide2.xml"/><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57.png"/><Relationship Id="rId12" Type="http://schemas.openxmlformats.org/officeDocument/2006/relationships/image" Target="../media/image5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notesSlide" Target="../notesSlides/notesSlide3.xml"/><Relationship Id="rId9"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5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image" Target="../media/image59.svg"/><Relationship Id="rId5" Type="http://schemas.openxmlformats.org/officeDocument/2006/relationships/slideLayout" Target="../slideLayouts/slideLayout7.xml"/><Relationship Id="rId10" Type="http://schemas.openxmlformats.org/officeDocument/2006/relationships/image" Target="../media/image58.png"/><Relationship Id="rId4" Type="http://schemas.openxmlformats.org/officeDocument/2006/relationships/audio" Target="../media/media2.mp3"/><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2215991"/>
          </a:xfrm>
          <a:prstGeom prst="rect">
            <a:avLst/>
          </a:prstGeom>
        </p:spPr>
        <p:txBody>
          <a:bodyPr lIns="0" tIns="0" rIns="0" bIns="0" rtlCol="0" anchor="t">
            <a:spAutoFit/>
          </a:bodyPr>
          <a:lstStyle/>
          <a:p>
            <a:pPr algn="ctr"/>
            <a:r>
              <a:rPr lang="en-US" sz="7200" dirty="0">
                <a:solidFill>
                  <a:srgbClr val="3333FF"/>
                </a:solidFill>
                <a:latin typeface="Bauhaus 93" panose="04030905020B02020C02" pitchFamily="82" charset="0"/>
              </a:rPr>
              <a:t>Listen and underline one more stressed word. Then repeat.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03</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2</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88002191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Look and say.</a:t>
            </a:r>
          </a:p>
        </p:txBody>
      </p:sp>
      <p:pic>
        <p:nvPicPr>
          <p:cNvPr id="2" name="Picture 1"/>
          <p:cNvPicPr>
            <a:picLocks noChangeAspect="1"/>
          </p:cNvPicPr>
          <p:nvPr/>
        </p:nvPicPr>
        <p:blipFill>
          <a:blip r:embed="rId14"/>
          <a:stretch>
            <a:fillRect/>
          </a:stretch>
        </p:blipFill>
        <p:spPr>
          <a:xfrm>
            <a:off x="4446506" y="2812920"/>
            <a:ext cx="9394989" cy="5073780"/>
          </a:xfrm>
          <a:prstGeom prst="rect">
            <a:avLst/>
          </a:prstGeom>
          <a:ln w="57150">
            <a:solidFill>
              <a:schemeClr val="accent4">
                <a:lumMod val="60000"/>
                <a:lumOff val="40000"/>
              </a:schemeClr>
            </a:solidFill>
          </a:ln>
        </p:spPr>
      </p:pic>
    </p:spTree>
    <p:extLst>
      <p:ext uri="{BB962C8B-B14F-4D97-AF65-F5344CB8AC3E}">
        <p14:creationId xmlns:p14="http://schemas.microsoft.com/office/powerpoint/2010/main" val="178870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7"/>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underline one more stressed word. Then repeat.</a:t>
            </a:r>
          </a:p>
        </p:txBody>
      </p:sp>
      <p:pic>
        <p:nvPicPr>
          <p:cNvPr id="2" name="Picture 1"/>
          <p:cNvPicPr>
            <a:picLocks noChangeAspect="1"/>
          </p:cNvPicPr>
          <p:nvPr/>
        </p:nvPicPr>
        <p:blipFill>
          <a:blip r:embed="rId16"/>
          <a:stretch>
            <a:fillRect/>
          </a:stretch>
        </p:blipFill>
        <p:spPr>
          <a:xfrm>
            <a:off x="4446506" y="3498720"/>
            <a:ext cx="9394989" cy="5073780"/>
          </a:xfrm>
          <a:prstGeom prst="rect">
            <a:avLst/>
          </a:prstGeom>
          <a:ln w="57150">
            <a:solidFill>
              <a:schemeClr val="accent4">
                <a:lumMod val="60000"/>
                <a:lumOff val="40000"/>
              </a:schemeClr>
            </a:solidFill>
          </a:ln>
        </p:spPr>
      </p:pic>
      <p:pic>
        <p:nvPicPr>
          <p:cNvPr id="3" name="Track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464547" y="5578410"/>
            <a:ext cx="914400" cy="91440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326118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8478"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7"/>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 name="Picture 1"/>
          <p:cNvPicPr>
            <a:picLocks noChangeAspect="1"/>
          </p:cNvPicPr>
          <p:nvPr/>
        </p:nvPicPr>
        <p:blipFill>
          <a:blip r:embed="rId14"/>
          <a:stretch>
            <a:fillRect/>
          </a:stretch>
        </p:blipFill>
        <p:spPr>
          <a:xfrm>
            <a:off x="4446506" y="3041520"/>
            <a:ext cx="9394989" cy="5073780"/>
          </a:xfrm>
          <a:prstGeom prst="rect">
            <a:avLst/>
          </a:prstGeom>
          <a:ln w="57150">
            <a:solidFill>
              <a:schemeClr val="accent4">
                <a:lumMod val="60000"/>
                <a:lumOff val="40000"/>
              </a:schemeClr>
            </a:solidFill>
          </a:ln>
        </p:spPr>
      </p:pic>
      <p:sp>
        <p:nvSpPr>
          <p:cNvPr id="12" name="Freeform 6"/>
          <p:cNvSpPr/>
          <p:nvPr/>
        </p:nvSpPr>
        <p:spPr>
          <a:xfrm>
            <a:off x="0" y="5981701"/>
            <a:ext cx="4446506" cy="4305300"/>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5"/>
            <a:stretch>
              <a:fillRect/>
            </a:stretch>
          </a:blipFill>
        </p:spPr>
      </p:sp>
      <p:cxnSp>
        <p:nvCxnSpPr>
          <p:cNvPr id="4" name="Straight Connector 3"/>
          <p:cNvCxnSpPr/>
          <p:nvPr/>
        </p:nvCxnSpPr>
        <p:spPr>
          <a:xfrm>
            <a:off x="10866120" y="4076700"/>
            <a:ext cx="1905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432369" y="5295900"/>
            <a:ext cx="11828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15000" y="6530340"/>
            <a:ext cx="14312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448800" y="7795260"/>
            <a:ext cx="73445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Swap your book.</a:t>
            </a:r>
          </a:p>
        </p:txBody>
      </p:sp>
      <p:pic>
        <p:nvPicPr>
          <p:cNvPr id="17" name="Track 9">
            <a:hlinkClick r:id="" action="ppaction://media"/>
          </p:cNvPr>
          <p:cNvPicPr>
            <a:picLocks noChangeAspect="1"/>
          </p:cNvPicPr>
          <p:nvPr>
            <a:audioFile r:link="rId1"/>
            <p:extLst>
              <p:ext uri="{DAA4B4D4-6D71-4841-9C94-3DE7FCFB9230}">
                <p14:media xmlns:p14="http://schemas.microsoft.com/office/powerpoint/2010/main" r:embed="rId2">
                  <p14:trim st="13680" end="1456.375"/>
                </p14:media>
              </p:ext>
            </p:extLst>
          </p:nvPr>
        </p:nvPicPr>
        <p:blipFill>
          <a:blip r:embed="rId16"/>
          <a:stretch>
            <a:fillRect/>
          </a:stretch>
        </p:blipFill>
        <p:spPr>
          <a:xfrm>
            <a:off x="14464547" y="5121210"/>
            <a:ext cx="914400" cy="91440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1464974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500"/>
                                        <p:tgtEl>
                                          <p:spTgt spid="16"/>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3342" fill="hold"/>
                                        <p:tgtEl>
                                          <p:spTgt spid="17"/>
                                        </p:tgtEl>
                                      </p:cBhvr>
                                    </p:cmd>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17"/>
                </p:tgtEl>
              </p:cMediaNode>
            </p:audio>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6"/>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6"/>
          <p:cNvSpPr/>
          <p:nvPr/>
        </p:nvSpPr>
        <p:spPr>
          <a:xfrm>
            <a:off x="0" y="5981701"/>
            <a:ext cx="4446506" cy="4305300"/>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3"/>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Listen and double-check.</a:t>
            </a:r>
          </a:p>
        </p:txBody>
      </p:sp>
      <p:pic>
        <p:nvPicPr>
          <p:cNvPr id="17" name="Track 9">
            <a:hlinkClick r:id="" action="ppaction://media"/>
          </p:cNvPr>
          <p:cNvPicPr>
            <a:picLocks noChangeAspect="1"/>
          </p:cNvPicPr>
          <p:nvPr>
            <a:audioFile r:link="rId1"/>
            <p:extLst>
              <p:ext uri="{DAA4B4D4-6D71-4841-9C94-3DE7FCFB9230}">
                <p14:media xmlns:p14="http://schemas.microsoft.com/office/powerpoint/2010/main" r:embed="rId2">
                  <p14:trim st="13662" end="1638.375"/>
                </p14:media>
              </p:ext>
            </p:extLst>
          </p:nvPr>
        </p:nvPicPr>
        <p:blipFill>
          <a:blip r:embed="rId14"/>
          <a:stretch>
            <a:fillRect/>
          </a:stretch>
        </p:blipFill>
        <p:spPr>
          <a:xfrm>
            <a:off x="15253447" y="1370912"/>
            <a:ext cx="914400" cy="914400"/>
          </a:xfrm>
          <a:prstGeom prst="rect">
            <a:avLst/>
          </a:prstGeom>
          <a:effectLst>
            <a:glow rad="228600">
              <a:schemeClr val="accent6">
                <a:satMod val="175000"/>
                <a:alpha val="40000"/>
              </a:schemeClr>
            </a:glow>
          </a:effectLst>
        </p:spPr>
      </p:pic>
      <p:pic>
        <p:nvPicPr>
          <p:cNvPr id="18" name="Picture 17"/>
          <p:cNvPicPr>
            <a:picLocks noChangeAspect="1"/>
          </p:cNvPicPr>
          <p:nvPr/>
        </p:nvPicPr>
        <p:blipFill>
          <a:blip r:embed="rId15"/>
          <a:stretch>
            <a:fillRect/>
          </a:stretch>
        </p:blipFill>
        <p:spPr>
          <a:xfrm>
            <a:off x="4446506" y="3041520"/>
            <a:ext cx="9394989" cy="5073780"/>
          </a:xfrm>
          <a:prstGeom prst="rect">
            <a:avLst/>
          </a:prstGeom>
          <a:ln w="57150">
            <a:solidFill>
              <a:schemeClr val="accent4">
                <a:lumMod val="60000"/>
                <a:lumOff val="40000"/>
              </a:schemeClr>
            </a:solidFill>
          </a:ln>
        </p:spPr>
      </p:pic>
      <p:cxnSp>
        <p:nvCxnSpPr>
          <p:cNvPr id="19" name="Straight Connector 18"/>
          <p:cNvCxnSpPr/>
          <p:nvPr/>
        </p:nvCxnSpPr>
        <p:spPr>
          <a:xfrm>
            <a:off x="10866120" y="4076700"/>
            <a:ext cx="1905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432369" y="5295900"/>
            <a:ext cx="11828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15000" y="6530340"/>
            <a:ext cx="14312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48800" y="7795260"/>
            <a:ext cx="73445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369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8"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Let’s chant.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71981" y="6583512"/>
              <a:ext cx="1754383"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04</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3</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30854619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Look and read.</a:t>
            </a:r>
          </a:p>
        </p:txBody>
      </p:sp>
      <p:pic>
        <p:nvPicPr>
          <p:cNvPr id="5" name="Picture 4">
            <a:extLst>
              <a:ext uri="{FF2B5EF4-FFF2-40B4-BE49-F238E27FC236}">
                <a16:creationId xmlns:a16="http://schemas.microsoft.com/office/drawing/2014/main" id="{0D181F6C-6060-49AF-B0AF-E9C0B05DA0F2}"/>
              </a:ext>
            </a:extLst>
          </p:cNvPr>
          <p:cNvPicPr>
            <a:picLocks noChangeAspect="1"/>
          </p:cNvPicPr>
          <p:nvPr/>
        </p:nvPicPr>
        <p:blipFill>
          <a:blip r:embed="rId12"/>
          <a:stretch>
            <a:fillRect/>
          </a:stretch>
        </p:blipFill>
        <p:spPr>
          <a:xfrm>
            <a:off x="2057400" y="2143396"/>
            <a:ext cx="11437842" cy="6436055"/>
          </a:xfrm>
          <a:prstGeom prst="rect">
            <a:avLst/>
          </a:prstGeom>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9"/>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10"/>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chant.</a:t>
            </a:r>
          </a:p>
        </p:txBody>
      </p:sp>
      <p:pic>
        <p:nvPicPr>
          <p:cNvPr id="7" name="Track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182600" y="1155902"/>
            <a:ext cx="914400" cy="914400"/>
          </a:xfrm>
          <a:prstGeom prst="rect">
            <a:avLst/>
          </a:prstGeom>
          <a:effectLst>
            <a:glow rad="228600">
              <a:schemeClr val="accent5">
                <a:satMod val="175000"/>
                <a:alpha val="40000"/>
              </a:schemeClr>
            </a:glow>
          </a:effectLst>
        </p:spPr>
      </p:pic>
      <p:pic>
        <p:nvPicPr>
          <p:cNvPr id="5" name="Picture 4">
            <a:extLst>
              <a:ext uri="{FF2B5EF4-FFF2-40B4-BE49-F238E27FC236}">
                <a16:creationId xmlns:a16="http://schemas.microsoft.com/office/drawing/2014/main" id="{5E5E8384-106F-4F7C-B7AE-5E72D98447FF}"/>
              </a:ext>
            </a:extLst>
          </p:cNvPr>
          <p:cNvPicPr>
            <a:picLocks noChangeAspect="1"/>
          </p:cNvPicPr>
          <p:nvPr/>
        </p:nvPicPr>
        <p:blipFill>
          <a:blip r:embed="rId15"/>
          <a:stretch>
            <a:fillRect/>
          </a:stretch>
        </p:blipFill>
        <p:spPr>
          <a:xfrm>
            <a:off x="3104665" y="2380377"/>
            <a:ext cx="11430000" cy="6431643"/>
          </a:xfrm>
          <a:prstGeom prst="rect">
            <a:avLst/>
          </a:prstGeom>
        </p:spPr>
      </p:pic>
    </p:spTree>
    <p:extLst>
      <p:ext uri="{BB962C8B-B14F-4D97-AF65-F5344CB8AC3E}">
        <p14:creationId xmlns:p14="http://schemas.microsoft.com/office/powerpoint/2010/main" val="34712587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0917"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9"/>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10"/>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Chant and clap.</a:t>
            </a:r>
          </a:p>
        </p:txBody>
      </p:sp>
      <p:pic>
        <p:nvPicPr>
          <p:cNvPr id="7" name="Track 10">
            <a:hlinkClick r:id="" action="ppaction://media"/>
          </p:cNvPr>
          <p:cNvPicPr>
            <a:picLocks noChangeAspect="1"/>
          </p:cNvPicPr>
          <p:nvPr>
            <a:audioFile r:link="rId1"/>
            <p:extLst>
              <p:ext uri="{DAA4B4D4-6D71-4841-9C94-3DE7FCFB9230}">
                <p14:media xmlns:p14="http://schemas.microsoft.com/office/powerpoint/2010/main" r:embed="rId2">
                  <p14:trim st="6238"/>
                </p14:media>
              </p:ext>
            </p:extLst>
          </p:nvPr>
        </p:nvPicPr>
        <p:blipFill>
          <a:blip r:embed="rId14"/>
          <a:stretch>
            <a:fillRect/>
          </a:stretch>
        </p:blipFill>
        <p:spPr>
          <a:xfrm>
            <a:off x="13182600" y="1155902"/>
            <a:ext cx="914400" cy="914400"/>
          </a:xfrm>
          <a:prstGeom prst="rect">
            <a:avLst/>
          </a:prstGeom>
          <a:effectLst>
            <a:glow rad="228600">
              <a:schemeClr val="accent5">
                <a:satMod val="175000"/>
                <a:alpha val="40000"/>
              </a:schemeClr>
            </a:glow>
          </a:effectLst>
        </p:spPr>
      </p:pic>
      <p:pic>
        <p:nvPicPr>
          <p:cNvPr id="5" name="Picture 4">
            <a:extLst>
              <a:ext uri="{FF2B5EF4-FFF2-40B4-BE49-F238E27FC236}">
                <a16:creationId xmlns:a16="http://schemas.microsoft.com/office/drawing/2014/main" id="{4BB23CFE-C023-4307-844E-6384F10CDE69}"/>
              </a:ext>
            </a:extLst>
          </p:cNvPr>
          <p:cNvPicPr>
            <a:picLocks noChangeAspect="1"/>
          </p:cNvPicPr>
          <p:nvPr/>
        </p:nvPicPr>
        <p:blipFill>
          <a:blip r:embed="rId15"/>
          <a:stretch>
            <a:fillRect/>
          </a:stretch>
        </p:blipFill>
        <p:spPr>
          <a:xfrm>
            <a:off x="2726897" y="2630599"/>
            <a:ext cx="11027934" cy="6205401"/>
          </a:xfrm>
          <a:prstGeom prst="rect">
            <a:avLst/>
          </a:prstGeom>
        </p:spPr>
      </p:pic>
    </p:spTree>
    <p:extLst>
      <p:ext uri="{BB962C8B-B14F-4D97-AF65-F5344CB8AC3E}">
        <p14:creationId xmlns:p14="http://schemas.microsoft.com/office/powerpoint/2010/main" val="41363350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4679"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05</a:t>
              </a:r>
            </a:p>
          </p:txBody>
        </p:sp>
      </p:grpSp>
      <p:sp>
        <p:nvSpPr>
          <p:cNvPr id="22" name="TextBox 16"/>
          <p:cNvSpPr txBox="1"/>
          <p:nvPr/>
        </p:nvSpPr>
        <p:spPr>
          <a:xfrm>
            <a:off x="4761419" y="5218262"/>
            <a:ext cx="8538423"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Wrap-up</a:t>
            </a:r>
          </a:p>
        </p:txBody>
      </p:sp>
      <p:sp>
        <p:nvSpPr>
          <p:cNvPr id="23" name="Rectangle 22"/>
          <p:cNvSpPr/>
          <p:nvPr/>
        </p:nvSpPr>
        <p:spPr>
          <a:xfrm>
            <a:off x="4593717" y="7083504"/>
            <a:ext cx="9100568"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play </a:t>
            </a:r>
            <a:r>
              <a:rPr lang="en-US" sz="6600" b="1" cap="none" spc="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a game.</a:t>
            </a:r>
            <a:endPar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32245062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3 - Period 5</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5" y="0"/>
            <a:ext cx="18288055" cy="10287000"/>
          </a:xfrm>
          <a:prstGeom prst="rect">
            <a:avLst/>
          </a:prstGeom>
        </p:spPr>
      </p:pic>
      <p:grpSp>
        <p:nvGrpSpPr>
          <p:cNvPr id="2" name="Group 2"/>
          <p:cNvGrpSpPr/>
          <p:nvPr/>
        </p:nvGrpSpPr>
        <p:grpSpPr>
          <a:xfrm>
            <a:off x="2605888" y="2495846"/>
            <a:ext cx="13076223" cy="5295308"/>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4190066"/>
            <a:ext cx="16230600" cy="1906869"/>
          </a:xfrm>
          <a:prstGeom prst="rect">
            <a:avLst/>
          </a:prstGeom>
        </p:spPr>
        <p:txBody>
          <a:bodyPr lIns="0" tIns="0" rIns="0" bIns="0" rtlCol="0" anchor="t">
            <a:spAutoFit/>
          </a:bodyPr>
          <a:lstStyle/>
          <a:p>
            <a:pPr algn="ctr">
              <a:lnSpc>
                <a:spcPts val="14476"/>
              </a:lnSpc>
            </a:pPr>
            <a:r>
              <a:rPr lang="en-US" sz="15800" b="1" spc="-1003" dirty="0">
                <a:solidFill>
                  <a:srgbClr val="FF0066"/>
                </a:solidFill>
                <a:latin typeface="SVN-Segoe Script" panose="02040603050506020204" pitchFamily="18" charset="0"/>
              </a:rPr>
              <a:t>MEMORY CHAIN</a:t>
            </a:r>
          </a:p>
        </p:txBody>
      </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383820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5" y="0"/>
            <a:ext cx="18288055" cy="10287000"/>
          </a:xfrm>
          <a:prstGeom prst="rect">
            <a:avLst/>
          </a:prstGeom>
        </p:spPr>
      </p:pic>
      <p:sp>
        <p:nvSpPr>
          <p:cNvPr id="2" name="Freeform 2"/>
          <p:cNvSpPr/>
          <p:nvPr/>
        </p:nvSpPr>
        <p:spPr>
          <a:xfrm rot="-2165058">
            <a:off x="10899110" y="945197"/>
            <a:ext cx="9566004" cy="5391748"/>
          </a:xfrm>
          <a:custGeom>
            <a:avLst/>
            <a:gdLst/>
            <a:ahLst/>
            <a:cxnLst/>
            <a:rect l="l" t="t" r="r" b="b"/>
            <a:pathLst>
              <a:path w="9566004" h="5391748">
                <a:moveTo>
                  <a:pt x="0" y="0"/>
                </a:moveTo>
                <a:lnTo>
                  <a:pt x="9566004" y="0"/>
                </a:lnTo>
                <a:lnTo>
                  <a:pt x="9566004" y="5391748"/>
                </a:lnTo>
                <a:lnTo>
                  <a:pt x="0" y="5391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5782262" flipV="1">
            <a:off x="-2856856" y="1862382"/>
            <a:ext cx="11915352" cy="6715926"/>
          </a:xfrm>
          <a:custGeom>
            <a:avLst/>
            <a:gdLst/>
            <a:ahLst/>
            <a:cxnLst/>
            <a:rect l="l" t="t" r="r" b="b"/>
            <a:pathLst>
              <a:path w="11915352" h="6715926">
                <a:moveTo>
                  <a:pt x="0" y="6715926"/>
                </a:moveTo>
                <a:lnTo>
                  <a:pt x="11915352" y="6715926"/>
                </a:lnTo>
                <a:lnTo>
                  <a:pt x="11915352" y="0"/>
                </a:lnTo>
                <a:lnTo>
                  <a:pt x="0" y="0"/>
                </a:lnTo>
                <a:lnTo>
                  <a:pt x="0" y="6715926"/>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Rounded Rectangle 10"/>
          <p:cNvSpPr/>
          <p:nvPr/>
        </p:nvSpPr>
        <p:spPr>
          <a:xfrm>
            <a:off x="2362200" y="2400300"/>
            <a:ext cx="13563600" cy="54864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57600" y="2688822"/>
            <a:ext cx="10972800" cy="5078313"/>
          </a:xfrm>
          <a:prstGeom prst="rect">
            <a:avLst/>
          </a:prstGeom>
        </p:spPr>
        <p:txBody>
          <a:bodyPr wrap="square">
            <a:spAutoFit/>
          </a:bodyPr>
          <a:lstStyle/>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you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Sydney?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Paris?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she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England?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they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Thailand?</a:t>
            </a:r>
          </a:p>
        </p:txBody>
      </p:sp>
      <p:sp>
        <p:nvSpPr>
          <p:cNvPr id="8" name="Freeform 8"/>
          <p:cNvSpPr/>
          <p:nvPr/>
        </p:nvSpPr>
        <p:spPr>
          <a:xfrm rot="348513">
            <a:off x="42672" y="30002"/>
            <a:ext cx="3589203" cy="3696744"/>
          </a:xfrm>
          <a:custGeom>
            <a:avLst/>
            <a:gdLst/>
            <a:ahLst/>
            <a:cxnLst/>
            <a:rect l="l" t="t" r="r" b="b"/>
            <a:pathLst>
              <a:path w="4777228" h="4920366">
                <a:moveTo>
                  <a:pt x="0" y="0"/>
                </a:moveTo>
                <a:lnTo>
                  <a:pt x="4777228" y="0"/>
                </a:lnTo>
                <a:lnTo>
                  <a:pt x="4777228" y="4920367"/>
                </a:lnTo>
                <a:lnTo>
                  <a:pt x="0" y="492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256863">
            <a:off x="14081601" y="6163112"/>
            <a:ext cx="4067445" cy="3987791"/>
          </a:xfrm>
          <a:custGeom>
            <a:avLst/>
            <a:gdLst/>
            <a:ahLst/>
            <a:cxnLst/>
            <a:rect l="l" t="t" r="r" b="b"/>
            <a:pathLst>
              <a:path w="6550662" h="6422378">
                <a:moveTo>
                  <a:pt x="0" y="0"/>
                </a:moveTo>
                <a:lnTo>
                  <a:pt x="6550662" y="0"/>
                </a:lnTo>
                <a:lnTo>
                  <a:pt x="6550662" y="6422378"/>
                </a:lnTo>
                <a:lnTo>
                  <a:pt x="0" y="64223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Rectangle 12"/>
          <p:cNvSpPr/>
          <p:nvPr/>
        </p:nvSpPr>
        <p:spPr>
          <a:xfrm>
            <a:off x="6783867" y="266700"/>
            <a:ext cx="4720267"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Round 1</a:t>
            </a:r>
          </a:p>
        </p:txBody>
      </p:sp>
    </p:spTree>
    <p:extLst>
      <p:ext uri="{BB962C8B-B14F-4D97-AF65-F5344CB8AC3E}">
        <p14:creationId xmlns:p14="http://schemas.microsoft.com/office/powerpoint/2010/main" val="232768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5" y="0"/>
            <a:ext cx="18288055" cy="10287000"/>
          </a:xfrm>
          <a:prstGeom prst="rect">
            <a:avLst/>
          </a:prstGeom>
        </p:spPr>
      </p:pic>
      <p:sp>
        <p:nvSpPr>
          <p:cNvPr id="2" name="Freeform 2"/>
          <p:cNvSpPr/>
          <p:nvPr/>
        </p:nvSpPr>
        <p:spPr>
          <a:xfrm rot="5276863" flipH="1">
            <a:off x="-483478" y="-395201"/>
            <a:ext cx="4529607" cy="4933235"/>
          </a:xfrm>
          <a:custGeom>
            <a:avLst/>
            <a:gdLst/>
            <a:ahLst/>
            <a:cxnLst/>
            <a:rect l="l" t="t" r="r" b="b"/>
            <a:pathLst>
              <a:path w="4529607" h="4933235">
                <a:moveTo>
                  <a:pt x="4529607" y="0"/>
                </a:moveTo>
                <a:lnTo>
                  <a:pt x="0" y="0"/>
                </a:lnTo>
                <a:lnTo>
                  <a:pt x="0" y="4933236"/>
                </a:lnTo>
                <a:lnTo>
                  <a:pt x="4529607" y="4933236"/>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399999" flipH="1">
            <a:off x="14106598" y="6042885"/>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ounded Rectangle 11"/>
          <p:cNvSpPr/>
          <p:nvPr/>
        </p:nvSpPr>
        <p:spPr>
          <a:xfrm>
            <a:off x="2362200" y="2400300"/>
            <a:ext cx="13563600" cy="54864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p:cNvSpPr/>
          <p:nvPr/>
        </p:nvSpPr>
        <p:spPr>
          <a:xfrm rot="72636">
            <a:off x="13944051" y="1590761"/>
            <a:ext cx="3892775" cy="3758297"/>
          </a:xfrm>
          <a:custGeom>
            <a:avLst/>
            <a:gdLst/>
            <a:ahLst/>
            <a:cxnLst/>
            <a:rect l="l" t="t" r="r" b="b"/>
            <a:pathLst>
              <a:path w="3892775" h="3758297">
                <a:moveTo>
                  <a:pt x="0" y="0"/>
                </a:moveTo>
                <a:lnTo>
                  <a:pt x="3892775" y="0"/>
                </a:lnTo>
                <a:lnTo>
                  <a:pt x="3892775" y="3758297"/>
                </a:lnTo>
                <a:lnTo>
                  <a:pt x="0" y="37582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469704">
            <a:off x="877172" y="6453909"/>
            <a:ext cx="3269197" cy="2882837"/>
          </a:xfrm>
          <a:custGeom>
            <a:avLst/>
            <a:gdLst/>
            <a:ahLst/>
            <a:cxnLst/>
            <a:rect l="l" t="t" r="r" b="b"/>
            <a:pathLst>
              <a:path w="3269197" h="2882837">
                <a:moveTo>
                  <a:pt x="0" y="0"/>
                </a:moveTo>
                <a:lnTo>
                  <a:pt x="3269197" y="0"/>
                </a:lnTo>
                <a:lnTo>
                  <a:pt x="3269197" y="2882837"/>
                </a:lnTo>
                <a:lnTo>
                  <a:pt x="0" y="28828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Rectangle 12"/>
          <p:cNvSpPr/>
          <p:nvPr/>
        </p:nvSpPr>
        <p:spPr>
          <a:xfrm>
            <a:off x="3657600" y="2688822"/>
            <a:ext cx="10972800" cy="5078313"/>
          </a:xfrm>
          <a:prstGeom prst="rect">
            <a:avLst/>
          </a:prstGeom>
        </p:spPr>
        <p:txBody>
          <a:bodyPr wrap="square">
            <a:spAutoFit/>
          </a:bodyPr>
          <a:lstStyle/>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she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England?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they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Thailand?</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you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Sydney?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Paris? </a:t>
            </a:r>
          </a:p>
        </p:txBody>
      </p:sp>
      <p:sp>
        <p:nvSpPr>
          <p:cNvPr id="14" name="Rectangle 13"/>
          <p:cNvSpPr/>
          <p:nvPr/>
        </p:nvSpPr>
        <p:spPr>
          <a:xfrm>
            <a:off x="6783867" y="266700"/>
            <a:ext cx="4720267"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Round 2</a:t>
            </a:r>
          </a:p>
        </p:txBody>
      </p:sp>
    </p:spTree>
    <p:extLst>
      <p:ext uri="{BB962C8B-B14F-4D97-AF65-F5344CB8AC3E}">
        <p14:creationId xmlns:p14="http://schemas.microsoft.com/office/powerpoint/2010/main" val="4000482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5" y="0"/>
            <a:ext cx="18288055" cy="10287000"/>
          </a:xfrm>
          <a:prstGeom prst="rect">
            <a:avLst/>
          </a:prstGeom>
        </p:spPr>
      </p:pic>
      <p:sp>
        <p:nvSpPr>
          <p:cNvPr id="2" name="Freeform 2"/>
          <p:cNvSpPr/>
          <p:nvPr/>
        </p:nvSpPr>
        <p:spPr>
          <a:xfrm rot="5870007" flipH="1">
            <a:off x="26057" y="4579471"/>
            <a:ext cx="7682532" cy="8367114"/>
          </a:xfrm>
          <a:custGeom>
            <a:avLst/>
            <a:gdLst/>
            <a:ahLst/>
            <a:cxnLst/>
            <a:rect l="l" t="t" r="r" b="b"/>
            <a:pathLst>
              <a:path w="7682532" h="8367114">
                <a:moveTo>
                  <a:pt x="7682532" y="0"/>
                </a:moveTo>
                <a:lnTo>
                  <a:pt x="0" y="0"/>
                </a:lnTo>
                <a:lnTo>
                  <a:pt x="0" y="8367114"/>
                </a:lnTo>
                <a:lnTo>
                  <a:pt x="7682532" y="8367114"/>
                </a:lnTo>
                <a:lnTo>
                  <a:pt x="768253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36459" flipH="1" flipV="1">
            <a:off x="12013582" y="-959264"/>
            <a:ext cx="7717571" cy="8405275"/>
          </a:xfrm>
          <a:custGeom>
            <a:avLst/>
            <a:gdLst/>
            <a:ahLst/>
            <a:cxnLst/>
            <a:rect l="l" t="t" r="r" b="b"/>
            <a:pathLst>
              <a:path w="7717571" h="8405275">
                <a:moveTo>
                  <a:pt x="7717571" y="8405275"/>
                </a:moveTo>
                <a:lnTo>
                  <a:pt x="0" y="8405275"/>
                </a:lnTo>
                <a:lnTo>
                  <a:pt x="0" y="0"/>
                </a:lnTo>
                <a:lnTo>
                  <a:pt x="7717571" y="0"/>
                </a:lnTo>
                <a:lnTo>
                  <a:pt x="7717571" y="84052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ounded Rectangle 11"/>
          <p:cNvSpPr/>
          <p:nvPr/>
        </p:nvSpPr>
        <p:spPr>
          <a:xfrm>
            <a:off x="2362200" y="2400300"/>
            <a:ext cx="13563600" cy="54864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p:cNvSpPr/>
          <p:nvPr/>
        </p:nvSpPr>
        <p:spPr>
          <a:xfrm>
            <a:off x="613783" y="-148167"/>
            <a:ext cx="3037955" cy="3593442"/>
          </a:xfrm>
          <a:custGeom>
            <a:avLst/>
            <a:gdLst/>
            <a:ahLst/>
            <a:cxnLst/>
            <a:rect l="l" t="t" r="r" b="b"/>
            <a:pathLst>
              <a:path w="3037955" h="3593442">
                <a:moveTo>
                  <a:pt x="0" y="0"/>
                </a:moveTo>
                <a:lnTo>
                  <a:pt x="3037955" y="0"/>
                </a:lnTo>
                <a:lnTo>
                  <a:pt x="3037955" y="3593442"/>
                </a:lnTo>
                <a:lnTo>
                  <a:pt x="0" y="3593442"/>
                </a:lnTo>
                <a:lnTo>
                  <a:pt x="0" y="0"/>
                </a:lnTo>
                <a:close/>
              </a:path>
            </a:pathLst>
          </a:custGeom>
          <a:blipFill>
            <a:blip r:embed="rId5"/>
            <a:stretch>
              <a:fillRect/>
            </a:stretch>
          </a:blipFill>
        </p:spPr>
      </p:sp>
      <p:sp>
        <p:nvSpPr>
          <p:cNvPr id="8" name="Freeform 8"/>
          <p:cNvSpPr/>
          <p:nvPr/>
        </p:nvSpPr>
        <p:spPr>
          <a:xfrm flipH="1">
            <a:off x="13951948" y="5890657"/>
            <a:ext cx="3722269" cy="3641619"/>
          </a:xfrm>
          <a:custGeom>
            <a:avLst/>
            <a:gdLst/>
            <a:ahLst/>
            <a:cxnLst/>
            <a:rect l="l" t="t" r="r" b="b"/>
            <a:pathLst>
              <a:path w="3722269" h="3641619">
                <a:moveTo>
                  <a:pt x="3722268" y="0"/>
                </a:moveTo>
                <a:lnTo>
                  <a:pt x="0" y="0"/>
                </a:lnTo>
                <a:lnTo>
                  <a:pt x="0" y="3641620"/>
                </a:lnTo>
                <a:lnTo>
                  <a:pt x="3722268" y="3641620"/>
                </a:lnTo>
                <a:lnTo>
                  <a:pt x="3722268" y="0"/>
                </a:lnTo>
                <a:close/>
              </a:path>
            </a:pathLst>
          </a:custGeom>
          <a:blipFill>
            <a:blip r:embed="rId6"/>
            <a:stretch>
              <a:fillRect/>
            </a:stretch>
          </a:blipFill>
        </p:spPr>
      </p:sp>
      <p:sp>
        <p:nvSpPr>
          <p:cNvPr id="13" name="Rectangle 12"/>
          <p:cNvSpPr/>
          <p:nvPr/>
        </p:nvSpPr>
        <p:spPr>
          <a:xfrm>
            <a:off x="3657600" y="2688822"/>
            <a:ext cx="10972800" cy="5078313"/>
          </a:xfrm>
          <a:prstGeom prst="rect">
            <a:avLst/>
          </a:prstGeom>
        </p:spPr>
        <p:txBody>
          <a:bodyPr wrap="square">
            <a:spAutoFit/>
          </a:bodyPr>
          <a:lstStyle/>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Paris?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they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Thailand?</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you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Sydney?</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she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England?  </a:t>
            </a:r>
          </a:p>
        </p:txBody>
      </p:sp>
      <p:sp>
        <p:nvSpPr>
          <p:cNvPr id="14" name="Rectangle 13"/>
          <p:cNvSpPr/>
          <p:nvPr/>
        </p:nvSpPr>
        <p:spPr>
          <a:xfrm>
            <a:off x="6783867" y="266700"/>
            <a:ext cx="4720267"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Round 3</a:t>
            </a:r>
          </a:p>
        </p:txBody>
      </p:sp>
    </p:spTree>
    <p:extLst>
      <p:ext uri="{BB962C8B-B14F-4D97-AF65-F5344CB8AC3E}">
        <p14:creationId xmlns:p14="http://schemas.microsoft.com/office/powerpoint/2010/main" val="1961301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5" y="0"/>
            <a:ext cx="18288055" cy="10287000"/>
          </a:xfrm>
          <a:prstGeom prst="rect">
            <a:avLst/>
          </a:prstGeom>
        </p:spPr>
      </p:pic>
      <p:grpSp>
        <p:nvGrpSpPr>
          <p:cNvPr id="2" name="Group 2"/>
          <p:cNvGrpSpPr/>
          <p:nvPr/>
        </p:nvGrpSpPr>
        <p:grpSpPr>
          <a:xfrm>
            <a:off x="2605889" y="2495846"/>
            <a:ext cx="13076223" cy="5295308"/>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108970" y="3739943"/>
            <a:ext cx="12070061" cy="2807115"/>
          </a:xfrm>
          <a:prstGeom prst="rect">
            <a:avLst/>
          </a:prstGeom>
        </p:spPr>
        <p:txBody>
          <a:bodyPr lIns="0" tIns="0" rIns="0" bIns="0" rtlCol="0" anchor="t">
            <a:spAutoFit/>
          </a:bodyPr>
          <a:lstStyle/>
          <a:p>
            <a:pPr algn="ctr">
              <a:lnSpc>
                <a:spcPts val="10765"/>
              </a:lnSpc>
            </a:pPr>
            <a:r>
              <a:rPr lang="en-US" sz="10000" spc="-746" dirty="0">
                <a:solidFill>
                  <a:srgbClr val="FF0066"/>
                </a:solidFill>
                <a:latin typeface="Eras Bold ITC" panose="020B0907030504020204" pitchFamily="34" charset="0"/>
              </a:rPr>
              <a:t>THANK YOU </a:t>
            </a:r>
          </a:p>
          <a:p>
            <a:pPr algn="ctr">
              <a:lnSpc>
                <a:spcPts val="10765"/>
              </a:lnSpc>
            </a:pPr>
            <a:r>
              <a:rPr lang="en-US" sz="10000" spc="-746" dirty="0">
                <a:solidFill>
                  <a:srgbClr val="FF0066"/>
                </a:solidFill>
                <a:latin typeface="Eras Bold ITC" panose="020B0907030504020204" pitchFamily="34" charset="0"/>
              </a:rPr>
              <a:t>FOR PLAYING! </a:t>
            </a:r>
          </a:p>
        </p:txBody>
      </p:sp>
      <p:sp>
        <p:nvSpPr>
          <p:cNvPr id="6" name="Freeform 6"/>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674857">
            <a:off x="1256663" y="1459653"/>
            <a:ext cx="2509397" cy="2584585"/>
          </a:xfrm>
          <a:custGeom>
            <a:avLst/>
            <a:gdLst/>
            <a:ahLst/>
            <a:cxnLst/>
            <a:rect l="l" t="t" r="r" b="b"/>
            <a:pathLst>
              <a:path w="2509397" h="2584585">
                <a:moveTo>
                  <a:pt x="0" y="0"/>
                </a:moveTo>
                <a:lnTo>
                  <a:pt x="2509397" y="0"/>
                </a:lnTo>
                <a:lnTo>
                  <a:pt x="2509397" y="2584585"/>
                </a:lnTo>
                <a:lnTo>
                  <a:pt x="0" y="25845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947522">
            <a:off x="13982986" y="6165548"/>
            <a:ext cx="3186187" cy="3251211"/>
          </a:xfrm>
          <a:custGeom>
            <a:avLst/>
            <a:gdLst/>
            <a:ahLst/>
            <a:cxnLst/>
            <a:rect l="l" t="t" r="r" b="b"/>
            <a:pathLst>
              <a:path w="3186187" h="3251211">
                <a:moveTo>
                  <a:pt x="0" y="0"/>
                </a:moveTo>
                <a:lnTo>
                  <a:pt x="3186187" y="0"/>
                </a:lnTo>
                <a:lnTo>
                  <a:pt x="3186187" y="3251212"/>
                </a:lnTo>
                <a:lnTo>
                  <a:pt x="0" y="32512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11148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425303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9" name="Group 8"/>
          <p:cNvGrpSpPr/>
          <p:nvPr/>
        </p:nvGrpSpPr>
        <p:grpSpPr>
          <a:xfrm>
            <a:off x="3720285" y="3339315"/>
            <a:ext cx="10757715" cy="1627773"/>
            <a:chOff x="3720285" y="3339315"/>
            <a:chExt cx="10757715" cy="1627773"/>
          </a:xfrm>
        </p:grpSpPr>
        <p:sp>
          <p:nvSpPr>
            <p:cNvPr id="15" name="Rectangle 14"/>
            <p:cNvSpPr/>
            <p:nvPr/>
          </p:nvSpPr>
          <p:spPr>
            <a:xfrm>
              <a:off x="5294717" y="3830036"/>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1: Listen and repeat.</a:t>
              </a:r>
            </a:p>
          </p:txBody>
        </p:sp>
        <p:pic>
          <p:nvPicPr>
            <p:cNvPr id="26" name="Picture 25"/>
            <p:cNvPicPr>
              <a:picLocks noChangeAspect="1"/>
            </p:cNvPicPr>
            <p:nvPr/>
          </p:nvPicPr>
          <p:blipFill>
            <a:blip r:embed="rId7"/>
            <a:stretch>
              <a:fillRect/>
            </a:stretch>
          </p:blipFill>
          <p:spPr>
            <a:xfrm>
              <a:off x="3720285" y="3339315"/>
              <a:ext cx="1420491" cy="1627773"/>
            </a:xfrm>
            <a:prstGeom prst="rect">
              <a:avLst/>
            </a:prstGeom>
          </p:spPr>
        </p:pic>
        <p:sp>
          <p:nvSpPr>
            <p:cNvPr id="29" name="Rounded Rectangle 28"/>
            <p:cNvSpPr/>
            <p:nvPr/>
          </p:nvSpPr>
          <p:spPr>
            <a:xfrm>
              <a:off x="5190117" y="373410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720285" y="4887930"/>
            <a:ext cx="10757715" cy="1627773"/>
            <a:chOff x="3720285" y="4887930"/>
            <a:chExt cx="10757715" cy="1627773"/>
          </a:xfrm>
        </p:grpSpPr>
        <p:sp>
          <p:nvSpPr>
            <p:cNvPr id="16" name="Rectangle 15"/>
            <p:cNvSpPr/>
            <p:nvPr/>
          </p:nvSpPr>
          <p:spPr>
            <a:xfrm>
              <a:off x="5294717" y="5101652"/>
              <a:ext cx="9114892" cy="1200329"/>
            </a:xfrm>
            <a:prstGeom prst="rect">
              <a:avLst/>
            </a:prstGeom>
          </p:spPr>
          <p:txBody>
            <a:bodyPr wrap="square">
              <a:spAutoFit/>
            </a:bodyPr>
            <a:lstStyle/>
            <a:p>
              <a:pPr lvl="0"/>
              <a:r>
                <a:rPr lang="en-US" sz="3600" b="1" dirty="0">
                  <a:solidFill>
                    <a:srgbClr val="0070C0"/>
                  </a:solidFill>
                  <a:latin typeface="Comic Sans MS" panose="030F0702030302020204" pitchFamily="66" charset="0"/>
                </a:rPr>
                <a:t>Activity 2: Listen and underline one more stressed word. Then repeat.</a:t>
              </a:r>
            </a:p>
          </p:txBody>
        </p:sp>
        <p:pic>
          <p:nvPicPr>
            <p:cNvPr id="24" name="Picture 23"/>
            <p:cNvPicPr>
              <a:picLocks noChangeAspect="1"/>
            </p:cNvPicPr>
            <p:nvPr/>
          </p:nvPicPr>
          <p:blipFill>
            <a:blip r:embed="rId8"/>
            <a:stretch>
              <a:fillRect/>
            </a:stretch>
          </p:blipFill>
          <p:spPr>
            <a:xfrm>
              <a:off x="3720285" y="4887930"/>
              <a:ext cx="1420491" cy="1627773"/>
            </a:xfrm>
            <a:prstGeom prst="rect">
              <a:avLst/>
            </a:prstGeom>
          </p:spPr>
        </p:pic>
        <p:sp>
          <p:nvSpPr>
            <p:cNvPr id="30" name="Rounded Rectangle 29"/>
            <p:cNvSpPr/>
            <p:nvPr/>
          </p:nvSpPr>
          <p:spPr>
            <a:xfrm>
              <a:off x="5190117" y="4986419"/>
              <a:ext cx="9287883" cy="143079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9114892"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3: Let’s chant.</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5218262"/>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 Warm-up and Review.</a:t>
            </a:r>
          </a:p>
        </p:txBody>
      </p:sp>
      <p:pic>
        <p:nvPicPr>
          <p:cNvPr id="21" name="Picture 20"/>
          <p:cNvPicPr>
            <a:picLocks/>
          </p:cNvPicPr>
          <p:nvPr/>
        </p:nvPicPr>
        <p:blipFill>
          <a:blip r:embed="rId19"/>
          <a:stretch>
            <a:fillRect/>
          </a:stretch>
        </p:blipFill>
        <p:spPr>
          <a:xfrm>
            <a:off x="8229600" y="2755327"/>
            <a:ext cx="1828800" cy="1828800"/>
          </a:xfrm>
          <a:prstGeom prst="rect">
            <a:avLst/>
          </a:prstGeom>
        </p:spPr>
      </p:pic>
      <p:sp>
        <p:nvSpPr>
          <p:cNvPr id="17" name="Rectangle 16"/>
          <p:cNvSpPr/>
          <p:nvPr/>
        </p:nvSpPr>
        <p:spPr>
          <a:xfrm>
            <a:off x="6327365" y="7083504"/>
            <a:ext cx="5633273"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sing.</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231010604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8288000" cy="10287000"/>
          </a:xfrm>
          <a:prstGeom prst="rect">
            <a:avLst/>
          </a:prstGeom>
        </p:spPr>
      </p:pic>
      <p:sp>
        <p:nvSpPr>
          <p:cNvPr id="2" name="Freeform 2"/>
          <p:cNvSpPr/>
          <p:nvPr/>
        </p:nvSpPr>
        <p:spPr>
          <a:xfrm rot="1823439">
            <a:off x="-1345684" y="8252433"/>
            <a:ext cx="7799790" cy="5814389"/>
          </a:xfrm>
          <a:custGeom>
            <a:avLst/>
            <a:gdLst/>
            <a:ahLst/>
            <a:cxnLst/>
            <a:rect l="l" t="t" r="r" b="b"/>
            <a:pathLst>
              <a:path w="7799790" h="5814389">
                <a:moveTo>
                  <a:pt x="0" y="0"/>
                </a:moveTo>
                <a:lnTo>
                  <a:pt x="7799791" y="0"/>
                </a:lnTo>
                <a:lnTo>
                  <a:pt x="7799791" y="5814390"/>
                </a:lnTo>
                <a:lnTo>
                  <a:pt x="0" y="58143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849497" y="5818384"/>
            <a:ext cx="9495903" cy="6879833"/>
          </a:xfrm>
          <a:custGeom>
            <a:avLst/>
            <a:gdLst/>
            <a:ahLst/>
            <a:cxnLst/>
            <a:rect l="l" t="t" r="r" b="b"/>
            <a:pathLst>
              <a:path w="9495903" h="6879833">
                <a:moveTo>
                  <a:pt x="0" y="0"/>
                </a:moveTo>
                <a:lnTo>
                  <a:pt x="9495903" y="0"/>
                </a:lnTo>
                <a:lnTo>
                  <a:pt x="9495903" y="6879832"/>
                </a:lnTo>
                <a:lnTo>
                  <a:pt x="0" y="68798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flipH="1" flipV="1">
            <a:off x="-2057400" y="-2335016"/>
            <a:ext cx="9495903" cy="6879833"/>
          </a:xfrm>
          <a:custGeom>
            <a:avLst/>
            <a:gdLst/>
            <a:ahLst/>
            <a:cxnLst/>
            <a:rect l="l" t="t" r="r" b="b"/>
            <a:pathLst>
              <a:path w="9495903" h="6879833">
                <a:moveTo>
                  <a:pt x="9495904" y="6879832"/>
                </a:moveTo>
                <a:lnTo>
                  <a:pt x="0" y="6879832"/>
                </a:lnTo>
                <a:lnTo>
                  <a:pt x="0" y="0"/>
                </a:lnTo>
                <a:lnTo>
                  <a:pt x="9495904" y="0"/>
                </a:lnTo>
                <a:lnTo>
                  <a:pt x="9495904" y="687983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3570514">
            <a:off x="13446330" y="-3028507"/>
            <a:ext cx="7799790" cy="5814389"/>
          </a:xfrm>
          <a:custGeom>
            <a:avLst/>
            <a:gdLst/>
            <a:ahLst/>
            <a:cxnLst/>
            <a:rect l="l" t="t" r="r" b="b"/>
            <a:pathLst>
              <a:path w="7799790" h="5814389">
                <a:moveTo>
                  <a:pt x="0" y="0"/>
                </a:moveTo>
                <a:lnTo>
                  <a:pt x="7799790" y="0"/>
                </a:lnTo>
                <a:lnTo>
                  <a:pt x="7799790" y="5814389"/>
                </a:lnTo>
                <a:lnTo>
                  <a:pt x="0" y="5814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772400" y="93693"/>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7"/>
          <p:cNvSpPr/>
          <p:nvPr/>
        </p:nvSpPr>
        <p:spPr>
          <a:xfrm>
            <a:off x="6316367" y="9486900"/>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Rectangle 18"/>
          <p:cNvSpPr/>
          <p:nvPr/>
        </p:nvSpPr>
        <p:spPr>
          <a:xfrm>
            <a:off x="5381977" y="800100"/>
            <a:ext cx="7524047" cy="948529"/>
          </a:xfrm>
          <a:prstGeom prst="rect">
            <a:avLst/>
          </a:prstGeom>
        </p:spPr>
        <p:txBody>
          <a:bodyPr wrap="none">
            <a:spAutoFit/>
          </a:bodyPr>
          <a:lstStyle/>
          <a:p>
            <a:pPr algn="ctr">
              <a:lnSpc>
                <a:spcPct val="150000"/>
              </a:lnSpc>
            </a:pPr>
            <a:r>
              <a:rPr lang="en-US" sz="4200" b="1" dirty="0">
                <a:solidFill>
                  <a:srgbClr val="3333FF"/>
                </a:solidFill>
                <a:latin typeface="Cooper Black" panose="0208090404030B020404" pitchFamily="18" charset="0"/>
              </a:rPr>
              <a:t>Did you swim last Sunday?</a:t>
            </a:r>
          </a:p>
        </p:txBody>
      </p:sp>
      <p:pic>
        <p:nvPicPr>
          <p:cNvPr id="20" name="Trac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03434" y="1076793"/>
            <a:ext cx="819788" cy="819788"/>
          </a:xfrm>
          <a:prstGeom prst="rect">
            <a:avLst/>
          </a:prstGeom>
          <a:effectLst>
            <a:glow rad="228600">
              <a:schemeClr val="accent2">
                <a:satMod val="175000"/>
                <a:alpha val="40000"/>
              </a:schemeClr>
            </a:glow>
          </a:effectLst>
        </p:spPr>
      </p:pic>
      <p:grpSp>
        <p:nvGrpSpPr>
          <p:cNvPr id="13" name="Group 12"/>
          <p:cNvGrpSpPr/>
          <p:nvPr/>
        </p:nvGrpSpPr>
        <p:grpSpPr>
          <a:xfrm>
            <a:off x="2438062" y="1943100"/>
            <a:ext cx="11621899" cy="6347292"/>
            <a:chOff x="1570705" y="2170109"/>
            <a:chExt cx="11621899" cy="6347292"/>
          </a:xfrm>
        </p:grpSpPr>
        <p:sp>
          <p:nvSpPr>
            <p:cNvPr id="14" name="Rectangle 13"/>
            <p:cNvSpPr/>
            <p:nvPr/>
          </p:nvSpPr>
          <p:spPr>
            <a:xfrm>
              <a:off x="1570705" y="2170109"/>
              <a:ext cx="7123360" cy="3016210"/>
            </a:xfrm>
            <a:prstGeom prst="rect">
              <a:avLst/>
            </a:prstGeom>
          </p:spPr>
          <p:txBody>
            <a:bodyPr wrap="none">
              <a:spAutoFit/>
            </a:bodyPr>
            <a:lstStyle/>
            <a:p>
              <a:pPr>
                <a:spcAft>
                  <a:spcPts val="1200"/>
                </a:spcAft>
              </a:pPr>
              <a:r>
                <a:rPr lang="en-US" sz="4000" b="1" dirty="0"/>
                <a:t>Where were you last Sunday? </a:t>
              </a:r>
            </a:p>
            <a:p>
              <a:pPr>
                <a:spcAft>
                  <a:spcPts val="1200"/>
                </a:spcAft>
              </a:pPr>
              <a:r>
                <a:rPr lang="en-US" sz="4000" b="1" dirty="0"/>
                <a:t>I was on the beach. </a:t>
              </a:r>
            </a:p>
            <a:p>
              <a:pPr>
                <a:spcAft>
                  <a:spcPts val="1200"/>
                </a:spcAft>
              </a:pPr>
              <a:r>
                <a:rPr lang="en-US" sz="4000" b="1" dirty="0"/>
                <a:t>Did you swim? </a:t>
              </a:r>
            </a:p>
            <a:p>
              <a:pPr>
                <a:spcAft>
                  <a:spcPts val="1200"/>
                </a:spcAft>
              </a:pPr>
              <a:r>
                <a:rPr lang="en-US" sz="4000" b="1" dirty="0"/>
                <a:t>Yes, I did. I swam with my mum. </a:t>
              </a:r>
            </a:p>
          </p:txBody>
        </p:sp>
        <p:sp>
          <p:nvSpPr>
            <p:cNvPr id="15" name="Rectangle 14"/>
            <p:cNvSpPr/>
            <p:nvPr/>
          </p:nvSpPr>
          <p:spPr>
            <a:xfrm>
              <a:off x="6206461" y="5501191"/>
              <a:ext cx="6986143" cy="3016210"/>
            </a:xfrm>
            <a:prstGeom prst="rect">
              <a:avLst/>
            </a:prstGeom>
          </p:spPr>
          <p:txBody>
            <a:bodyPr wrap="none">
              <a:spAutoFit/>
            </a:bodyPr>
            <a:lstStyle/>
            <a:p>
              <a:pPr>
                <a:spcAft>
                  <a:spcPts val="1200"/>
                </a:spcAft>
              </a:pPr>
              <a:r>
                <a:rPr lang="en-US" sz="4000" b="1" dirty="0"/>
                <a:t>Where were you last weekend? </a:t>
              </a:r>
            </a:p>
            <a:p>
              <a:pPr>
                <a:spcAft>
                  <a:spcPts val="1200"/>
                </a:spcAft>
              </a:pPr>
              <a:r>
                <a:rPr lang="en-US" sz="4000" b="1" dirty="0"/>
                <a:t>I was in the park. </a:t>
              </a:r>
            </a:p>
            <a:p>
              <a:pPr>
                <a:spcAft>
                  <a:spcPts val="1200"/>
                </a:spcAft>
              </a:pPr>
              <a:r>
                <a:rPr lang="en-US" sz="4000" b="1" dirty="0"/>
                <a:t>Did you walk? </a:t>
              </a:r>
            </a:p>
            <a:p>
              <a:pPr>
                <a:spcAft>
                  <a:spcPts val="1200"/>
                </a:spcAft>
              </a:pPr>
              <a:r>
                <a:rPr lang="en-US" sz="4000" b="1" dirty="0"/>
                <a:t>No, I didn't. I took photos there.</a:t>
              </a:r>
              <a:endParaRPr lang="en-US" sz="4000" b="1" dirty="0">
                <a:solidFill>
                  <a:srgbClr val="FF0066"/>
                </a:solidFill>
                <a:latin typeface="Bauhaus 93" panose="04030905020B02020C02" pitchFamily="82" charset="0"/>
              </a:endParaRPr>
            </a:p>
          </p:txBody>
        </p:sp>
      </p:grpSp>
      <p:pic>
        <p:nvPicPr>
          <p:cNvPr id="21" name="Picture 20"/>
          <p:cNvPicPr>
            <a:picLocks noChangeAspect="1"/>
          </p:cNvPicPr>
          <p:nvPr/>
        </p:nvPicPr>
        <p:blipFill>
          <a:blip r:embed="rId12"/>
          <a:stretch>
            <a:fillRect/>
          </a:stretch>
        </p:blipFill>
        <p:spPr>
          <a:xfrm>
            <a:off x="152775" y="5153781"/>
            <a:ext cx="6400426" cy="5007543"/>
          </a:xfrm>
          <a:prstGeom prst="rect">
            <a:avLst/>
          </a:prstGeom>
        </p:spPr>
      </p:pic>
      <p:sp>
        <p:nvSpPr>
          <p:cNvPr id="22" name="Freeform 7"/>
          <p:cNvSpPr/>
          <p:nvPr/>
        </p:nvSpPr>
        <p:spPr>
          <a:xfrm>
            <a:off x="15636832" y="317165"/>
            <a:ext cx="1709393" cy="1423070"/>
          </a:xfrm>
          <a:custGeom>
            <a:avLst/>
            <a:gdLst/>
            <a:ahLst/>
            <a:cxnLst/>
            <a:rect l="l" t="t" r="r" b="b"/>
            <a:pathLst>
              <a:path w="1709393" h="1423070">
                <a:moveTo>
                  <a:pt x="0" y="0"/>
                </a:moveTo>
                <a:lnTo>
                  <a:pt x="1709393" y="0"/>
                </a:lnTo>
                <a:lnTo>
                  <a:pt x="1709393" y="1423070"/>
                </a:lnTo>
                <a:lnTo>
                  <a:pt x="0" y="14230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8"/>
          <p:cNvSpPr/>
          <p:nvPr/>
        </p:nvSpPr>
        <p:spPr>
          <a:xfrm>
            <a:off x="14166961" y="2739670"/>
            <a:ext cx="1709393" cy="1423070"/>
          </a:xfrm>
          <a:custGeom>
            <a:avLst/>
            <a:gdLst/>
            <a:ahLst/>
            <a:cxnLst/>
            <a:rect l="l" t="t" r="r" b="b"/>
            <a:pathLst>
              <a:path w="1709393" h="1423070">
                <a:moveTo>
                  <a:pt x="0" y="0"/>
                </a:moveTo>
                <a:lnTo>
                  <a:pt x="1709393" y="0"/>
                </a:lnTo>
                <a:lnTo>
                  <a:pt x="1709393" y="1423070"/>
                </a:lnTo>
                <a:lnTo>
                  <a:pt x="0" y="14230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2096621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53"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and repeat.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97904" y="6583512"/>
              <a:ext cx="1702538"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01</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1</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11439084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7"/>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8"/>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8"/>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repeat.</a:t>
            </a:r>
          </a:p>
        </p:txBody>
      </p:sp>
      <p:sp>
        <p:nvSpPr>
          <p:cNvPr id="8" name="Rectangle 7"/>
          <p:cNvSpPr/>
          <p:nvPr/>
        </p:nvSpPr>
        <p:spPr>
          <a:xfrm>
            <a:off x="3048421" y="4543336"/>
            <a:ext cx="12191159" cy="1200329"/>
          </a:xfrm>
          <a:prstGeom prst="rect">
            <a:avLst/>
          </a:prstGeom>
          <a:noFill/>
        </p:spPr>
        <p:txBody>
          <a:bodyPr wrap="none" lIns="91440" tIns="45720" rIns="91440" bIns="45720">
            <a:spAutoFit/>
          </a:bodyPr>
          <a:lstStyle/>
          <a:p>
            <a:pPr algn="ct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When did you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go to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London?</a:t>
            </a:r>
          </a:p>
        </p:txBody>
      </p:sp>
      <p:pic>
        <p:nvPicPr>
          <p:cNvPr id="10" name="Track 8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228185" y="1244268"/>
            <a:ext cx="924950" cy="924950"/>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08372910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3" fill="hold"/>
                                        <p:tgtEl>
                                          <p:spTgt spid="10"/>
                                        </p:tgtEl>
                                      </p:cBhvr>
                                    </p:cmd>
                                  </p:childTnLst>
                                </p:cTn>
                              </p:par>
                            </p:childTnLst>
                          </p:cTn>
                        </p:par>
                      </p:childTnLst>
                    </p:cTn>
                  </p:par>
                </p:childTnLst>
              </p:cTn>
              <p:nextCondLst>
                <p:cond evt="onClick" delay="0">
                  <p:tgtEl>
                    <p:spTgt spid="10"/>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6"/>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7"/>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7"/>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repeat.</a:t>
            </a:r>
          </a:p>
        </p:txBody>
      </p:sp>
      <p:sp>
        <p:nvSpPr>
          <p:cNvPr id="8" name="Rectangle 7"/>
          <p:cNvSpPr/>
          <p:nvPr/>
        </p:nvSpPr>
        <p:spPr>
          <a:xfrm>
            <a:off x="3048421" y="4543336"/>
            <a:ext cx="12191159"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What did they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do in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Finland?</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2" name="Track 8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95377" y="1201311"/>
            <a:ext cx="914400" cy="914400"/>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33378469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7"/>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8"/>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9"/>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9"/>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Work in pairs.</a:t>
            </a:r>
          </a:p>
        </p:txBody>
      </p:sp>
      <p:pic>
        <p:nvPicPr>
          <p:cNvPr id="2" name="Track 8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548416" y="5524500"/>
            <a:ext cx="914400" cy="914400"/>
          </a:xfrm>
          <a:prstGeom prst="rect">
            <a:avLst/>
          </a:prstGeom>
          <a:effectLst>
            <a:glow rad="228600">
              <a:schemeClr val="accent4">
                <a:satMod val="175000"/>
                <a:alpha val="40000"/>
              </a:schemeClr>
            </a:glow>
          </a:effectLst>
        </p:spPr>
      </p:pic>
      <p:sp>
        <p:nvSpPr>
          <p:cNvPr id="8" name="Rectangle 7"/>
          <p:cNvSpPr/>
          <p:nvPr/>
        </p:nvSpPr>
        <p:spPr>
          <a:xfrm>
            <a:off x="3048421" y="5386254"/>
            <a:ext cx="12191159"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What did they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do in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Finland?</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sp>
        <p:nvSpPr>
          <p:cNvPr id="11" name="Rectangle 10"/>
          <p:cNvSpPr/>
          <p:nvPr/>
        </p:nvSpPr>
        <p:spPr>
          <a:xfrm>
            <a:off x="3048421" y="3700418"/>
            <a:ext cx="12191159" cy="1200329"/>
          </a:xfrm>
          <a:prstGeom prst="rect">
            <a:avLst/>
          </a:prstGeom>
          <a:noFill/>
        </p:spPr>
        <p:txBody>
          <a:bodyPr wrap="none" lIns="91440" tIns="45720" rIns="91440" bIns="45720">
            <a:spAutoFit/>
          </a:bodyPr>
          <a:lstStyle/>
          <a:p>
            <a:pPr algn="ct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When did you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go to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London?</a:t>
            </a:r>
          </a:p>
        </p:txBody>
      </p:sp>
      <p:pic>
        <p:nvPicPr>
          <p:cNvPr id="13" name="Track 8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5543141" y="3838107"/>
            <a:ext cx="924950" cy="924950"/>
          </a:xfrm>
          <a:prstGeom prst="rect">
            <a:avLst/>
          </a:prstGeom>
          <a:effectLst>
            <a:glow rad="228600">
              <a:schemeClr val="accent4">
                <a:satMod val="175000"/>
                <a:alpha val="40000"/>
              </a:schemeClr>
            </a:glow>
          </a:effectLst>
        </p:spPr>
      </p:pic>
      <p:sp>
        <p:nvSpPr>
          <p:cNvPr id="14" name="Freeform 5"/>
          <p:cNvSpPr/>
          <p:nvPr/>
        </p:nvSpPr>
        <p:spPr>
          <a:xfrm>
            <a:off x="13908308" y="7179828"/>
            <a:ext cx="4379692" cy="3107172"/>
          </a:xfrm>
          <a:custGeom>
            <a:avLst/>
            <a:gdLst/>
            <a:ahLst/>
            <a:cxnLst/>
            <a:rect l="l" t="t" r="r" b="b"/>
            <a:pathLst>
              <a:path w="9782585" h="8229600">
                <a:moveTo>
                  <a:pt x="0" y="0"/>
                </a:moveTo>
                <a:lnTo>
                  <a:pt x="9782586" y="0"/>
                </a:lnTo>
                <a:lnTo>
                  <a:pt x="9782586" y="8229600"/>
                </a:lnTo>
                <a:lnTo>
                  <a:pt x="0" y="8229600"/>
                </a:lnTo>
                <a:lnTo>
                  <a:pt x="0" y="0"/>
                </a:lnTo>
                <a:close/>
              </a:path>
            </a:pathLst>
          </a:custGeom>
          <a:blipFill>
            <a:blip r:embed="rId13"/>
            <a:stretch>
              <a:fillRect/>
            </a:stretch>
          </a:blipFill>
        </p:spPr>
      </p:sp>
    </p:spTree>
    <p:extLst>
      <p:ext uri="{BB962C8B-B14F-4D97-AF65-F5344CB8AC3E}">
        <p14:creationId xmlns:p14="http://schemas.microsoft.com/office/powerpoint/2010/main" val="408360744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3"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3193</TotalTime>
  <Words>821</Words>
  <Application>Microsoft Office PowerPoint</Application>
  <PresentationFormat>Custom</PresentationFormat>
  <Paragraphs>93</Paragraphs>
  <Slides>25</Slides>
  <Notes>12</Notes>
  <HiddenSlides>0</HiddenSlides>
  <MMClips>10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Bodoni MT Black</vt:lpstr>
      <vt:lpstr>Cooper Black</vt:lpstr>
      <vt:lpstr>Arial</vt:lpstr>
      <vt:lpstr>Calibri</vt:lpstr>
      <vt:lpstr>Broadway</vt:lpstr>
      <vt:lpstr>Bahnschrift SemiBold</vt:lpstr>
      <vt:lpstr>Arial Black</vt:lpstr>
      <vt:lpstr>Cascadia Code</vt:lpstr>
      <vt:lpstr>Eras Bold ITC</vt:lpstr>
      <vt:lpstr>Segoe UI Black</vt:lpstr>
      <vt:lpstr>Comic Sans MS</vt:lpstr>
      <vt:lpstr>Bauhaus 93</vt:lpstr>
      <vt:lpstr>SVN-Segoe Script</vt:lpstr>
      <vt:lpstr>Bahnschrift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401</cp:revision>
  <dcterms:created xsi:type="dcterms:W3CDTF">2006-08-16T00:00:00Z</dcterms:created>
  <dcterms:modified xsi:type="dcterms:W3CDTF">2024-08-28T02:55:15Z</dcterms:modified>
  <dc:identifier>DAF4pmA5fIc</dc:identifier>
</cp:coreProperties>
</file>