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321" r:id="rId3"/>
    <p:sldId id="266" r:id="rId4"/>
    <p:sldId id="301" r:id="rId5"/>
    <p:sldId id="327" r:id="rId6"/>
    <p:sldId id="378" r:id="rId7"/>
    <p:sldId id="379" r:id="rId8"/>
    <p:sldId id="268" r:id="rId9"/>
    <p:sldId id="380" r:id="rId10"/>
    <p:sldId id="383" r:id="rId11"/>
    <p:sldId id="384" r:id="rId12"/>
    <p:sldId id="385" r:id="rId13"/>
    <p:sldId id="386" r:id="rId14"/>
    <p:sldId id="387" r:id="rId15"/>
    <p:sldId id="391" r:id="rId16"/>
    <p:sldId id="388" r:id="rId17"/>
    <p:sldId id="392" r:id="rId18"/>
    <p:sldId id="389" r:id="rId19"/>
    <p:sldId id="393" r:id="rId20"/>
    <p:sldId id="396" r:id="rId21"/>
    <p:sldId id="3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4CF6"/>
    <a:srgbClr val="AFDC7E"/>
    <a:srgbClr val="C4E59F"/>
    <a:srgbClr val="A9DA74"/>
    <a:srgbClr val="F6C6E3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6" autoAdjust="0"/>
    <p:restoredTop sz="76364" autoAdjust="0"/>
  </p:normalViewPr>
  <p:slideViewPr>
    <p:cSldViewPr>
      <p:cViewPr varScale="1">
        <p:scale>
          <a:sx n="52" d="100"/>
          <a:sy n="52" d="100"/>
        </p:scale>
        <p:origin x="18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dirty="0"/>
              <a:t>-</a:t>
            </a:r>
            <a:r>
              <a:rPr lang="en-US" sz="1200" dirty="0">
                <a:latin typeface="Comic Sans MS" panose="030F0702030302020204" pitchFamily="66" charset="0"/>
              </a:rPr>
              <a:t>Let</a:t>
            </a:r>
            <a:r>
              <a:rPr lang="en-US" sz="1200" dirty="0"/>
              <a:t>’</a:t>
            </a:r>
            <a:r>
              <a:rPr lang="en-US" sz="1200" dirty="0">
                <a:latin typeface="Comic Sans MS" panose="030F0702030302020204" pitchFamily="66" charset="0"/>
              </a:rPr>
              <a:t>s do 4 actions: </a:t>
            </a:r>
            <a:r>
              <a:rPr lang="en-US" sz="1200" i="1" dirty="0">
                <a:latin typeface="Comic Sans MS" panose="030F0702030302020204" pitchFamily="66" charset="0"/>
              </a:rPr>
              <a:t>run, walk, jump and raise your hands </a:t>
            </a:r>
            <a:r>
              <a:rPr lang="en-US" sz="1200" dirty="0">
                <a:latin typeface="Comic Sans MS" panose="030F0702030302020204" pitchFamily="66" charset="0"/>
              </a:rPr>
              <a:t>first</a:t>
            </a:r>
            <a:r>
              <a:rPr lang="en-US" sz="1200" i="1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- Teacher says the actions one by one, </a:t>
            </a:r>
            <a:r>
              <a:rPr lang="en-US" sz="1200" dirty="0" err="1">
                <a:latin typeface="Comic Sans MS" panose="030F0702030302020204" pitchFamily="66" charset="0"/>
              </a:rPr>
              <a:t>Ss</a:t>
            </a:r>
            <a:r>
              <a:rPr lang="en-US" sz="1200" dirty="0">
                <a:latin typeface="Comic Sans MS" panose="030F0702030302020204" pitchFamily="66" charset="0"/>
              </a:rPr>
              <a:t> do the correct action fast as they can.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T asks “Group 2, what</a:t>
            </a:r>
            <a:r>
              <a:rPr lang="en-US" altLang="en-US" baseline="0" dirty="0"/>
              <a:t> number is on the ball</a:t>
            </a:r>
            <a:r>
              <a:rPr lang="en-US" altLang="en-US" dirty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.....”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5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T asks “Group 1, How</a:t>
            </a:r>
            <a:r>
              <a:rPr lang="en-US" altLang="en-US" baseline="0" dirty="0"/>
              <a:t> many clocks are there</a:t>
            </a:r>
            <a:r>
              <a:rPr lang="en-US" altLang="en-US" dirty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.....”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2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T asks “Group 1, How</a:t>
            </a:r>
            <a:r>
              <a:rPr lang="en-US" altLang="en-US" baseline="0" dirty="0"/>
              <a:t> many clocks are there</a:t>
            </a:r>
            <a:r>
              <a:rPr lang="en-US" altLang="en-US" dirty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.....”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2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T asks “Group 2,</a:t>
            </a:r>
            <a:r>
              <a:rPr lang="en-US" altLang="en-US" baseline="0" dirty="0"/>
              <a:t> how many big boats are there</a:t>
            </a:r>
            <a:r>
              <a:rPr lang="en-US" altLang="en-US" dirty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.....”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583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T asks “Group 2,</a:t>
            </a:r>
            <a:r>
              <a:rPr lang="en-US" altLang="en-US" baseline="0" dirty="0"/>
              <a:t> how many big boats are there</a:t>
            </a:r>
            <a:r>
              <a:rPr lang="en-US" altLang="en-US" dirty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.....”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73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7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Have</a:t>
            </a:r>
            <a:r>
              <a:rPr lang="en-US" baseline="0" dirty="0"/>
              <a:t> </a:t>
            </a:r>
            <a:r>
              <a:rPr lang="en-US" baseline="0" dirty="0" err="1"/>
              <a:t>Ss</a:t>
            </a:r>
            <a:r>
              <a:rPr lang="en-US" baseline="0" dirty="0"/>
              <a:t> watch the video and do 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Counting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“Look</a:t>
            </a:r>
            <a:r>
              <a:rPr lang="en-US" altLang="en-US" baseline="0" dirty="0"/>
              <a:t> at the picture and answer the question</a:t>
            </a:r>
            <a:r>
              <a:rPr lang="en-US" altLang="en-US" dirty="0"/>
              <a:t>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“Group 1, how many apples are on</a:t>
            </a:r>
            <a:r>
              <a:rPr lang="en-US" altLang="en-US" baseline="0" dirty="0"/>
              <a:t> the table</a:t>
            </a:r>
            <a:r>
              <a:rPr lang="en-US" altLang="en-US" dirty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22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Counting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“Look</a:t>
            </a:r>
            <a:r>
              <a:rPr lang="en-US" altLang="en-US" baseline="0" dirty="0"/>
              <a:t> at the picture and answer the question</a:t>
            </a:r>
            <a:r>
              <a:rPr lang="en-US" altLang="en-US" dirty="0"/>
              <a:t>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“Group 1, how many apples are on</a:t>
            </a:r>
            <a:r>
              <a:rPr lang="en-US" altLang="en-US" baseline="0" dirty="0"/>
              <a:t> the table</a:t>
            </a:r>
            <a:r>
              <a:rPr lang="en-US" altLang="en-US" dirty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79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T asks “Group 2, what</a:t>
            </a:r>
            <a:r>
              <a:rPr lang="en-US" altLang="en-US" baseline="0" dirty="0"/>
              <a:t> number is on the ball</a:t>
            </a:r>
            <a:r>
              <a:rPr lang="en-US" altLang="en-US" dirty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.....”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22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6.wdp"/><Relationship Id="rId3" Type="http://schemas.openxmlformats.org/officeDocument/2006/relationships/image" Target="../media/image22.jpeg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microsoft.com/office/2007/relationships/hdphoto" Target="../media/hdphoto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9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159186"/>
            <a:ext cx="77555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write Yes or No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510" t="10650" r="20572" b="20964"/>
          <a:stretch/>
        </p:blipFill>
        <p:spPr bwMode="auto">
          <a:xfrm>
            <a:off x="1302933" y="2130302"/>
            <a:ext cx="6329982" cy="3360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5067300" y="3038434"/>
            <a:ext cx="2057399" cy="1462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0" name="Group 9"/>
          <p:cNvGrpSpPr/>
          <p:nvPr/>
        </p:nvGrpSpPr>
        <p:grpSpPr>
          <a:xfrm>
            <a:off x="152400" y="5497989"/>
            <a:ext cx="8060394" cy="584775"/>
            <a:chOff x="152400" y="5497989"/>
            <a:chExt cx="8060394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5497989"/>
              <a:ext cx="7137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Ex: The pictures are on the wall</a:t>
              </a:r>
              <a:endParaRPr lang="vi-VN" sz="3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841194" y="60198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162800" y="53881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</a:t>
            </a:r>
            <a:endParaRPr lang="vi-VN" sz="40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6039625"/>
            <a:ext cx="8060394" cy="584775"/>
            <a:chOff x="152400" y="6039625"/>
            <a:chExt cx="8060394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152400" y="6039625"/>
              <a:ext cx="7137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     The apple is in the tree</a:t>
              </a:r>
              <a:endParaRPr lang="vi-VN" sz="32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41194" y="65532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124699" y="5972199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5999" y="4580068"/>
            <a:ext cx="641454" cy="597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16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5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088650"/>
            <a:ext cx="78013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write Yes or No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510" t="10650" r="20572" b="20964"/>
          <a:stretch/>
        </p:blipFill>
        <p:spPr bwMode="auto">
          <a:xfrm>
            <a:off x="685800" y="2362201"/>
            <a:ext cx="7620000" cy="3581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43291" y="59215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</a:t>
            </a:r>
            <a:endParaRPr lang="vi-VN" sz="4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185" y="5997714"/>
            <a:ext cx="7212415" cy="707886"/>
            <a:chOff x="255185" y="5997714"/>
            <a:chExt cx="7212415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255185" y="5997714"/>
              <a:ext cx="7137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a. The clock is on the wall</a:t>
              </a:r>
              <a:endParaRPr lang="vi-VN" sz="4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096000" y="65532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5867400" y="2826603"/>
            <a:ext cx="914400" cy="9071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40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5185" y="1378803"/>
            <a:ext cx="76442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write Yes or No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510" t="10650" r="20572" b="20964"/>
          <a:stretch/>
        </p:blipFill>
        <p:spPr bwMode="auto">
          <a:xfrm>
            <a:off x="772064" y="2371758"/>
            <a:ext cx="7620000" cy="3581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96664" y="5899237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</a:t>
            </a:r>
            <a:endParaRPr lang="vi-VN" sz="4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185" y="5997714"/>
            <a:ext cx="7898215" cy="707886"/>
            <a:chOff x="255185" y="5997714"/>
            <a:chExt cx="7898215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255185" y="5997714"/>
              <a:ext cx="7137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b. The birds are at the window</a:t>
              </a:r>
              <a:endParaRPr lang="vi-VN" sz="4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781800" y="65532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1066800" y="4497050"/>
            <a:ext cx="1523999" cy="9071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568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30587"/>
            <a:ext cx="80643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write Yes or No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510" t="10650" r="20572" b="20964"/>
          <a:stretch/>
        </p:blipFill>
        <p:spPr bwMode="auto">
          <a:xfrm>
            <a:off x="723720" y="2318026"/>
            <a:ext cx="7620000" cy="3581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0" y="58453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</a:t>
            </a:r>
            <a:endParaRPr lang="vi-VN" sz="4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9343" y="5926744"/>
            <a:ext cx="7137392" cy="707886"/>
            <a:chOff x="787408" y="5997714"/>
            <a:chExt cx="7137392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787408" y="5997714"/>
              <a:ext cx="7137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c. The boat is on the table</a:t>
              </a:r>
              <a:endParaRPr lang="vi-VN" sz="4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477000" y="65532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2594002" y="4813107"/>
            <a:ext cx="1523999" cy="9071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8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99" y="2714225"/>
            <a:ext cx="5010648" cy="3576515"/>
          </a:xfrm>
          <a:prstGeom prst="rect">
            <a:avLst/>
          </a:prstGeom>
        </p:spPr>
      </p:pic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327819" y="1479265"/>
            <a:ext cx="84883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 ARE ON THE TABLE?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303786"/>
            <a:ext cx="9143999" cy="4554214"/>
            <a:chOff x="0" y="2303786"/>
            <a:chExt cx="9143999" cy="4554214"/>
          </a:xfrm>
        </p:grpSpPr>
        <p:pic>
          <p:nvPicPr>
            <p:cNvPr id="40" name="Picture 39"/>
            <p:cNvPicPr/>
            <p:nvPr/>
          </p:nvPicPr>
          <p:blipFill rotWithShape="1">
            <a:blip r:embed="rId5"/>
            <a:srcRect l="8510" t="18203" r="20572" b="20964"/>
            <a:stretch/>
          </p:blipFill>
          <p:spPr bwMode="auto">
            <a:xfrm>
              <a:off x="0" y="2303786"/>
              <a:ext cx="9143999" cy="45542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659564" y="5638370"/>
              <a:ext cx="1853215" cy="804770"/>
              <a:chOff x="6659564" y="5638370"/>
              <a:chExt cx="1853215" cy="80477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564" y="56383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1964" y="57907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0095" y="57907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6516" y="5672015"/>
                <a:ext cx="916263" cy="6523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163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91582" y="1519031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065" y="1602268"/>
            <a:ext cx="9143999" cy="4554214"/>
            <a:chOff x="0" y="2303786"/>
            <a:chExt cx="9143999" cy="4554214"/>
          </a:xfrm>
        </p:grpSpPr>
        <p:pic>
          <p:nvPicPr>
            <p:cNvPr id="40" name="Picture 39"/>
            <p:cNvPicPr/>
            <p:nvPr/>
          </p:nvPicPr>
          <p:blipFill rotWithShape="1">
            <a:blip r:embed="rId5"/>
            <a:srcRect l="8510" t="18203" r="20572" b="20964"/>
            <a:stretch/>
          </p:blipFill>
          <p:spPr bwMode="auto">
            <a:xfrm>
              <a:off x="0" y="2303786"/>
              <a:ext cx="9143999" cy="45542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659564" y="5638370"/>
              <a:ext cx="1853215" cy="804770"/>
              <a:chOff x="6659564" y="5638370"/>
              <a:chExt cx="1853215" cy="80477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564" y="56383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1964" y="57907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0095" y="57907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6516" y="5672015"/>
                <a:ext cx="916263" cy="652370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973664" y="211144"/>
            <a:ext cx="521269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APPLES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TABLES.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91" y="5410735"/>
            <a:ext cx="1981200" cy="14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6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609600" y="1411783"/>
            <a:ext cx="8153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NUMBER IS ON THE BALL?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340" y="1931463"/>
            <a:ext cx="9212260" cy="5154614"/>
            <a:chOff x="160338" y="1931463"/>
            <a:chExt cx="9120187" cy="51546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33" y="2105598"/>
              <a:ext cx="2057400" cy="145013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38" y="5181077"/>
              <a:ext cx="2057400" cy="145013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5" y="2353320"/>
              <a:ext cx="2057400" cy="1450135"/>
            </a:xfrm>
            <a:prstGeom prst="rect">
              <a:avLst/>
            </a:prstGeom>
          </p:spPr>
        </p:pic>
        <p:pic>
          <p:nvPicPr>
            <p:cNvPr id="34" name="Picture 33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357" y="2195465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35" name="Picture 34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141" y="5181077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36" name="Picture 35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446394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37" name="Picture 36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124" y="1931463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38" name="Picture 37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921" y="3074147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39" name="Picture 38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947" y="5156123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22" name="Picture 21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5964" b="81641" l="28331" r="46779">
                          <a14:foregroundMark x1="34919" y1="55078" x2="41581" y2="63021"/>
                          <a14:foregroundMark x1="40044" y1="54818" x2="35066" y2="64063"/>
                        </a14:backgroundRemoval>
                      </a14:imgEffect>
                    </a14:imgLayer>
                  </a14:imgProps>
                </a:ext>
              </a:extLst>
            </a:blip>
            <a:srcRect l="26318" t="47636" r="53212" b="17321"/>
            <a:stretch/>
          </p:blipFill>
          <p:spPr bwMode="auto">
            <a:xfrm>
              <a:off x="572508" y="3769519"/>
              <a:ext cx="1974491" cy="15793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C:\Users\MyPC\Desktop\Untitled.png"/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6" r="71610" b="76989"/>
            <a:stretch/>
          </p:blipFill>
          <p:spPr bwMode="auto">
            <a:xfrm>
              <a:off x="4586637" y="4559300"/>
              <a:ext cx="2549118" cy="22034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200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35131" y="1642592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860596" y="519527"/>
            <a:ext cx="2895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 TWELVE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4576" y="2203886"/>
            <a:ext cx="8192224" cy="4120095"/>
            <a:chOff x="160338" y="1931463"/>
            <a:chExt cx="9120187" cy="51546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33" y="2105598"/>
              <a:ext cx="2057400" cy="145013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38" y="5181077"/>
              <a:ext cx="2057400" cy="145013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5" y="2353320"/>
              <a:ext cx="2057400" cy="1450135"/>
            </a:xfrm>
            <a:prstGeom prst="rect">
              <a:avLst/>
            </a:prstGeom>
          </p:spPr>
        </p:pic>
        <p:pic>
          <p:nvPicPr>
            <p:cNvPr id="34" name="Picture 33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357" y="2195465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35" name="Picture 34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141" y="5181077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36" name="Picture 35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446394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37" name="Picture 36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124" y="1931463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38" name="Picture 37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921" y="3074147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39" name="Picture 38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947" y="5156123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22" name="Picture 21"/>
            <p:cNvPicPr/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964" b="81641" l="28331" r="46779">
                          <a14:foregroundMark x1="34919" y1="55078" x2="41581" y2="63021"/>
                          <a14:foregroundMark x1="40044" y1="54818" x2="35066" y2="64063"/>
                        </a14:backgroundRemoval>
                      </a14:imgEffect>
                    </a14:imgLayer>
                  </a14:imgProps>
                </a:ext>
              </a:extLst>
            </a:blip>
            <a:srcRect l="26318" t="47636" r="53212" b="17321"/>
            <a:stretch/>
          </p:blipFill>
          <p:spPr bwMode="auto">
            <a:xfrm>
              <a:off x="572508" y="3769519"/>
              <a:ext cx="1974491" cy="15793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C:\Users\MyPC\Desktop\Untitled.png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6" r="71610" b="76989"/>
            <a:stretch/>
          </p:blipFill>
          <p:spPr bwMode="auto">
            <a:xfrm>
              <a:off x="4586637" y="4559300"/>
              <a:ext cx="2549118" cy="22034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4003"/>
            <a:ext cx="1981200" cy="14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5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20194" y="1378068"/>
            <a:ext cx="5257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CLOCKS?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084" y="2158266"/>
            <a:ext cx="9036672" cy="4630403"/>
            <a:chOff x="92084" y="2158266"/>
            <a:chExt cx="9036672" cy="4630403"/>
          </a:xfrm>
        </p:grpSpPr>
        <p:pic>
          <p:nvPicPr>
            <p:cNvPr id="22" name="Picture 21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964" b="81641" l="28331" r="46779">
                          <a14:foregroundMark x1="34919" y1="55078" x2="41581" y2="63021"/>
                          <a14:foregroundMark x1="40044" y1="54818" x2="35066" y2="64063"/>
                        </a14:backgroundRemoval>
                      </a14:imgEffect>
                    </a14:imgLayer>
                  </a14:imgProps>
                </a:ext>
              </a:extLst>
            </a:blip>
            <a:srcRect l="26318" t="47636" r="53212" b="17321"/>
            <a:stretch/>
          </p:blipFill>
          <p:spPr bwMode="auto">
            <a:xfrm>
              <a:off x="92084" y="3836031"/>
              <a:ext cx="1741862" cy="148036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5334284" y="3982484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05154" y="2158266"/>
              <a:ext cx="8923602" cy="4630403"/>
              <a:chOff x="205154" y="2158266"/>
              <a:chExt cx="8923602" cy="4630403"/>
            </a:xfrm>
          </p:grpSpPr>
          <p:pic>
            <p:nvPicPr>
              <p:cNvPr id="37" name="Picture 36" descr="D:\HẰNG\BÀI GIẢNG ĐIỆN TỬ TIẾNG ANH 2- PHONICS SMART\FLASHCARD\Flashcard LOP 2_A5_9.12.2020-39.jpg"/>
              <p:cNvPicPr/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31" y="2567746"/>
                <a:ext cx="2395220" cy="1905000"/>
              </a:xfrm>
              <a:prstGeom prst="rect">
                <a:avLst/>
              </a:prstGeom>
              <a:noFill/>
            </p:spPr>
          </p:pic>
          <p:pic>
            <p:nvPicPr>
              <p:cNvPr id="39" name="Picture 38" descr="D:\HẰNG\BÀI GIẢNG ĐIỆN TỬ TIẾNG ANH 2- PHONICS SMART\FLASHCARD\Flashcard LOP 2_A5_9.12.2020-39.jpg"/>
              <p:cNvPicPr/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5286" y="4337947"/>
                <a:ext cx="2395220" cy="1905000"/>
              </a:xfrm>
              <a:prstGeom prst="rect">
                <a:avLst/>
              </a:prstGeom>
              <a:noFill/>
            </p:spPr>
          </p:pic>
          <p:pic>
            <p:nvPicPr>
              <p:cNvPr id="31" name="Picture 30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321182" y="5495823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4" name="Picture 33" descr="D:\HẰNG\BÀI GIẢNG ĐIỆN TỬ TIẾNG ANH 2- PHONICS SMART\FLASHCARD\Flashcard LOP 2_A5_9.12.2020-39.jpg"/>
              <p:cNvPicPr/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1377" y="2174820"/>
                <a:ext cx="2395220" cy="1905000"/>
              </a:xfrm>
              <a:prstGeom prst="rect">
                <a:avLst/>
              </a:prstGeom>
              <a:noFill/>
            </p:spPr>
          </p:pic>
          <p:pic>
            <p:nvPicPr>
              <p:cNvPr id="36" name="Picture 35" descr="D:\HẰNG\BÀI GIẢNG ĐIỆN TỬ TIẾNG ANH 2- PHONICS SMART\FLASHCARD\Flashcard LOP 2_A5_9.12.2020-39.jpg"/>
              <p:cNvPicPr/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3536" y="3581400"/>
                <a:ext cx="2395220" cy="1905000"/>
              </a:xfrm>
              <a:prstGeom prst="rect">
                <a:avLst/>
              </a:prstGeom>
              <a:noFill/>
            </p:spPr>
          </p:pic>
          <p:pic>
            <p:nvPicPr>
              <p:cNvPr id="25" name="Picture 24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205154" y="2204303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6" name="Picture 25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5324437" y="5351558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7" name="Picture 26"/>
              <p:cNvPicPr/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6823" b="61068" l="7980" r="32504">
                            <a14:foregroundMark x1="20644" y1="33984" x2="22182" y2="45964"/>
                            <a14:foregroundMark x1="18009" y1="40234" x2="24597" y2="40234"/>
                          </a14:backgroundRemoval>
                        </a14:imgEffect>
                      </a14:imgLayer>
                    </a14:imgProps>
                  </a:ext>
                </a:extLst>
              </a:blip>
              <a:srcRect l="8773" t="27104" r="67987" b="39770"/>
              <a:stretch/>
            </p:blipFill>
            <p:spPr bwMode="auto">
              <a:xfrm>
                <a:off x="6955002" y="2362200"/>
                <a:ext cx="1901507" cy="136296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0" name="Picture 29"/>
              <p:cNvPicPr/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27344" b="60286" l="43485" r="63031"/>
                        </a14:imgEffect>
                      </a14:imgLayer>
                    </a14:imgProps>
                  </a:ext>
                </a:extLst>
              </a:blip>
              <a:srcRect l="44128" t="26830" r="36507" b="39222"/>
              <a:stretch/>
            </p:blipFill>
            <p:spPr bwMode="auto">
              <a:xfrm>
                <a:off x="6927301" y="5166187"/>
                <a:ext cx="1905020" cy="162248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0" name="Picture 39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3779328" y="5392299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1" name="Picture 40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3660208" y="2158266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3" name="Picture 62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3688865" y="3864907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324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3346679" y="602809"/>
            <a:ext cx="255180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CLOCKS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55639" y="1951038"/>
            <a:ext cx="8202853" cy="4083268"/>
            <a:chOff x="26746" y="2230182"/>
            <a:chExt cx="9091375" cy="4648674"/>
          </a:xfrm>
        </p:grpSpPr>
        <p:pic>
          <p:nvPicPr>
            <p:cNvPr id="42" name="Picture 41" descr="D:\HẰNG\BÀI GIẢNG ĐIỆN TỬ TIẾNG ANH 2- PHONICS SMART\FLASHCARD\Flashcard LOP 2_A5_9.12.2020-39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742" y="2230182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43" name="Picture 42" descr="D:\HẰNG\BÀI GIẢNG ĐIỆN TỬ TIẾNG ANH 2- PHONICS SMART\FLASHCARD\Flashcard LOP 2_A5_9.12.2020-39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901" y="3636762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44" name="Picture 43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5313802" y="5406920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/>
            <p:cNvPicPr/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6823" b="61068" l="7980" r="32504">
                          <a14:foregroundMark x1="20644" y1="33984" x2="22182" y2="45964"/>
                          <a14:foregroundMark x1="18009" y1="40234" x2="24597" y2="40234"/>
                        </a14:backgroundRemoval>
                      </a14:imgEffect>
                    </a14:imgLayer>
                  </a14:imgProps>
                </a:ext>
              </a:extLst>
            </a:blip>
            <a:srcRect l="8773" t="27104" r="67987" b="39770"/>
            <a:stretch/>
          </p:blipFill>
          <p:spPr bwMode="auto">
            <a:xfrm>
              <a:off x="6944367" y="2417562"/>
              <a:ext cx="1901507" cy="13629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/>
            <p:cNvPicPr/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344" b="60286" l="43485" r="63031"/>
                      </a14:imgEffect>
                    </a14:imgLayer>
                  </a14:imgProps>
                </a:ext>
              </a:extLst>
            </a:blip>
            <a:srcRect l="44128" t="26830" r="36507" b="39222"/>
            <a:stretch/>
          </p:blipFill>
          <p:spPr bwMode="auto">
            <a:xfrm>
              <a:off x="6916666" y="5221549"/>
              <a:ext cx="1905020" cy="16224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5323649" y="4037846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D:\HẰNG\BÀI GIẢNG ĐIỆN TỬ TIẾNG ANH 2- PHONICS SMART\FLASHCARD\Flashcard LOP 2_A5_9.12.2020-39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793" y="2676135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49" name="Picture 48" descr="D:\HẰNG\BÀI GIẢNG ĐIỆN TỬ TIẾNG ANH 2- PHONICS SMART\FLASHCARD\Flashcard LOP 2_A5_9.12.2020-39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948" y="4446336"/>
              <a:ext cx="2395220" cy="1905000"/>
            </a:xfrm>
            <a:prstGeom prst="rect">
              <a:avLst/>
            </a:prstGeom>
            <a:noFill/>
          </p:spPr>
        </p:pic>
        <p:pic>
          <p:nvPicPr>
            <p:cNvPr id="50" name="Picture 49"/>
            <p:cNvPicPr/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5964" b="81641" l="28331" r="46779">
                          <a14:foregroundMark x1="34919" y1="55078" x2="41581" y2="63021"/>
                          <a14:foregroundMark x1="40044" y1="54818" x2="35066" y2="64063"/>
                        </a14:backgroundRemoval>
                      </a14:imgEffect>
                    </a14:imgLayer>
                  </a14:imgProps>
                </a:ext>
              </a:extLst>
            </a:blip>
            <a:srcRect l="26318" t="47636" r="53212" b="17321"/>
            <a:stretch/>
          </p:blipFill>
          <p:spPr bwMode="auto">
            <a:xfrm>
              <a:off x="26746" y="3944420"/>
              <a:ext cx="1741862" cy="148036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255844" y="5604212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3675427" y="4109516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139816" y="2312692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3713990" y="5500688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3594870" y="2266655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4003"/>
            <a:ext cx="1981200" cy="14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926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905000" y="10668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Fast as you can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1652" y="76200"/>
            <a:ext cx="2873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 - up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50" y="2132336"/>
            <a:ext cx="3281533" cy="2287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717" y="2132336"/>
            <a:ext cx="3273258" cy="2247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50" y="4420737"/>
            <a:ext cx="3281533" cy="23286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2711" y="4437797"/>
            <a:ext cx="3266889" cy="22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839598" y="1444138"/>
            <a:ext cx="767318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BIG BOATS ARE THERE?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2303786"/>
            <a:ext cx="9143999" cy="4800977"/>
            <a:chOff x="0" y="2303786"/>
            <a:chExt cx="9143999" cy="4800977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2303786"/>
              <a:ext cx="9143999" cy="4647832"/>
              <a:chOff x="0" y="2303786"/>
              <a:chExt cx="9143999" cy="4647832"/>
            </a:xfrm>
          </p:grpSpPr>
          <p:pic>
            <p:nvPicPr>
              <p:cNvPr id="24" name="Picture 23"/>
              <p:cNvPicPr/>
              <p:nvPr/>
            </p:nvPicPr>
            <p:blipFill rotWithShape="1">
              <a:blip r:embed="rId4"/>
              <a:srcRect l="8510" t="18203" r="20572" b="20964"/>
              <a:stretch/>
            </p:blipFill>
            <p:spPr bwMode="auto">
              <a:xfrm>
                <a:off x="0" y="2303786"/>
                <a:ext cx="9143999" cy="455421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609600" y="5268417"/>
                <a:ext cx="7750313" cy="1683201"/>
                <a:chOff x="609600" y="5268417"/>
                <a:chExt cx="7750313" cy="1683201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9564" y="5638370"/>
                  <a:ext cx="916263" cy="652370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6983" y="5268417"/>
                  <a:ext cx="992930" cy="808488"/>
                </a:xfrm>
                <a:prstGeom prst="rect">
                  <a:avLst/>
                </a:prstGeom>
              </p:spPr>
            </p:pic>
            <p:pic>
              <p:nvPicPr>
                <p:cNvPr id="28" name="Picture 27" descr="D:\HẰNG\BÀI GIẢNG ĐIỆN TỬ TIẾNG ANH 2- PHONICS SMART\FLASHCARD\Flashcard LOP 2_A5_9.12.2020-39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8595" y="5830529"/>
                  <a:ext cx="1045210" cy="7127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8" descr="D:\HẰNG\BÀI GIẢNG ĐIỆN TỬ TIẾNG ANH 2- PHONICS SMART\FLASHCARD\Flashcard LOP 2_A5_9.12.2020-39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5934346"/>
                  <a:ext cx="1045210" cy="7127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29" descr="D:\HẰNG\BÀI GIẢNG ĐIỆN TỬ TIẾNG ANH 2- PHONICS SMART\FLASHCARD\Flashcard LOP 2_A5_9.12.2020-39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6702" y="6238831"/>
                  <a:ext cx="1045210" cy="7127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6983" y="5702068"/>
                  <a:ext cx="916263" cy="65237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D:\HẰNG\BÀI GIẢNG ĐIỆN TỬ TIẾNG ANH 2- PHONICS SMART\FLASHCARD\Flashcard LOP 2_A5_9.12.2020-39.jpg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943600"/>
              <a:ext cx="1610995" cy="116116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5668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3162998" y="1429291"/>
            <a:ext cx="281800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BIG BOATS </a:t>
            </a:r>
          </a:p>
        </p:txBody>
      </p:sp>
      <p:pic>
        <p:nvPicPr>
          <p:cNvPr id="18" name="Picture 17" descr="D:\HẰNG\BÀI GIẢNG ĐIỆN TỬ TIẾNG ANH 2- PHONICS SMART\FLASHCARD\Flashcard LOP 2_A5_9.12.2020-39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25437"/>
            <a:ext cx="1610995" cy="1161163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0" y="2303786"/>
            <a:ext cx="9143999" cy="4800977"/>
            <a:chOff x="0" y="2303786"/>
            <a:chExt cx="9143999" cy="4800977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2303786"/>
              <a:ext cx="9143999" cy="4647832"/>
              <a:chOff x="0" y="2303786"/>
              <a:chExt cx="9143999" cy="4647832"/>
            </a:xfrm>
          </p:grpSpPr>
          <p:pic>
            <p:nvPicPr>
              <p:cNvPr id="40" name="Picture 39"/>
              <p:cNvPicPr/>
              <p:nvPr/>
            </p:nvPicPr>
            <p:blipFill rotWithShape="1">
              <a:blip r:embed="rId6"/>
              <a:srcRect l="8510" t="18203" r="20572" b="20964"/>
              <a:stretch/>
            </p:blipFill>
            <p:spPr bwMode="auto">
              <a:xfrm>
                <a:off x="0" y="2303786"/>
                <a:ext cx="9143999" cy="455421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" name="Group 1"/>
              <p:cNvGrpSpPr/>
              <p:nvPr/>
            </p:nvGrpSpPr>
            <p:grpSpPr>
              <a:xfrm>
                <a:off x="609600" y="5268417"/>
                <a:ext cx="7750313" cy="1683201"/>
                <a:chOff x="609600" y="5268417"/>
                <a:chExt cx="7750313" cy="1683201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9564" y="5638370"/>
                  <a:ext cx="916263" cy="652370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6983" y="5268417"/>
                  <a:ext cx="992930" cy="808488"/>
                </a:xfrm>
                <a:prstGeom prst="rect">
                  <a:avLst/>
                </a:prstGeom>
              </p:spPr>
            </p:pic>
            <p:pic>
              <p:nvPicPr>
                <p:cNvPr id="15" name="Picture 14" descr="D:\HẰNG\BÀI GIẢNG ĐIỆN TỬ TIẾNG ANH 2- PHONICS SMART\FLASHCARD\Flashcard LOP 2_A5_9.12.2020-39.jpg"/>
                <p:cNvPicPr/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8595" y="5830529"/>
                  <a:ext cx="1045210" cy="7127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16" descr="D:\HẰNG\BÀI GIẢNG ĐIỆN TỬ TIẾNG ANH 2- PHONICS SMART\FLASHCARD\Flashcard LOP 2_A5_9.12.2020-39.jpg"/>
                <p:cNvPicPr/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5934346"/>
                  <a:ext cx="1045210" cy="7127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8" descr="D:\HẰNG\BÀI GIẢNG ĐIỆN TỬ TIẾNG ANH 2- PHONICS SMART\FLASHCARD\Flashcard LOP 2_A5_9.12.2020-39.jpg"/>
                <p:cNvPicPr/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6702" y="6238831"/>
                  <a:ext cx="1045210" cy="7127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6983" y="5702068"/>
                  <a:ext cx="916263" cy="65237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" name="Picture 19" descr="D:\HẰNG\BÀI GIẢNG ĐIỆN TỬ TIẾNG ANH 2- PHONICS SMART\FLASHCARD\Flashcard LOP 2_A5_9.12.2020-39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943600"/>
              <a:ext cx="1610995" cy="116116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2732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1662" t="26906" r="65014" b="18161"/>
          <a:stretch/>
        </p:blipFill>
        <p:spPr bwMode="auto">
          <a:xfrm>
            <a:off x="2133600" y="923924"/>
            <a:ext cx="5410200" cy="5934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92271" y="92927"/>
            <a:ext cx="66928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3 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0"/>
            <a:ext cx="28632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8" y="1828800"/>
            <a:ext cx="3600341" cy="2362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6" y="4343400"/>
            <a:ext cx="3628644" cy="2362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43400"/>
            <a:ext cx="3552444" cy="2284476"/>
          </a:xfrm>
          <a:prstGeom prst="rect">
            <a:avLst/>
          </a:prstGeom>
        </p:spPr>
      </p:pic>
      <p:pic>
        <p:nvPicPr>
          <p:cNvPr id="23" name="Picture 22" descr="C:\Users\MyPC\Desktop\w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66" b="84551"/>
          <a:stretch/>
        </p:blipFill>
        <p:spPr bwMode="auto">
          <a:xfrm>
            <a:off x="4724400" y="1828800"/>
            <a:ext cx="3552444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Track 5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4" end="10609.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93138" y="2096364"/>
            <a:ext cx="609600" cy="609600"/>
          </a:xfrm>
          <a:prstGeom prst="rect">
            <a:avLst/>
          </a:prstGeom>
        </p:spPr>
      </p:pic>
      <p:pic>
        <p:nvPicPr>
          <p:cNvPr id="7" name="Track 5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59" end="7226.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39000" y="2096364"/>
            <a:ext cx="609600" cy="609600"/>
          </a:xfrm>
          <a:prstGeom prst="rect">
            <a:avLst/>
          </a:prstGeom>
        </p:spPr>
      </p:pic>
      <p:pic>
        <p:nvPicPr>
          <p:cNvPr id="8" name="Track 5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42" end="3324.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20455" y="4606665"/>
            <a:ext cx="609600" cy="609600"/>
          </a:xfrm>
          <a:prstGeom prst="rect">
            <a:avLst/>
          </a:prstGeom>
        </p:spPr>
      </p:pic>
      <p:pic>
        <p:nvPicPr>
          <p:cNvPr id="9" name="Track 5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1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91400" y="4606665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38308" y="142018"/>
            <a:ext cx="66928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3 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38400" y="6076349"/>
            <a:ext cx="1464338" cy="3244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315200" y="5857574"/>
            <a:ext cx="679938" cy="4375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8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2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2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0082" y="9906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27106" t="42601" r="50200" b="31614"/>
          <a:stretch/>
        </p:blipFill>
        <p:spPr bwMode="auto">
          <a:xfrm>
            <a:off x="762000" y="1888272"/>
            <a:ext cx="7391400" cy="4969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8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400" y="921603"/>
            <a:ext cx="52979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36736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write letter </a:t>
            </a:r>
            <a:r>
              <a:rPr lang="en-US" sz="3500" dirty="0" err="1">
                <a:ln w="11430"/>
                <a:solidFill>
                  <a:srgbClr val="080808"/>
                </a:solidFill>
              </a:rPr>
              <a:t>Ww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:  in the air, in your palms and on your friend’s back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1804">
            <a:off x="1023707" y="3675230"/>
            <a:ext cx="2663825" cy="2495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5" y="3276600"/>
            <a:ext cx="2517775" cy="25908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616">
            <a:off x="6303732" y="3702217"/>
            <a:ext cx="2416175" cy="2409825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9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921603"/>
            <a:ext cx="53741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726049"/>
            <a:ext cx="822959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write letter </a:t>
            </a:r>
            <a:r>
              <a:rPr lang="en-US" sz="3500" dirty="0" err="1">
                <a:ln w="11430"/>
                <a:solidFill>
                  <a:srgbClr val="080808"/>
                </a:solidFill>
              </a:rPr>
              <a:t>Ww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 on your board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33" y="2438400"/>
            <a:ext cx="686545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2004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chemeClr val="bg1">
                    <a:lumMod val="95000"/>
                  </a:schemeClr>
                </a:solidFill>
              </a:rPr>
              <a:t>W</a:t>
            </a:r>
            <a:endParaRPr lang="vi-VN" sz="1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5060" y="3886200"/>
            <a:ext cx="1129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W</a:t>
            </a:r>
            <a:endParaRPr lang="vi-VN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0368" y="3166408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chemeClr val="bg1">
                    <a:lumMod val="95000"/>
                  </a:schemeClr>
                </a:solidFill>
              </a:rPr>
              <a:t>W</a:t>
            </a:r>
            <a:endParaRPr lang="vi-VN" sz="1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7256" y="3886199"/>
            <a:ext cx="1129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W</a:t>
            </a:r>
            <a:endParaRPr lang="vi-VN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5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3" grpId="0"/>
      <p:bldP spid="13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09964"/>
            <a:ext cx="54133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0818" y="2590800"/>
            <a:ext cx="2138982" cy="3581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6606" y="1656373"/>
            <a:ext cx="5896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 your book -  page 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46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7565" t="20179" r="13007" b="13116"/>
          <a:stretch/>
        </p:blipFill>
        <p:spPr bwMode="auto">
          <a:xfrm>
            <a:off x="762000" y="2487370"/>
            <a:ext cx="7315200" cy="4065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818" y="838200"/>
            <a:ext cx="6025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676400"/>
            <a:ext cx="7823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write Yes or No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510" t="10650" r="20572" b="20964"/>
          <a:stretch/>
        </p:blipFill>
        <p:spPr bwMode="auto">
          <a:xfrm>
            <a:off x="70818" y="2455639"/>
            <a:ext cx="9073182" cy="440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19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651</Words>
  <Application>Microsoft Office PowerPoint</Application>
  <PresentationFormat>On-screen Show (4:3)</PresentationFormat>
  <Paragraphs>98</Paragraphs>
  <Slides>21</Slides>
  <Notes>14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192</cp:revision>
  <dcterms:created xsi:type="dcterms:W3CDTF">2006-08-16T00:00:00Z</dcterms:created>
  <dcterms:modified xsi:type="dcterms:W3CDTF">2025-03-19T12:27:15Z</dcterms:modified>
</cp:coreProperties>
</file>