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sldIdLst>
    <p:sldId id="256" r:id="rId2"/>
    <p:sldId id="258" r:id="rId3"/>
    <p:sldId id="260" r:id="rId4"/>
    <p:sldId id="262" r:id="rId5"/>
    <p:sldId id="268" r:id="rId6"/>
    <p:sldId id="264" r:id="rId7"/>
    <p:sldId id="282" r:id="rId8"/>
    <p:sldId id="271" r:id="rId9"/>
    <p:sldId id="269" r:id="rId10"/>
    <p:sldId id="270" r:id="rId11"/>
    <p:sldId id="283" r:id="rId12"/>
    <p:sldId id="278" r:id="rId13"/>
    <p:sldId id="273" r:id="rId14"/>
    <p:sldId id="274" r:id="rId15"/>
    <p:sldId id="279" r:id="rId16"/>
    <p:sldId id="277" r:id="rId17"/>
    <p:sldId id="284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5C21"/>
    <a:srgbClr val="43CD46"/>
    <a:srgbClr val="E729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0756A-69D6-4288-BAF2-07CFADF3E0F4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5CB6-321E-4EA8-A41D-1FE9C51CC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505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0756A-69D6-4288-BAF2-07CFADF3E0F4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5CB6-321E-4EA8-A41D-1FE9C51CC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532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0756A-69D6-4288-BAF2-07CFADF3E0F4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5CB6-321E-4EA8-A41D-1FE9C51CC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879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0756A-69D6-4288-BAF2-07CFADF3E0F4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5CB6-321E-4EA8-A41D-1FE9C51CC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14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0756A-69D6-4288-BAF2-07CFADF3E0F4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5CB6-321E-4EA8-A41D-1FE9C51CC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63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0756A-69D6-4288-BAF2-07CFADF3E0F4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5CB6-321E-4EA8-A41D-1FE9C51CC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094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0756A-69D6-4288-BAF2-07CFADF3E0F4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5CB6-321E-4EA8-A41D-1FE9C51CC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713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0756A-69D6-4288-BAF2-07CFADF3E0F4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5CB6-321E-4EA8-A41D-1FE9C51CC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36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0756A-69D6-4288-BAF2-07CFADF3E0F4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5CB6-321E-4EA8-A41D-1FE9C51CC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954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0756A-69D6-4288-BAF2-07CFADF3E0F4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5CB6-321E-4EA8-A41D-1FE9C51CC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60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0756A-69D6-4288-BAF2-07CFADF3E0F4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C5CB6-321E-4EA8-A41D-1FE9C51CC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073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0756A-69D6-4288-BAF2-07CFADF3E0F4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C5CB6-321E-4EA8-A41D-1FE9C51CC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235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gif"/><Relationship Id="rId18" Type="http://schemas.openxmlformats.org/officeDocument/2006/relationships/image" Target="../media/image11.gif"/><Relationship Id="rId3" Type="http://schemas.openxmlformats.org/officeDocument/2006/relationships/audio" Target="../media/media1.WAV"/><Relationship Id="rId7" Type="http://schemas.openxmlformats.org/officeDocument/2006/relationships/audio" Target="../media/audio2.wav"/><Relationship Id="rId12" Type="http://schemas.openxmlformats.org/officeDocument/2006/relationships/image" Target="../media/image5.gif"/><Relationship Id="rId17" Type="http://schemas.openxmlformats.org/officeDocument/2006/relationships/image" Target="../media/image10.gif"/><Relationship Id="rId2" Type="http://schemas.microsoft.com/office/2007/relationships/media" Target="../media/media1.WAV"/><Relationship Id="rId16" Type="http://schemas.openxmlformats.org/officeDocument/2006/relationships/image" Target="../media/image9.gif"/><Relationship Id="rId20" Type="http://schemas.openxmlformats.org/officeDocument/2006/relationships/image" Target="../media/image13.png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4.gif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8.gif"/><Relationship Id="rId10" Type="http://schemas.openxmlformats.org/officeDocument/2006/relationships/image" Target="../media/image3.gif"/><Relationship Id="rId19" Type="http://schemas.openxmlformats.org/officeDocument/2006/relationships/image" Target="../media/image12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2.gif"/><Relationship Id="rId1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0.gif"/><Relationship Id="rId7" Type="http://schemas.openxmlformats.org/officeDocument/2006/relationships/image" Target="../media/image1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5" Type="http://schemas.openxmlformats.org/officeDocument/2006/relationships/slide" Target="slide1.xml"/><Relationship Id="rId4" Type="http://schemas.openxmlformats.org/officeDocument/2006/relationships/image" Target="../media/image11.gif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5.wav"/><Relationship Id="rId7" Type="http://schemas.openxmlformats.org/officeDocument/2006/relationships/image" Target="../media/image15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11" Type="http://schemas.openxmlformats.org/officeDocument/2006/relationships/image" Target="../media/image1.png"/><Relationship Id="rId5" Type="http://schemas.openxmlformats.org/officeDocument/2006/relationships/image" Target="../media/image10.gif"/><Relationship Id="rId10" Type="http://schemas.openxmlformats.org/officeDocument/2006/relationships/audio" Target="../media/audio2.wav"/><Relationship Id="rId4" Type="http://schemas.openxmlformats.org/officeDocument/2006/relationships/audio" Target="../media/audio6.wav"/><Relationship Id="rId9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6.wav"/><Relationship Id="rId7" Type="http://schemas.openxmlformats.org/officeDocument/2006/relationships/image" Target="../media/image15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11" Type="http://schemas.openxmlformats.org/officeDocument/2006/relationships/image" Target="../media/image1.png"/><Relationship Id="rId5" Type="http://schemas.openxmlformats.org/officeDocument/2006/relationships/image" Target="../media/image10.gif"/><Relationship Id="rId10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audio" Target="../media/audio6.wav"/><Relationship Id="rId7" Type="http://schemas.openxmlformats.org/officeDocument/2006/relationships/image" Target="../media/image15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11" Type="http://schemas.openxmlformats.org/officeDocument/2006/relationships/image" Target="../media/image1.png"/><Relationship Id="rId5" Type="http://schemas.openxmlformats.org/officeDocument/2006/relationships/image" Target="../media/image10.gif"/><Relationship Id="rId10" Type="http://schemas.openxmlformats.org/officeDocument/2006/relationships/audio" Target="../media/audio2.wav"/><Relationship Id="rId4" Type="http://schemas.openxmlformats.org/officeDocument/2006/relationships/audio" Target="../media/audio5.wav"/><Relationship Id="rId9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6546" y="3788229"/>
            <a:ext cx="9039500" cy="144562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br>
              <a:rPr lang="vi-VN" dirty="0"/>
            </a:br>
            <a:br>
              <a:rPr lang="vi-VN" dirty="0"/>
            </a:br>
            <a:endParaRPr lang="en-US" sz="4900" dirty="0"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8909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59" y="1264714"/>
            <a:ext cx="4985094" cy="277829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223" y="1264713"/>
            <a:ext cx="5202094" cy="27742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60" y="4136606"/>
            <a:ext cx="4985094" cy="26149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223" y="4136606"/>
            <a:ext cx="5202093" cy="251361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701211" y="3719671"/>
            <a:ext cx="485192" cy="4169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1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8322339" y="3663318"/>
            <a:ext cx="485192" cy="4169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2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2965424" y="6442431"/>
            <a:ext cx="441958" cy="4155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3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8564935" y="6426642"/>
            <a:ext cx="485192" cy="4169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4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28789" y="64385"/>
            <a:ext cx="118614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/>
              <a:t>Quan sát các hình dưới đây và nêu các việc làm </a:t>
            </a:r>
          </a:p>
          <a:p>
            <a:pPr algn="just"/>
            <a:r>
              <a:rPr lang="vi-VN" sz="3600" b="1" dirty="0"/>
              <a:t>cần thiết để chăm sóc, bảo vệ cơ quan vận động.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03070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3047C0-389F-32B2-0C8A-395180F51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91570"/>
            <a:ext cx="12192000" cy="5385393"/>
          </a:xfrm>
        </p:spPr>
        <p:txBody>
          <a:bodyPr/>
          <a:lstStyle/>
          <a:p>
            <a:pPr marL="0" indent="0" algn="just">
              <a:lnSpc>
                <a:spcPct val="130000"/>
              </a:lnSpc>
              <a:buNone/>
            </a:pP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Trong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lnSpc>
                <a:spcPct val="130000"/>
              </a:lnSpc>
              <a:buNone/>
            </a:pP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lnSpc>
                <a:spcPct val="130000"/>
              </a:lnSpc>
              <a:buNone/>
            </a:pP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321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705" y="0"/>
            <a:ext cx="991673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3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605" y="3253425"/>
            <a:ext cx="5277394" cy="360457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193178" cy="685799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596590" y="6441066"/>
            <a:ext cx="485192" cy="4169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2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604" y="0"/>
            <a:ext cx="5277395" cy="317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14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41" y="0"/>
            <a:ext cx="9594760" cy="651670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749212" y="5976643"/>
            <a:ext cx="485191" cy="4155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55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66" y="0"/>
            <a:ext cx="107796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72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17" y="0"/>
            <a:ext cx="5071255" cy="308071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5391955" cy="30807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97" y="3356807"/>
            <a:ext cx="5085275" cy="32483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74264"/>
            <a:ext cx="5391955" cy="3208991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701211" y="2758947"/>
            <a:ext cx="485192" cy="4169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1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8007219" y="2812266"/>
            <a:ext cx="485192" cy="4169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2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2701212" y="6397418"/>
            <a:ext cx="485191" cy="4155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3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8315130" y="6397418"/>
            <a:ext cx="485192" cy="4169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02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5C40D-9977-E783-E486-168F3FD65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4128A-7D96-6507-767B-F74FC2364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516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820" y="202980"/>
            <a:ext cx="11616743" cy="1368471"/>
          </a:xfrm>
        </p:spPr>
        <p:txBody>
          <a:bodyPr>
            <a:normAutofit/>
          </a:bodyPr>
          <a:lstStyle/>
          <a:p>
            <a:r>
              <a:rPr lang="vi-VN" sz="3600" b="1" dirty="0">
                <a:latin typeface="+mn-lt"/>
                <a:cs typeface="Times New Roman" panose="02020603050405020304" pitchFamily="18" charset="0"/>
              </a:rPr>
              <a:t>1. Quan sát các hình sau và giải thích vì sao tay bạn Minh phải bó bột.</a:t>
            </a:r>
            <a:endParaRPr lang="en-US" sz="3600" b="1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82" y="1571451"/>
            <a:ext cx="9234152" cy="5286549"/>
          </a:xfrm>
        </p:spPr>
      </p:pic>
    </p:spTree>
    <p:extLst>
      <p:ext uri="{BB962C8B-B14F-4D97-AF65-F5344CB8AC3E}">
        <p14:creationId xmlns:p14="http://schemas.microsoft.com/office/powerpoint/2010/main" val="349398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NTER1">
            <a:hlinkClick r:id="" action="ppaction://hlinkshowjump?jump=nextslide">
              <a:snd r:embed="rId7" name="push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176" y="6521450"/>
            <a:ext cx="8477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1828800" y="228600"/>
            <a:ext cx="85344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b="0"/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2413000" y="5372100"/>
            <a:ext cx="7340600" cy="1028700"/>
            <a:chOff x="560" y="3384"/>
            <a:chExt cx="4624" cy="648"/>
          </a:xfrm>
        </p:grpSpPr>
        <p:pic>
          <p:nvPicPr>
            <p:cNvPr id="2063" name="Picture 5" descr="4408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646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4" name="Picture 6" descr="4635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568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5" name="Picture 7" descr="boo7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" y="3384"/>
              <a:ext cx="76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8" descr="email001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4" y="3591"/>
              <a:ext cx="64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9" descr="et5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" y="3384"/>
              <a:ext cx="365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0" descr="glob_anm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3520"/>
              <a:ext cx="51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1" descr="ani53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472"/>
              <a:ext cx="256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0" name="Picture 12" descr="mu37"/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" y="3386"/>
              <a:ext cx="691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866900" y="304800"/>
            <a:ext cx="8458200" cy="1905000"/>
            <a:chOff x="216" y="192"/>
            <a:chExt cx="5328" cy="1200"/>
          </a:xfrm>
        </p:grpSpPr>
        <p:pic>
          <p:nvPicPr>
            <p:cNvPr id="2059" name="Picture 14" descr="an30"/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92"/>
              <a:ext cx="1392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5" descr="33"/>
            <p:cNvPicPr>
              <a:picLocks noChangeAspect="1" noChangeArrowheads="1" noCrop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" y="1344"/>
              <a:ext cx="532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16" descr="13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0688">
              <a:off x="288" y="768"/>
              <a:ext cx="18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17" descr="13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30273" flipH="1">
              <a:off x="3696" y="768"/>
              <a:ext cx="17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66" name="WordArt 18"/>
          <p:cNvSpPr>
            <a:spLocks noChangeArrowheads="1" noChangeShapeType="1" noTextEdit="1"/>
          </p:cNvSpPr>
          <p:nvPr/>
        </p:nvSpPr>
        <p:spPr bwMode="auto">
          <a:xfrm>
            <a:off x="2667000" y="3505200"/>
            <a:ext cx="70866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2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RUNG CHUÔNG VÀNG </a:t>
            </a:r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2590800" y="2362200"/>
            <a:ext cx="6934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lackH" pitchFamily="34" charset="0"/>
              </a:rPr>
              <a:t>Trß ch¬i</a:t>
            </a:r>
          </a:p>
        </p:txBody>
      </p:sp>
      <p:pic>
        <p:nvPicPr>
          <p:cNvPr id="206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21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722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991808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55" decel="100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155" decel="100000"/>
                                        <p:tgtEl>
                                          <p:spTgt spid="20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1155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1155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76" fill="hold"/>
                                        <p:tgtEl>
                                          <p:spTgt spid="2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8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4" fill="hold"/>
                                        <p:tgtEl>
                                          <p:spTgt spid="20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9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9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460" fill="hold"/>
                                        <p:tgtEl>
                                          <p:spTgt spid="20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1"/>
                </p:tgtEl>
              </p:cMediaNode>
            </p:audio>
          </p:childTnLst>
        </p:cTn>
      </p:par>
    </p:tnLst>
    <p:bldLst>
      <p:bldP spid="206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1828800" y="228600"/>
            <a:ext cx="85344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b="0"/>
          </a:p>
        </p:txBody>
      </p:sp>
      <p:pic>
        <p:nvPicPr>
          <p:cNvPr id="3075" name="Picture 3" descr="an3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319088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5">
            <a:hlinkClick r:id="" action="ppaction://noaction"/>
          </p:cNvPr>
          <p:cNvSpPr>
            <a:spLocks noChangeArrowheads="1" noChangeShapeType="1" noTextEdit="1"/>
          </p:cNvSpPr>
          <p:nvPr/>
        </p:nvSpPr>
        <p:spPr bwMode="auto">
          <a:xfrm>
            <a:off x="4343400" y="547688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 </a:t>
            </a:r>
          </a:p>
        </p:txBody>
      </p:sp>
      <p:grpSp>
        <p:nvGrpSpPr>
          <p:cNvPr id="3078" name="Group 6"/>
          <p:cNvGrpSpPr>
            <a:grpSpLocks/>
          </p:cNvGrpSpPr>
          <p:nvPr/>
        </p:nvGrpSpPr>
        <p:grpSpPr bwMode="auto">
          <a:xfrm>
            <a:off x="2286000" y="2057401"/>
            <a:ext cx="6935788" cy="549275"/>
            <a:chOff x="440" y="1286"/>
            <a:chExt cx="2354" cy="327"/>
          </a:xfrm>
        </p:grpSpPr>
        <p:grpSp>
          <p:nvGrpSpPr>
            <p:cNvPr id="3083" name="Group 7"/>
            <p:cNvGrpSpPr>
              <a:grpSpLocks/>
            </p:cNvGrpSpPr>
            <p:nvPr/>
          </p:nvGrpSpPr>
          <p:grpSpPr bwMode="auto">
            <a:xfrm>
              <a:off x="440" y="1286"/>
              <a:ext cx="2354" cy="327"/>
              <a:chOff x="440" y="1286"/>
              <a:chExt cx="2354" cy="327"/>
            </a:xfrm>
          </p:grpSpPr>
          <p:sp>
            <p:nvSpPr>
              <p:cNvPr id="3087" name="AutoShape 8"/>
              <p:cNvSpPr>
                <a:spLocks noChangeArrowheads="1"/>
              </p:cNvSpPr>
              <p:nvPr/>
            </p:nvSpPr>
            <p:spPr bwMode="auto">
              <a:xfrm>
                <a:off x="440" y="1286"/>
                <a:ext cx="720" cy="3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CC990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088" name="AutoShape 10"/>
              <p:cNvSpPr>
                <a:spLocks noChangeArrowheads="1"/>
              </p:cNvSpPr>
              <p:nvPr/>
            </p:nvSpPr>
            <p:spPr bwMode="auto">
              <a:xfrm>
                <a:off x="1289" y="1295"/>
                <a:ext cx="647" cy="318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CC990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089" name="AutoShape 11"/>
              <p:cNvSpPr>
                <a:spLocks noChangeArrowheads="1"/>
              </p:cNvSpPr>
              <p:nvPr/>
            </p:nvSpPr>
            <p:spPr bwMode="auto">
              <a:xfrm>
                <a:off x="2018" y="1286"/>
                <a:ext cx="776" cy="318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CC990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3084" name="AutoShape 39"/>
            <p:cNvSpPr>
              <a:spLocks noChangeArrowheads="1"/>
            </p:cNvSpPr>
            <p:nvPr/>
          </p:nvSpPr>
          <p:spPr bwMode="auto">
            <a:xfrm>
              <a:off x="488" y="1322"/>
              <a:ext cx="620" cy="24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085" name="AutoShape 41"/>
            <p:cNvSpPr>
              <a:spLocks noChangeArrowheads="1"/>
            </p:cNvSpPr>
            <p:nvPr/>
          </p:nvSpPr>
          <p:spPr bwMode="auto">
            <a:xfrm>
              <a:off x="1341" y="1295"/>
              <a:ext cx="491" cy="27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086" name="AutoShape 42"/>
            <p:cNvSpPr>
              <a:spLocks noChangeArrowheads="1"/>
            </p:cNvSpPr>
            <p:nvPr/>
          </p:nvSpPr>
          <p:spPr bwMode="auto">
            <a:xfrm>
              <a:off x="2069" y="1331"/>
              <a:ext cx="672" cy="227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3079" name="Text Box 68">
            <a:hlinkClick r:id="rId5" action="ppaction://hlinksldjump" highlightClick="1">
              <a:snd r:embed="rId6" name="chimes.wav"/>
            </a:hlinkClick>
            <a:hlinkHover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2286000" y="214788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0">
                <a:latin typeface=".VnBlack" panose="020B7200000000000000" pitchFamily="34" charset="0"/>
                <a:hlinkClick r:id="" action="ppaction://noaction"/>
              </a:rPr>
              <a:t>C©u hái 1</a:t>
            </a:r>
            <a:endParaRPr lang="en-US" altLang="en-US" b="0">
              <a:latin typeface=".VnBlack" panose="020B7200000000000000" pitchFamily="34" charset="0"/>
            </a:endParaRPr>
          </a:p>
        </p:txBody>
      </p:sp>
      <p:sp>
        <p:nvSpPr>
          <p:cNvPr id="3080" name="Text Box 70">
            <a:hlinkClick r:id="" action="ppaction://noaction" highlightClick="1">
              <a:snd r:embed="rId6" name="chimes.wav"/>
            </a:hlinkClick>
            <a:hlinkHover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4876800" y="2133601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0">
                <a:latin typeface=".VnBlack" panose="020B7200000000000000" pitchFamily="34" charset="0"/>
              </a:rPr>
              <a:t>C©u hái </a:t>
            </a:r>
            <a:r>
              <a:rPr lang="vi-VN" altLang="en-US" b="0">
                <a:latin typeface=".VnBlack" panose="020B7200000000000000" pitchFamily="34" charset="0"/>
              </a:rPr>
              <a:t>2</a:t>
            </a:r>
            <a:endParaRPr lang="en-US" altLang="en-US" b="0">
              <a:latin typeface=".VnBlack" panose="020B7200000000000000" pitchFamily="34" charset="0"/>
            </a:endParaRPr>
          </a:p>
        </p:txBody>
      </p:sp>
      <p:sp>
        <p:nvSpPr>
          <p:cNvPr id="3081" name="Text Box 71">
            <a:hlinkClick r:id="" action="ppaction://noaction" highlightClick="1">
              <a:snd r:embed="rId6" name="chimes.wav"/>
            </a:hlinkClick>
            <a:hlinkHover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7315200" y="2133601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0">
                <a:latin typeface=".VnBlack" panose="020B7200000000000000" pitchFamily="34" charset="0"/>
              </a:rPr>
              <a:t>C©u hái </a:t>
            </a:r>
            <a:r>
              <a:rPr lang="vi-VN" altLang="en-US" b="0">
                <a:latin typeface=".VnBlack" panose="020B7200000000000000" pitchFamily="34" charset="0"/>
              </a:rPr>
              <a:t>3</a:t>
            </a:r>
            <a:endParaRPr lang="en-US" altLang="en-US" b="0">
              <a:latin typeface=".VnBlack" panose="020B7200000000000000" pitchFamily="34" charset="0"/>
            </a:endParaRPr>
          </a:p>
        </p:txBody>
      </p:sp>
      <p:pic>
        <p:nvPicPr>
          <p:cNvPr id="3082" name="Picture 98" descr="star_tip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838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ENTER1">
            <a:hlinkClick r:id="" action="ppaction://hlinkshowjump?jump=nextslide">
              <a:snd r:embed="rId8" name="push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884" y="6407150"/>
            <a:ext cx="8477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8950324"/>
      </p:ext>
    </p:extLst>
  </p:cSld>
  <p:clrMapOvr>
    <a:masterClrMapping/>
  </p:clrMapOvr>
  <p:transition spd="slow" advClick="0">
    <p:zoom/>
    <p:sndAc>
      <p:stSnd>
        <p:snd r:embed="rId2" name="bomb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4343400" y="3962400"/>
            <a:ext cx="1981200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1752600" y="228600"/>
            <a:ext cx="85344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b="0"/>
          </a:p>
        </p:txBody>
      </p:sp>
      <p:pic>
        <p:nvPicPr>
          <p:cNvPr id="4100" name="Picture 3" descr="an3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319088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 descr="3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716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WordArt 5"/>
          <p:cNvSpPr>
            <a:spLocks noChangeArrowheads="1" noChangeShapeType="1" noTextEdit="1"/>
          </p:cNvSpPr>
          <p:nvPr/>
        </p:nvSpPr>
        <p:spPr bwMode="auto">
          <a:xfrm>
            <a:off x="4343400" y="547688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 </a:t>
            </a:r>
          </a:p>
        </p:txBody>
      </p:sp>
      <p:sp>
        <p:nvSpPr>
          <p:cNvPr id="4103" name="AutoShape 6"/>
          <p:cNvSpPr>
            <a:spLocks noChangeArrowheads="1"/>
          </p:cNvSpPr>
          <p:nvPr/>
        </p:nvSpPr>
        <p:spPr bwMode="auto">
          <a:xfrm>
            <a:off x="5334000" y="1604964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04" name="AutoShape 7"/>
          <p:cNvSpPr>
            <a:spLocks noChangeArrowheads="1"/>
          </p:cNvSpPr>
          <p:nvPr/>
        </p:nvSpPr>
        <p:spPr bwMode="auto">
          <a:xfrm>
            <a:off x="5407025" y="1655763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05" name="Text Box 8"/>
          <p:cNvSpPr txBox="1">
            <a:spLocks noChangeArrowheads="1"/>
          </p:cNvSpPr>
          <p:nvPr/>
        </p:nvSpPr>
        <p:spPr bwMode="auto">
          <a:xfrm>
            <a:off x="5368925" y="1639888"/>
            <a:ext cx="1612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0">
                <a:latin typeface=".VnBlack" panose="020B7200000000000000" pitchFamily="34" charset="0"/>
              </a:rPr>
              <a:t>C©u hái 1</a:t>
            </a:r>
          </a:p>
        </p:txBody>
      </p:sp>
      <p:pic>
        <p:nvPicPr>
          <p:cNvPr id="4144" name="Picture 10" descr="ani3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86800" y="6019801"/>
            <a:ext cx="6858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4" descr="star_tip_md_wh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838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5" descr="people008"/>
          <p:cNvPicPr>
            <a:picLocks noChangeAspect="1" noChangeArrowheads="1" noCrop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2832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1784797" y="2209800"/>
            <a:ext cx="85022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en-US" altLang="en-US" sz="2800">
                <a:solidFill>
                  <a:srgbClr val="FF0000"/>
                </a:solidFill>
              </a:rPr>
              <a:t>Bộ xương và hệ cơ là bộ phận của cơ quan nào?</a:t>
            </a:r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3336926" y="6130925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4142" name="AutoShape 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43" name="Text Box 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4140" name="AutoShape 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41" name="Text Box 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4138" name="AutoShape 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39" name="Text Box 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4136" name="AutoShape 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37" name="Text Box 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4134" name="AutoShape 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35" name="Text Box 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4132" name="AutoShape 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33" name="Text Box 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6</a:t>
              </a:r>
            </a:p>
          </p:txBody>
        </p:sp>
      </p:grp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4130" name="AutoShape 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31" name="Text Box 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7</a:t>
              </a:r>
            </a:p>
          </p:txBody>
        </p:sp>
      </p:grp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4128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29" name="Text Box 4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8</a:t>
              </a:r>
            </a:p>
          </p:txBody>
        </p:sp>
      </p:grp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4126" name="AutoShape 4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27" name="Text Box 4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9</a:t>
              </a:r>
            </a:p>
          </p:txBody>
        </p:sp>
      </p:grpSp>
      <p:grpSp>
        <p:nvGrpSpPr>
          <p:cNvPr id="12" name="Group 46"/>
          <p:cNvGrpSpPr>
            <a:grpSpLocks/>
          </p:cNvGrpSpPr>
          <p:nvPr/>
        </p:nvGrpSpPr>
        <p:grpSpPr bwMode="auto">
          <a:xfrm>
            <a:off x="9220200" y="5027613"/>
            <a:ext cx="1371600" cy="1295400"/>
            <a:chOff x="4574" y="3342"/>
            <a:chExt cx="960" cy="912"/>
          </a:xfrm>
        </p:grpSpPr>
        <p:sp>
          <p:nvSpPr>
            <p:cNvPr id="4124" name="AutoShape 4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25" name="Text Box 48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4145" name="Text Box 49"/>
          <p:cNvSpPr txBox="1">
            <a:spLocks noChangeArrowheads="1"/>
          </p:cNvSpPr>
          <p:nvPr/>
        </p:nvSpPr>
        <p:spPr bwMode="auto">
          <a:xfrm>
            <a:off x="5943600" y="6096000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400"/>
              <a:t>10s</a:t>
            </a:r>
          </a:p>
        </p:txBody>
      </p:sp>
      <p:sp>
        <p:nvSpPr>
          <p:cNvPr id="4148" name="AutoShape 52"/>
          <p:cNvSpPr>
            <a:spLocks noChangeArrowheads="1"/>
          </p:cNvSpPr>
          <p:nvPr/>
        </p:nvSpPr>
        <p:spPr bwMode="auto">
          <a:xfrm>
            <a:off x="4220309" y="4065412"/>
            <a:ext cx="4495800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46" name="Text Box 50"/>
          <p:cNvSpPr txBox="1">
            <a:spLocks noChangeArrowheads="1"/>
          </p:cNvSpPr>
          <p:nvPr/>
        </p:nvSpPr>
        <p:spPr bwMode="auto">
          <a:xfrm>
            <a:off x="4457700" y="3374866"/>
            <a:ext cx="4114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/>
              <a:t>A. Cơ quan hô hấp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3000"/>
              <a:t>B. Cơ quan vận động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3000"/>
              <a:t>C. Cơ quan tiêu hóa</a:t>
            </a:r>
          </a:p>
        </p:txBody>
      </p:sp>
      <p:pic>
        <p:nvPicPr>
          <p:cNvPr id="50" name="Picture 2" descr="ENTER1">
            <a:hlinkClick r:id="" action="ppaction://hlinkshowjump?jump=nextslide">
              <a:snd r:embed="rId10" name="push.wav"/>
            </a:hlinkClick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137" y="6096000"/>
            <a:ext cx="8477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4841659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4148" grpId="0" animBg="1"/>
      <p:bldP spid="414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1828800" y="228600"/>
            <a:ext cx="85344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b="0"/>
          </a:p>
        </p:txBody>
      </p:sp>
      <p:pic>
        <p:nvPicPr>
          <p:cNvPr id="5123" name="Picture 3" descr="an3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319088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3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4343400" y="547688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vi-VN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RUNG CHUÔNG VÀNG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ahamasBH"/>
              </a:rPr>
              <a:t> </a:t>
            </a:r>
          </a:p>
        </p:txBody>
      </p:sp>
      <p:pic>
        <p:nvPicPr>
          <p:cNvPr id="5167" name="Picture 7" descr="ani3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86800" y="6019801"/>
            <a:ext cx="6858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AutoShape 9"/>
          <p:cNvSpPr>
            <a:spLocks noChangeArrowheads="1"/>
          </p:cNvSpPr>
          <p:nvPr/>
        </p:nvSpPr>
        <p:spPr bwMode="auto">
          <a:xfrm>
            <a:off x="5334000" y="1604964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8" name="AutoShape 10"/>
          <p:cNvSpPr>
            <a:spLocks noChangeArrowheads="1"/>
          </p:cNvSpPr>
          <p:nvPr/>
        </p:nvSpPr>
        <p:spPr bwMode="auto">
          <a:xfrm>
            <a:off x="5407025" y="1655763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9" name="Text Box 11"/>
          <p:cNvSpPr txBox="1">
            <a:spLocks noChangeArrowheads="1"/>
          </p:cNvSpPr>
          <p:nvPr/>
        </p:nvSpPr>
        <p:spPr bwMode="auto">
          <a:xfrm>
            <a:off x="5368925" y="1639888"/>
            <a:ext cx="1612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0">
                <a:latin typeface=".VnBlack" panose="020B7200000000000000" pitchFamily="34" charset="0"/>
              </a:rPr>
              <a:t>C©u hái </a:t>
            </a:r>
            <a:r>
              <a:rPr lang="vi-VN" altLang="en-US" b="0">
                <a:latin typeface=".VnBlack" panose="020B7200000000000000" pitchFamily="34" charset="0"/>
              </a:rPr>
              <a:t>2</a:t>
            </a:r>
            <a:endParaRPr lang="en-US" altLang="en-US" b="0">
              <a:latin typeface=".VnBlack" panose="020B7200000000000000" pitchFamily="34" charset="0"/>
            </a:endParaRPr>
          </a:p>
        </p:txBody>
      </p:sp>
      <p:pic>
        <p:nvPicPr>
          <p:cNvPr id="5130" name="Picture 12" descr="star_tip_md_wh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838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5" descr="people008"/>
          <p:cNvPicPr>
            <a:picLocks noChangeAspect="1" noChangeArrowheads="1" noCrop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2832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1905000" y="2286001"/>
            <a:ext cx="8382000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lnSpc>
                <a:spcPct val="110000"/>
              </a:lnSpc>
              <a:spcBef>
                <a:spcPct val="50000"/>
              </a:spcBef>
            </a:pPr>
            <a:r>
              <a:rPr lang="en-US" altLang="en-US" sz="2800">
                <a:solidFill>
                  <a:srgbClr val="FF0000"/>
                </a:solidFill>
              </a:rPr>
              <a:t>Chỗ nối giữa các xương với nhau gọi là:</a:t>
            </a:r>
          </a:p>
        </p:txBody>
      </p:sp>
      <p:sp>
        <p:nvSpPr>
          <p:cNvPr id="12305" name="AutoShape 17"/>
          <p:cNvSpPr>
            <a:spLocks noChangeArrowheads="1"/>
          </p:cNvSpPr>
          <p:nvPr/>
        </p:nvSpPr>
        <p:spPr bwMode="auto">
          <a:xfrm>
            <a:off x="3700530" y="4198175"/>
            <a:ext cx="3733800" cy="6096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3886200" y="3056782"/>
            <a:ext cx="5638800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2600"/>
              <a:t> Cơ</a:t>
            </a:r>
          </a:p>
          <a:p>
            <a:pPr algn="l"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2600"/>
              <a:t> Khớp đầu gối</a:t>
            </a:r>
          </a:p>
          <a:p>
            <a:pPr algn="l"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2600"/>
              <a:t> Khớp xương</a:t>
            </a:r>
          </a:p>
        </p:txBody>
      </p:sp>
      <p:sp>
        <p:nvSpPr>
          <p:cNvPr id="12307" name="Text Box 19"/>
          <p:cNvSpPr txBox="1">
            <a:spLocks noChangeArrowheads="1"/>
          </p:cNvSpPr>
          <p:nvPr/>
        </p:nvSpPr>
        <p:spPr bwMode="auto">
          <a:xfrm>
            <a:off x="3336926" y="6130925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3" name="Group 80"/>
          <p:cNvGrpSpPr>
            <a:grpSpLocks/>
          </p:cNvGrpSpPr>
          <p:nvPr/>
        </p:nvGrpSpPr>
        <p:grpSpPr bwMode="auto">
          <a:xfrm>
            <a:off x="9374188" y="5181600"/>
            <a:ext cx="1370012" cy="1295400"/>
            <a:chOff x="4574" y="3342"/>
            <a:chExt cx="960" cy="912"/>
          </a:xfrm>
        </p:grpSpPr>
        <p:sp>
          <p:nvSpPr>
            <p:cNvPr id="5165" name="AutoShape 8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66" name="Text Box 8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4" name="Group 83"/>
          <p:cNvGrpSpPr>
            <a:grpSpLocks/>
          </p:cNvGrpSpPr>
          <p:nvPr/>
        </p:nvGrpSpPr>
        <p:grpSpPr bwMode="auto">
          <a:xfrm>
            <a:off x="9374188" y="5181600"/>
            <a:ext cx="1370012" cy="1295400"/>
            <a:chOff x="4574" y="3342"/>
            <a:chExt cx="960" cy="912"/>
          </a:xfrm>
        </p:grpSpPr>
        <p:sp>
          <p:nvSpPr>
            <p:cNvPr id="5163" name="AutoShape 8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64" name="Text Box 8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" name="Group 86"/>
          <p:cNvGrpSpPr>
            <a:grpSpLocks/>
          </p:cNvGrpSpPr>
          <p:nvPr/>
        </p:nvGrpSpPr>
        <p:grpSpPr bwMode="auto">
          <a:xfrm>
            <a:off x="9374188" y="5181600"/>
            <a:ext cx="1370012" cy="1295400"/>
            <a:chOff x="4574" y="3342"/>
            <a:chExt cx="960" cy="912"/>
          </a:xfrm>
        </p:grpSpPr>
        <p:sp>
          <p:nvSpPr>
            <p:cNvPr id="5161" name="AutoShape 8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62" name="Text Box 88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9374188" y="5181600"/>
            <a:ext cx="1370012" cy="1295400"/>
            <a:chOff x="4574" y="3342"/>
            <a:chExt cx="960" cy="912"/>
          </a:xfrm>
        </p:grpSpPr>
        <p:sp>
          <p:nvSpPr>
            <p:cNvPr id="5159" name="AutoShape 9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60" name="Text Box 9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7" name="Group 92"/>
          <p:cNvGrpSpPr>
            <a:grpSpLocks/>
          </p:cNvGrpSpPr>
          <p:nvPr/>
        </p:nvGrpSpPr>
        <p:grpSpPr bwMode="auto">
          <a:xfrm>
            <a:off x="9374188" y="5181600"/>
            <a:ext cx="1370012" cy="1295400"/>
            <a:chOff x="4574" y="3342"/>
            <a:chExt cx="960" cy="912"/>
          </a:xfrm>
        </p:grpSpPr>
        <p:sp>
          <p:nvSpPr>
            <p:cNvPr id="5157" name="AutoShape 9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8" name="Text Box 9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8" name="Group 95"/>
          <p:cNvGrpSpPr>
            <a:grpSpLocks/>
          </p:cNvGrpSpPr>
          <p:nvPr/>
        </p:nvGrpSpPr>
        <p:grpSpPr bwMode="auto">
          <a:xfrm>
            <a:off x="9374188" y="5181600"/>
            <a:ext cx="1370012" cy="1295400"/>
            <a:chOff x="4574" y="3342"/>
            <a:chExt cx="960" cy="912"/>
          </a:xfrm>
        </p:grpSpPr>
        <p:sp>
          <p:nvSpPr>
            <p:cNvPr id="5155" name="AutoShape 9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6" name="Text Box 9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6</a:t>
              </a:r>
            </a:p>
          </p:txBody>
        </p:sp>
      </p:grpSp>
      <p:grpSp>
        <p:nvGrpSpPr>
          <p:cNvPr id="9" name="Group 98"/>
          <p:cNvGrpSpPr>
            <a:grpSpLocks/>
          </p:cNvGrpSpPr>
          <p:nvPr/>
        </p:nvGrpSpPr>
        <p:grpSpPr bwMode="auto">
          <a:xfrm>
            <a:off x="9374188" y="5181600"/>
            <a:ext cx="1370012" cy="1295400"/>
            <a:chOff x="4574" y="3342"/>
            <a:chExt cx="960" cy="912"/>
          </a:xfrm>
        </p:grpSpPr>
        <p:sp>
          <p:nvSpPr>
            <p:cNvPr id="5153" name="AutoShape 9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4" name="Text Box 10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7</a:t>
              </a:r>
            </a:p>
          </p:txBody>
        </p:sp>
      </p:grpSp>
      <p:grpSp>
        <p:nvGrpSpPr>
          <p:cNvPr id="10" name="Group 101"/>
          <p:cNvGrpSpPr>
            <a:grpSpLocks/>
          </p:cNvGrpSpPr>
          <p:nvPr/>
        </p:nvGrpSpPr>
        <p:grpSpPr bwMode="auto">
          <a:xfrm>
            <a:off x="9374188" y="5181600"/>
            <a:ext cx="1370012" cy="1295400"/>
            <a:chOff x="4574" y="3342"/>
            <a:chExt cx="960" cy="912"/>
          </a:xfrm>
        </p:grpSpPr>
        <p:sp>
          <p:nvSpPr>
            <p:cNvPr id="5151" name="AutoShape 10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2" name="Text Box 10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8</a:t>
              </a:r>
            </a:p>
          </p:txBody>
        </p:sp>
      </p:grpSp>
      <p:grpSp>
        <p:nvGrpSpPr>
          <p:cNvPr id="11" name="Group 104"/>
          <p:cNvGrpSpPr>
            <a:grpSpLocks/>
          </p:cNvGrpSpPr>
          <p:nvPr/>
        </p:nvGrpSpPr>
        <p:grpSpPr bwMode="auto">
          <a:xfrm>
            <a:off x="9374188" y="5181600"/>
            <a:ext cx="1370012" cy="1295400"/>
            <a:chOff x="4574" y="3342"/>
            <a:chExt cx="960" cy="912"/>
          </a:xfrm>
        </p:grpSpPr>
        <p:sp>
          <p:nvSpPr>
            <p:cNvPr id="5149" name="AutoShape 10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0" name="Text Box 10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9</a:t>
              </a:r>
            </a:p>
          </p:txBody>
        </p:sp>
      </p:grpSp>
      <p:grpSp>
        <p:nvGrpSpPr>
          <p:cNvPr id="12" name="Group 107"/>
          <p:cNvGrpSpPr>
            <a:grpSpLocks/>
          </p:cNvGrpSpPr>
          <p:nvPr/>
        </p:nvGrpSpPr>
        <p:grpSpPr bwMode="auto">
          <a:xfrm>
            <a:off x="9372600" y="5180013"/>
            <a:ext cx="1371600" cy="1295400"/>
            <a:chOff x="4574" y="3342"/>
            <a:chExt cx="960" cy="912"/>
          </a:xfrm>
        </p:grpSpPr>
        <p:sp>
          <p:nvSpPr>
            <p:cNvPr id="5147" name="AutoShape 10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48" name="Text Box 109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2398" name="Text Box 110"/>
          <p:cNvSpPr txBox="1">
            <a:spLocks noChangeArrowheads="1"/>
          </p:cNvSpPr>
          <p:nvPr/>
        </p:nvSpPr>
        <p:spPr bwMode="auto">
          <a:xfrm>
            <a:off x="7197726" y="5927726"/>
            <a:ext cx="10318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4000"/>
              <a:t>10s</a:t>
            </a:r>
          </a:p>
        </p:txBody>
      </p:sp>
      <p:pic>
        <p:nvPicPr>
          <p:cNvPr id="49" name="Picture 2" descr="ENTER1">
            <a:hlinkClick r:id="" action="ppaction://hlinkshowjump?jump=nextslide">
              <a:snd r:embed="rId10" name="push.wav"/>
            </a:hlinkClick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189" y="6180138"/>
            <a:ext cx="8477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 descr="ENTER1">
            <a:hlinkClick r:id="" action="ppaction://hlinkshowjump?jump=nextslide">
              <a:snd r:embed="rId10" name="push.wav"/>
            </a:hlinkClick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337" y="6177296"/>
            <a:ext cx="8477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8281788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150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150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50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3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98"/>
                  </p:tgtEl>
                </p:cond>
              </p:nextCondLst>
            </p:seq>
          </p:childTnLst>
        </p:cTn>
      </p:par>
    </p:tnLst>
    <p:bldLst>
      <p:bldP spid="12305" grpId="0" animBg="1"/>
      <p:bldP spid="1230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1828800" y="228600"/>
            <a:ext cx="85344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b="0"/>
          </a:p>
        </p:txBody>
      </p:sp>
      <p:pic>
        <p:nvPicPr>
          <p:cNvPr id="6147" name="Picture 3" descr="an3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319088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3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WordArt 5"/>
          <p:cNvSpPr>
            <a:spLocks noChangeArrowheads="1" noChangeShapeType="1" noTextEdit="1"/>
          </p:cNvSpPr>
          <p:nvPr/>
        </p:nvSpPr>
        <p:spPr bwMode="auto">
          <a:xfrm>
            <a:off x="4343400" y="547688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 </a:t>
            </a:r>
          </a:p>
        </p:txBody>
      </p:sp>
      <p:pic>
        <p:nvPicPr>
          <p:cNvPr id="6191" name="Picture 7" descr="ani3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86800" y="6019801"/>
            <a:ext cx="6858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AutoShape 9"/>
          <p:cNvSpPr>
            <a:spLocks noChangeArrowheads="1"/>
          </p:cNvSpPr>
          <p:nvPr/>
        </p:nvSpPr>
        <p:spPr bwMode="auto">
          <a:xfrm>
            <a:off x="5334000" y="1604964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52" name="AutoShape 10"/>
          <p:cNvSpPr>
            <a:spLocks noChangeArrowheads="1"/>
          </p:cNvSpPr>
          <p:nvPr/>
        </p:nvSpPr>
        <p:spPr bwMode="auto">
          <a:xfrm>
            <a:off x="5407025" y="1655763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53" name="Text Box 11"/>
          <p:cNvSpPr txBox="1">
            <a:spLocks noChangeArrowheads="1"/>
          </p:cNvSpPr>
          <p:nvPr/>
        </p:nvSpPr>
        <p:spPr bwMode="auto">
          <a:xfrm>
            <a:off x="5368925" y="1639888"/>
            <a:ext cx="1612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0">
                <a:latin typeface=".VnBlack" panose="020B7200000000000000" pitchFamily="34" charset="0"/>
              </a:rPr>
              <a:t>C©u hái </a:t>
            </a:r>
            <a:r>
              <a:rPr lang="vi-VN" altLang="en-US" b="0">
                <a:latin typeface=".VnBlack" panose="020B7200000000000000" pitchFamily="34" charset="0"/>
              </a:rPr>
              <a:t>3</a:t>
            </a:r>
            <a:endParaRPr lang="en-US" altLang="en-US" b="0">
              <a:latin typeface=".VnBlack" panose="020B7200000000000000" pitchFamily="34" charset="0"/>
            </a:endParaRPr>
          </a:p>
        </p:txBody>
      </p:sp>
      <p:pic>
        <p:nvPicPr>
          <p:cNvPr id="6154" name="Picture 12" descr="star_tip_md_wh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838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5" descr="people008"/>
          <p:cNvPicPr>
            <a:picLocks noChangeAspect="1" noChangeArrowheads="1" noCrop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2832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0" name="Text Box 16"/>
          <p:cNvSpPr txBox="1">
            <a:spLocks noChangeArrowheads="1"/>
          </p:cNvSpPr>
          <p:nvPr/>
        </p:nvSpPr>
        <p:spPr bwMode="auto">
          <a:xfrm>
            <a:off x="2057400" y="1970879"/>
            <a:ext cx="8001000" cy="1596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en-US" sz="2800"/>
              <a:t>Điền vào chỗ chấm: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800">
                <a:solidFill>
                  <a:srgbClr val="FF0000"/>
                </a:solidFill>
              </a:rPr>
              <a:t>Sự phối hợp giữa bộ xương, hệ cơ và khớp giúp cơ thể ........ và di chuyển.</a:t>
            </a:r>
          </a:p>
        </p:txBody>
      </p:sp>
      <p:sp>
        <p:nvSpPr>
          <p:cNvPr id="16401" name="AutoShape 17"/>
          <p:cNvSpPr>
            <a:spLocks noChangeArrowheads="1"/>
          </p:cNvSpPr>
          <p:nvPr/>
        </p:nvSpPr>
        <p:spPr bwMode="auto">
          <a:xfrm>
            <a:off x="4343400" y="5004038"/>
            <a:ext cx="2819400" cy="6096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402" name="Text Box 18"/>
          <p:cNvSpPr txBox="1">
            <a:spLocks noChangeArrowheads="1"/>
          </p:cNvSpPr>
          <p:nvPr/>
        </p:nvSpPr>
        <p:spPr bwMode="auto">
          <a:xfrm>
            <a:off x="4524375" y="3889117"/>
            <a:ext cx="3657600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2600"/>
              <a:t> Định hình</a:t>
            </a:r>
          </a:p>
          <a:p>
            <a:pPr algn="l"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2600"/>
              <a:t> Đứng im</a:t>
            </a:r>
          </a:p>
          <a:p>
            <a:pPr algn="l"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2600"/>
              <a:t> Cử động</a:t>
            </a:r>
          </a:p>
        </p:txBody>
      </p:sp>
      <p:sp>
        <p:nvSpPr>
          <p:cNvPr id="16403" name="Text Box 19"/>
          <p:cNvSpPr txBox="1">
            <a:spLocks noChangeArrowheads="1"/>
          </p:cNvSpPr>
          <p:nvPr/>
        </p:nvSpPr>
        <p:spPr bwMode="auto">
          <a:xfrm>
            <a:off x="3336926" y="6130925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3" name="Group 80"/>
          <p:cNvGrpSpPr>
            <a:grpSpLocks/>
          </p:cNvGrpSpPr>
          <p:nvPr/>
        </p:nvGrpSpPr>
        <p:grpSpPr bwMode="auto">
          <a:xfrm>
            <a:off x="9374188" y="5181600"/>
            <a:ext cx="1370012" cy="1295400"/>
            <a:chOff x="4574" y="3342"/>
            <a:chExt cx="960" cy="912"/>
          </a:xfrm>
        </p:grpSpPr>
        <p:sp>
          <p:nvSpPr>
            <p:cNvPr id="6189" name="AutoShape 8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90" name="Text Box 8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4" name="Group 83"/>
          <p:cNvGrpSpPr>
            <a:grpSpLocks/>
          </p:cNvGrpSpPr>
          <p:nvPr/>
        </p:nvGrpSpPr>
        <p:grpSpPr bwMode="auto">
          <a:xfrm>
            <a:off x="9374188" y="5181600"/>
            <a:ext cx="1370012" cy="1295400"/>
            <a:chOff x="4574" y="3342"/>
            <a:chExt cx="960" cy="912"/>
          </a:xfrm>
        </p:grpSpPr>
        <p:sp>
          <p:nvSpPr>
            <p:cNvPr id="6187" name="AutoShape 8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88" name="Text Box 8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" name="Group 86"/>
          <p:cNvGrpSpPr>
            <a:grpSpLocks/>
          </p:cNvGrpSpPr>
          <p:nvPr/>
        </p:nvGrpSpPr>
        <p:grpSpPr bwMode="auto">
          <a:xfrm>
            <a:off x="9374188" y="5181600"/>
            <a:ext cx="1370012" cy="1295400"/>
            <a:chOff x="4574" y="3342"/>
            <a:chExt cx="960" cy="912"/>
          </a:xfrm>
        </p:grpSpPr>
        <p:sp>
          <p:nvSpPr>
            <p:cNvPr id="6185" name="AutoShape 8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86" name="Text Box 88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6" name="Group 89"/>
          <p:cNvGrpSpPr>
            <a:grpSpLocks/>
          </p:cNvGrpSpPr>
          <p:nvPr/>
        </p:nvGrpSpPr>
        <p:grpSpPr bwMode="auto">
          <a:xfrm>
            <a:off x="9374188" y="5181600"/>
            <a:ext cx="1370012" cy="1295400"/>
            <a:chOff x="4574" y="3342"/>
            <a:chExt cx="960" cy="912"/>
          </a:xfrm>
        </p:grpSpPr>
        <p:sp>
          <p:nvSpPr>
            <p:cNvPr id="6183" name="AutoShape 9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84" name="Text Box 9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7" name="Group 92"/>
          <p:cNvGrpSpPr>
            <a:grpSpLocks/>
          </p:cNvGrpSpPr>
          <p:nvPr/>
        </p:nvGrpSpPr>
        <p:grpSpPr bwMode="auto">
          <a:xfrm>
            <a:off x="9374188" y="5181600"/>
            <a:ext cx="1370012" cy="1295400"/>
            <a:chOff x="4574" y="3342"/>
            <a:chExt cx="960" cy="912"/>
          </a:xfrm>
        </p:grpSpPr>
        <p:sp>
          <p:nvSpPr>
            <p:cNvPr id="6181" name="AutoShape 9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82" name="Text Box 9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8" name="Group 95"/>
          <p:cNvGrpSpPr>
            <a:grpSpLocks/>
          </p:cNvGrpSpPr>
          <p:nvPr/>
        </p:nvGrpSpPr>
        <p:grpSpPr bwMode="auto">
          <a:xfrm>
            <a:off x="9374188" y="5181600"/>
            <a:ext cx="1370012" cy="1295400"/>
            <a:chOff x="4574" y="3342"/>
            <a:chExt cx="960" cy="912"/>
          </a:xfrm>
        </p:grpSpPr>
        <p:sp>
          <p:nvSpPr>
            <p:cNvPr id="6179" name="AutoShape 9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80" name="Text Box 9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6</a:t>
              </a:r>
            </a:p>
          </p:txBody>
        </p:sp>
      </p:grpSp>
      <p:grpSp>
        <p:nvGrpSpPr>
          <p:cNvPr id="9" name="Group 98"/>
          <p:cNvGrpSpPr>
            <a:grpSpLocks/>
          </p:cNvGrpSpPr>
          <p:nvPr/>
        </p:nvGrpSpPr>
        <p:grpSpPr bwMode="auto">
          <a:xfrm>
            <a:off x="9374188" y="5181600"/>
            <a:ext cx="1370012" cy="1295400"/>
            <a:chOff x="4574" y="3342"/>
            <a:chExt cx="960" cy="912"/>
          </a:xfrm>
        </p:grpSpPr>
        <p:sp>
          <p:nvSpPr>
            <p:cNvPr id="6177" name="AutoShape 9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78" name="Text Box 10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7</a:t>
              </a:r>
            </a:p>
          </p:txBody>
        </p:sp>
      </p:grpSp>
      <p:grpSp>
        <p:nvGrpSpPr>
          <p:cNvPr id="10" name="Group 101"/>
          <p:cNvGrpSpPr>
            <a:grpSpLocks/>
          </p:cNvGrpSpPr>
          <p:nvPr/>
        </p:nvGrpSpPr>
        <p:grpSpPr bwMode="auto">
          <a:xfrm>
            <a:off x="9374188" y="5181600"/>
            <a:ext cx="1370012" cy="1295400"/>
            <a:chOff x="4574" y="3342"/>
            <a:chExt cx="960" cy="912"/>
          </a:xfrm>
        </p:grpSpPr>
        <p:sp>
          <p:nvSpPr>
            <p:cNvPr id="6175" name="AutoShape 10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76" name="Text Box 10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8</a:t>
              </a:r>
            </a:p>
          </p:txBody>
        </p:sp>
      </p:grpSp>
      <p:grpSp>
        <p:nvGrpSpPr>
          <p:cNvPr id="11" name="Group 104"/>
          <p:cNvGrpSpPr>
            <a:grpSpLocks/>
          </p:cNvGrpSpPr>
          <p:nvPr/>
        </p:nvGrpSpPr>
        <p:grpSpPr bwMode="auto">
          <a:xfrm>
            <a:off x="9374188" y="5181600"/>
            <a:ext cx="1370012" cy="1295400"/>
            <a:chOff x="4574" y="3342"/>
            <a:chExt cx="960" cy="912"/>
          </a:xfrm>
        </p:grpSpPr>
        <p:sp>
          <p:nvSpPr>
            <p:cNvPr id="6173" name="AutoShape 10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74" name="Text Box 10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9</a:t>
              </a:r>
            </a:p>
          </p:txBody>
        </p:sp>
      </p:grpSp>
      <p:grpSp>
        <p:nvGrpSpPr>
          <p:cNvPr id="12" name="Group 107"/>
          <p:cNvGrpSpPr>
            <a:grpSpLocks/>
          </p:cNvGrpSpPr>
          <p:nvPr/>
        </p:nvGrpSpPr>
        <p:grpSpPr bwMode="auto">
          <a:xfrm>
            <a:off x="9372600" y="5180013"/>
            <a:ext cx="1371600" cy="1295400"/>
            <a:chOff x="4574" y="3342"/>
            <a:chExt cx="960" cy="912"/>
          </a:xfrm>
        </p:grpSpPr>
        <p:sp>
          <p:nvSpPr>
            <p:cNvPr id="6171" name="AutoShape 10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72" name="Text Box 109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16494" name="Text Box 110"/>
          <p:cNvSpPr txBox="1">
            <a:spLocks noChangeArrowheads="1"/>
          </p:cNvSpPr>
          <p:nvPr/>
        </p:nvSpPr>
        <p:spPr bwMode="auto">
          <a:xfrm>
            <a:off x="6731000" y="5791200"/>
            <a:ext cx="1117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4400"/>
              <a:t>10s</a:t>
            </a:r>
          </a:p>
        </p:txBody>
      </p:sp>
      <p:pic>
        <p:nvPicPr>
          <p:cNvPr id="49" name="Picture 2" descr="ENTER1">
            <a:hlinkClick r:id="" action="ppaction://hlinkshowjump?jump=nextslide">
              <a:snd r:embed="rId10" name="push.wav"/>
            </a:hlinkClick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137" y="6270019"/>
            <a:ext cx="8477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703248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150"/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150"/>
                                        <p:tgtEl>
                                          <p:spTgt spid="164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50"/>
                                        <p:tgtEl>
                                          <p:spTgt spid="164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4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0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4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94"/>
                  </p:tgtEl>
                </p:cond>
              </p:nextCondLst>
            </p:seq>
          </p:childTnLst>
        </p:cTn>
      </p:par>
    </p:tnLst>
    <p:bldLst>
      <p:bldP spid="16401" grpId="0" animBg="1"/>
      <p:bldP spid="1640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0" name="Text Box 16"/>
          <p:cNvSpPr txBox="1">
            <a:spLocks noChangeArrowheads="1"/>
          </p:cNvSpPr>
          <p:nvPr/>
        </p:nvSpPr>
        <p:spPr bwMode="auto">
          <a:xfrm>
            <a:off x="875765" y="1455724"/>
            <a:ext cx="9364180" cy="69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vi-VN" altLang="en-US" sz="3600">
                <a:solidFill>
                  <a:srgbClr val="FF0000"/>
                </a:solidFill>
              </a:rPr>
              <a:t>Cơ quan nào dễ bị thương nhất khi ngã?</a:t>
            </a:r>
            <a:endParaRPr lang="en-US" altLang="en-US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19994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714540937658150758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7808" y="513805"/>
            <a:ext cx="10461557" cy="5880872"/>
          </a:xfrm>
        </p:spPr>
      </p:pic>
    </p:spTree>
    <p:extLst>
      <p:ext uri="{BB962C8B-B14F-4D97-AF65-F5344CB8AC3E}">
        <p14:creationId xmlns:p14="http://schemas.microsoft.com/office/powerpoint/2010/main" val="258283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870222"/>
            <a:ext cx="11835684" cy="132556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vi-VN" sz="4200" b="1" dirty="0">
                <a:solidFill>
                  <a:schemeClr val="tx1"/>
                </a:solidFill>
              </a:rPr>
              <a:t>Bài 22: </a:t>
            </a:r>
            <a:r>
              <a:rPr lang="vi-VN" sz="4200" b="1" dirty="0">
                <a:solidFill>
                  <a:srgbClr val="FF0000"/>
                </a:solidFill>
              </a:rPr>
              <a:t>Chăm sóc,</a:t>
            </a:r>
            <a:r>
              <a:rPr lang="en-US" sz="4200" b="1" dirty="0">
                <a:solidFill>
                  <a:srgbClr val="FF0000"/>
                </a:solidFill>
              </a:rPr>
              <a:t> </a:t>
            </a:r>
            <a:r>
              <a:rPr lang="vi-VN" sz="4200" b="1" dirty="0">
                <a:solidFill>
                  <a:srgbClr val="FF0000"/>
                </a:solidFill>
              </a:rPr>
              <a:t>bảo vệ cơ quan vận động</a:t>
            </a:r>
            <a:br>
              <a:rPr lang="en-US" sz="4200" b="1" dirty="0">
                <a:solidFill>
                  <a:srgbClr val="FF0000"/>
                </a:solidFill>
              </a:rPr>
            </a:br>
            <a:r>
              <a:rPr lang="en-US" sz="4200" b="1" dirty="0">
                <a:solidFill>
                  <a:srgbClr val="FF0000"/>
                </a:solidFill>
              </a:rPr>
              <a:t>(</a:t>
            </a:r>
            <a:r>
              <a:rPr lang="en-US" sz="4200" b="1" dirty="0" err="1">
                <a:solidFill>
                  <a:srgbClr val="FF0000"/>
                </a:solidFill>
              </a:rPr>
              <a:t>Tiết</a:t>
            </a:r>
            <a:r>
              <a:rPr lang="en-US" sz="4200" b="1">
                <a:solidFill>
                  <a:srgbClr val="FF0000"/>
                </a:solidFill>
              </a:rPr>
              <a:t> 1)</a:t>
            </a:r>
            <a:endParaRPr lang="en-US" sz="4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47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166</TotalTime>
  <Words>303</Words>
  <Application>Microsoft Office PowerPoint</Application>
  <PresentationFormat>Widescreen</PresentationFormat>
  <Paragraphs>80</Paragraphs>
  <Slides>18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.VnArial</vt:lpstr>
      <vt:lpstr>.VnBahamasBH</vt:lpstr>
      <vt:lpstr>.VnBlack</vt:lpstr>
      <vt:lpstr>.VnBlackH</vt:lpstr>
      <vt:lpstr>.VnTime</vt:lpstr>
      <vt:lpstr>Arial</vt:lpstr>
      <vt:lpstr>Calibri</vt:lpstr>
      <vt:lpstr>Calibri Light</vt:lpstr>
      <vt:lpstr>Times New Roman</vt:lpstr>
      <vt:lpstr>Office Theme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22: Chăm sóc, bảo vệ cơ quan vận động (Tiết 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Quan sát các hình sau và giải thích vì sao tay bạn Minh phải bó bột.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Môn: Tự nhiên xã hội Bài  Lớp 2</dc:title>
  <dc:creator>Sơn Đoàn Bảo</dc:creator>
  <cp:lastModifiedBy>Administrator</cp:lastModifiedBy>
  <cp:revision>40</cp:revision>
  <dcterms:created xsi:type="dcterms:W3CDTF">2021-10-24T03:03:29Z</dcterms:created>
  <dcterms:modified xsi:type="dcterms:W3CDTF">2025-02-09T03:14:38Z</dcterms:modified>
</cp:coreProperties>
</file>