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1"/>
  </p:notesMasterIdLst>
  <p:sldIdLst>
    <p:sldId id="261" r:id="rId4"/>
    <p:sldId id="272" r:id="rId5"/>
    <p:sldId id="273" r:id="rId6"/>
    <p:sldId id="274" r:id="rId7"/>
    <p:sldId id="275" r:id="rId8"/>
    <p:sldId id="276" r:id="rId9"/>
    <p:sldId id="277" r:id="rId10"/>
    <p:sldId id="256" r:id="rId11"/>
    <p:sldId id="257" r:id="rId12"/>
    <p:sldId id="278" r:id="rId13"/>
    <p:sldId id="260" r:id="rId14"/>
    <p:sldId id="279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1" r:id="rId23"/>
    <p:sldId id="322" r:id="rId24"/>
    <p:sldId id="323" r:id="rId25"/>
    <p:sldId id="324" r:id="rId26"/>
    <p:sldId id="332" r:id="rId27"/>
    <p:sldId id="340" r:id="rId28"/>
    <p:sldId id="341" r:id="rId29"/>
    <p:sldId id="271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2" d="100"/>
          <a:sy n="42" d="100"/>
        </p:scale>
        <p:origin x="11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B791-6761-473B-9051-E4010AB7E56A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61062-41AA-4C81-A27A-F57AEDC01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5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cua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6CFB5-7E7E-4DCE-8964-02D9A567A8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57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31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575450" y="1147100"/>
            <a:ext cx="13092000" cy="5710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3918350" y="8000200"/>
            <a:ext cx="10449000" cy="1144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6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74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1307300" y="2286700"/>
            <a:ext cx="15672000" cy="6858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2500">
                <a:solidFill>
                  <a:srgbClr val="434343"/>
                </a:solidFill>
              </a:defRPr>
            </a:lvl1pPr>
            <a:lvl2pPr marL="1828800" lvl="1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3200" lvl="2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600" lvl="3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2000" lvl="4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6400" lvl="5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800" lvl="6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5200" lvl="7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9600" lvl="8" indent="-609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54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5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96" name="Google Shape;96;p5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5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5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5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5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5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5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5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5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5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5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5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5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5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5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5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5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5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5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5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5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0" name="Google Shape;120;p5"/>
          <p:cNvSpPr/>
          <p:nvPr/>
        </p:nvSpPr>
        <p:spPr>
          <a:xfrm>
            <a:off x="1306500" y="1143000"/>
            <a:ext cx="15675000" cy="8002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307150" y="1143000"/>
            <a:ext cx="15675000" cy="114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304142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10351176" y="5215850"/>
            <a:ext cx="4895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3041426" y="591065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10351176" y="5910500"/>
            <a:ext cx="4895400" cy="19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73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2616150" y="2289550"/>
            <a:ext cx="13057200" cy="3426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3918700" y="6856750"/>
            <a:ext cx="10449600" cy="2290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475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86" y="-152400"/>
            <a:ext cx="18288000" cy="104394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889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411833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436B3901-B21B-E149-D87F-750404EDA7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-114301"/>
            <a:ext cx="3152775" cy="3152775"/>
          </a:xfrm>
          <a:prstGeom prst="rect">
            <a:avLst/>
          </a:prstGeom>
        </p:spPr>
      </p:pic>
      <p:pic>
        <p:nvPicPr>
          <p:cNvPr id="9" name="Picture 8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6CEE0DDB-9E03-3FB6-9FED-1F83E5E65D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-6972300"/>
            <a:ext cx="2914352" cy="2914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137160"/>
            <a:ext cx="18288000" cy="10424160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Picture 2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BB7C3B94-D537-1C6A-6A07-F0D8C85BD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5777" y="-114300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4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6A2948DA-804B-DB74-8535-1FD606BE1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-4908885"/>
            <a:ext cx="2563208" cy="2563208"/>
          </a:xfrm>
          <a:prstGeom prst="rect">
            <a:avLst/>
          </a:prstGeom>
        </p:spPr>
      </p:pic>
      <p:pic>
        <p:nvPicPr>
          <p:cNvPr id="7" name="Picture 6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F4CA872C-F37E-810B-C2C9-D2BE7802CD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81" y="11911262"/>
            <a:ext cx="2563208" cy="2563208"/>
          </a:xfrm>
          <a:prstGeom prst="rect">
            <a:avLst/>
          </a:prstGeom>
        </p:spPr>
      </p:pic>
      <p:pic>
        <p:nvPicPr>
          <p:cNvPr id="2" name="Picture 1" descr="A round pink circle with a white and black text and a black background&#10;&#10;Description automatically generated">
            <a:extLst>
              <a:ext uri="{FF2B5EF4-FFF2-40B4-BE49-F238E27FC236}">
                <a16:creationId xmlns:a16="http://schemas.microsoft.com/office/drawing/2014/main" id="{C011BE57-A017-529B-DE97-67FD30ACE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5709" y="17318"/>
            <a:ext cx="2914352" cy="29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gi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svg"/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12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6.svg"/><Relationship Id="rId5" Type="http://schemas.openxmlformats.org/officeDocument/2006/relationships/image" Target="../media/image94.svg"/><Relationship Id="rId10" Type="http://schemas.openxmlformats.org/officeDocument/2006/relationships/image" Target="../media/image5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3" Type="http://schemas.openxmlformats.org/officeDocument/2006/relationships/image" Target="../media/image16.jpeg"/><Relationship Id="rId21" Type="http://schemas.openxmlformats.org/officeDocument/2006/relationships/image" Target="../media/image32.gif"/><Relationship Id="rId7" Type="http://schemas.microsoft.com/office/2007/relationships/hdphoto" Target="../media/hdphoto2.wdp"/><Relationship Id="rId12" Type="http://schemas.openxmlformats.org/officeDocument/2006/relationships/slide" Target="slide5.xml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image" Target="../media/image17.gif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33.jpe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33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33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5.sv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33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1.svg"/><Relationship Id="rId7" Type="http://schemas.openxmlformats.org/officeDocument/2006/relationships/image" Target="../media/image12.sv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CFF19CD-D4A7-DFF0-9EEE-956672EFF8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0287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67B978-D4BA-35BD-1AA0-4C6B97CE8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52500"/>
            <a:ext cx="8066486" cy="60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6131A7-7E7C-D9ED-489C-B6AE5158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495300"/>
            <a:ext cx="8687553" cy="963251"/>
          </a:xfrm>
          <a:prstGeom prst="rect">
            <a:avLst/>
          </a:prstGeom>
        </p:spPr>
      </p:pic>
      <p:pic>
        <p:nvPicPr>
          <p:cNvPr id="26" name="Picture 25" descr="A group of children standing in front of a desk&#10;&#10;Description automatically generated">
            <a:extLst>
              <a:ext uri="{FF2B5EF4-FFF2-40B4-BE49-F238E27FC236}">
                <a16:creationId xmlns:a16="http://schemas.microsoft.com/office/drawing/2014/main" id="{B3B5C733-84D4-AC6C-E048-5A3F96803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27887"/>
            <a:ext cx="13792200" cy="736378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04BF6-352B-84E2-A3E4-1B77E129702B}"/>
              </a:ext>
            </a:extLst>
          </p:cNvPr>
          <p:cNvSpPr/>
          <p:nvPr/>
        </p:nvSpPr>
        <p:spPr>
          <a:xfrm>
            <a:off x="3200400" y="2628900"/>
            <a:ext cx="34290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cm,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dm.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83F1BB-A2F6-01B9-9444-090898E07934}"/>
              </a:ext>
            </a:extLst>
          </p:cNvPr>
          <p:cNvSpPr/>
          <p:nvPr/>
        </p:nvSpPr>
        <p:spPr>
          <a:xfrm>
            <a:off x="7467600" y="27051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61701C-C1AC-2181-9231-BC7F6D539FF3}"/>
              </a:ext>
            </a:extLst>
          </p:cNvPr>
          <p:cNvSpPr/>
          <p:nvPr/>
        </p:nvSpPr>
        <p:spPr>
          <a:xfrm>
            <a:off x="9372600" y="4305300"/>
            <a:ext cx="2819400" cy="1447800"/>
          </a:xfrm>
          <a:prstGeom prst="wedgeRoundRectCallout">
            <a:avLst>
              <a:gd name="adj1" fmla="val 21758"/>
              <a:gd name="adj2" fmla="val 6414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E901CD-B6ED-F82E-5B15-92FA3449831C}"/>
              </a:ext>
            </a:extLst>
          </p:cNvPr>
          <p:cNvSpPr/>
          <p:nvPr/>
        </p:nvSpPr>
        <p:spPr>
          <a:xfrm>
            <a:off x="12268200" y="2857500"/>
            <a:ext cx="3124200" cy="1447800"/>
          </a:xfrm>
          <a:prstGeom prst="wedgeRoundRectCallout">
            <a:avLst>
              <a:gd name="adj1" fmla="val 2056"/>
              <a:gd name="adj2" fmla="val 651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Không có mô tả.">
            <a:extLst>
              <a:ext uri="{FF2B5EF4-FFF2-40B4-BE49-F238E27FC236}">
                <a16:creationId xmlns:a16="http://schemas.microsoft.com/office/drawing/2014/main" id="{2FC782EA-7A51-8A72-EF9D-B97EFEA7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71600" y="4191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/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0,9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015BE7-7398-4721-016E-D1A46E47C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866900"/>
                <a:ext cx="17221200" cy="1159228"/>
              </a:xfrm>
              <a:prstGeom prst="rect">
                <a:avLst/>
              </a:prstGeom>
              <a:blipFill>
                <a:blip r:embed="rId2"/>
                <a:stretch>
                  <a:fillRect l="-1451" r="-297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/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A132A5-76AC-DFCA-463D-E1D4B5CDB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314700"/>
                <a:ext cx="17221200" cy="1159228"/>
              </a:xfrm>
              <a:prstGeom prst="rect">
                <a:avLst/>
              </a:prstGeom>
              <a:blipFill>
                <a:blip r:embed="rId3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/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1,18 m,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phảy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tám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1B7523-B76C-8F7A-DBA7-C397E0D7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914900"/>
                <a:ext cx="17221200" cy="1159228"/>
              </a:xfrm>
              <a:prstGeom prst="rect">
                <a:avLst/>
              </a:prstGeom>
              <a:blipFill>
                <a:blip r:embed="rId4"/>
                <a:stretch>
                  <a:fillRect l="-1451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CC737D49-46B9-E6BC-CF9D-45FD3A8F3D20}"/>
              </a:ext>
            </a:extLst>
          </p:cNvPr>
          <p:cNvSpPr/>
          <p:nvPr/>
        </p:nvSpPr>
        <p:spPr>
          <a:xfrm>
            <a:off x="3581400" y="6438900"/>
            <a:ext cx="11582400" cy="1066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0,9; 1,18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93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1236135" y="700218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582161" y="330471"/>
            <a:ext cx="1307946" cy="1706494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6262814" y="7899106"/>
            <a:ext cx="1578104" cy="2159000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39" name="Object 1">
            <a:extLst>
              <a:ext uri="{FF2B5EF4-FFF2-40B4-BE49-F238E27FC236}">
                <a16:creationId xmlns:a16="http://schemas.microsoft.com/office/drawing/2014/main" id="{6A27E150-DF14-4854-A902-0EE867422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483012"/>
              </p:ext>
            </p:extLst>
          </p:nvPr>
        </p:nvGraphicFramePr>
        <p:xfrm>
          <a:off x="12098744" y="2568068"/>
          <a:ext cx="228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39" name="Object 1">
                        <a:extLst>
                          <a:ext uri="{FF2B5EF4-FFF2-40B4-BE49-F238E27FC236}">
                            <a16:creationId xmlns:a16="http://schemas.microsoft.com/office/drawing/2014/main" id="{6A27E150-DF14-4854-A902-0EE867422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8744" y="2568068"/>
                        <a:ext cx="2286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6401443-D851-4FE3-BAC1-0CEA3F503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614701"/>
              </p:ext>
            </p:extLst>
          </p:nvPr>
        </p:nvGraphicFramePr>
        <p:xfrm>
          <a:off x="2286000" y="2324100"/>
          <a:ext cx="13608000" cy="5184000"/>
        </p:xfrm>
        <a:graphic>
          <a:graphicData uri="http://schemas.openxmlformats.org/drawingml/2006/table">
            <a:tbl>
              <a:tblPr firstRow="1" bandRow="1"/>
              <a:tblGrid>
                <a:gridCol w="2367466">
                  <a:extLst>
                    <a:ext uri="{9D8B030D-6E8A-4147-A177-3AD203B41FA5}">
                      <a16:colId xmlns:a16="http://schemas.microsoft.com/office/drawing/2014/main" val="2474436493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3434899594"/>
                    </a:ext>
                  </a:extLst>
                </a:gridCol>
                <a:gridCol w="8446534">
                  <a:extLst>
                    <a:ext uri="{9D8B030D-6E8A-4147-A177-3AD203B41FA5}">
                      <a16:colId xmlns:a16="http://schemas.microsoft.com/office/drawing/2014/main" val="602647431"/>
                    </a:ext>
                  </a:extLst>
                </a:gridCol>
              </a:tblGrid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1718939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56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9414427"/>
                  </a:ext>
                </a:extLst>
              </a:tr>
            </a:tbl>
          </a:graphicData>
        </a:graphic>
      </p:graphicFrame>
      <p:sp>
        <p:nvSpPr>
          <p:cNvPr id="50" name="Text Box 50">
            <a:extLst>
              <a:ext uri="{FF2B5EF4-FFF2-40B4-BE49-F238E27FC236}">
                <a16:creationId xmlns:a16="http://schemas.microsoft.com/office/drawing/2014/main" id="{6FBFD46C-4FD6-48EF-8F4B-86FE587A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3152859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0,9</a:t>
            </a:r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FF958A22-06D0-4CB8-9419-11BC5A59D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69" y="5683988"/>
            <a:ext cx="227965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828800" eaLnBrk="1" hangingPunct="1">
              <a:buClr>
                <a:srgbClr val="000000"/>
              </a:buClr>
              <a:defRPr/>
            </a:pPr>
            <a:r>
              <a:rPr lang="en-US" sz="6400" b="1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1,18</a:t>
            </a:r>
          </a:p>
        </p:txBody>
      </p:sp>
      <p:sp>
        <p:nvSpPr>
          <p:cNvPr id="53" name="Text Box 3">
            <a:extLst>
              <a:ext uri="{FF2B5EF4-FFF2-40B4-BE49-F238E27FC236}">
                <a16:creationId xmlns:a16="http://schemas.microsoft.com/office/drawing/2014/main" id="{B1F57273-414F-4303-8E99-51CDC6770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000" y="3155804"/>
            <a:ext cx="59055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4" name="Text Box 3">
            <a:extLst>
              <a:ext uri="{FF2B5EF4-FFF2-40B4-BE49-F238E27FC236}">
                <a16:creationId xmlns:a16="http://schemas.microsoft.com/office/drawing/2014/main" id="{A1927FD7-4E14-4734-9464-8357F1A8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864" y="5801222"/>
            <a:ext cx="77343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phảy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800" b="1" kern="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altLang="en-US" sz="4800" b="1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/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2" name="Object 32">
                <a:extLst>
                  <a:ext uri="{FF2B5EF4-FFF2-40B4-BE49-F238E27FC236}">
                    <a16:creationId xmlns:a16="http://schemas.microsoft.com/office/drawing/2014/main" id="{1C6939E7-A698-4711-953F-95513F471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350" y="2659275"/>
                <a:ext cx="1100138" cy="1917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/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6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3" name="Object 44">
                <a:extLst>
                  <a:ext uri="{FF2B5EF4-FFF2-40B4-BE49-F238E27FC236}">
                    <a16:creationId xmlns:a16="http://schemas.microsoft.com/office/drawing/2014/main" id="{8C1DA594-AF92-4DE6-A533-DFEDEFF91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3013" y="5310400"/>
                <a:ext cx="1500187" cy="1905000"/>
              </a:xfrm>
              <a:prstGeom prst="rect">
                <a:avLst/>
              </a:prstGeom>
              <a:blipFill>
                <a:blip r:embed="rId6"/>
                <a:stretch>
                  <a:fillRect b="-1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287976-A495-4EE5-98CF-B910B9383973}"/>
              </a:ext>
            </a:extLst>
          </p:cNvPr>
          <p:cNvSpPr/>
          <p:nvPr/>
        </p:nvSpPr>
        <p:spPr>
          <a:xfrm>
            <a:off x="7924800" y="3314700"/>
            <a:ext cx="2374452" cy="497079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>
                <a16:creationId xmlns:a16="http://schemas.microsoft.com/office/drawing/2014/main" id="{684A4CDB-ED5D-46B4-BEFB-8C1046D03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0254" y="3669678"/>
            <a:ext cx="30883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0,9      =  </a:t>
            </a: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id="{3737EABF-4778-4521-B457-C1E5B76FB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734" y="6458880"/>
            <a:ext cx="29326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defTabSz="1828800">
              <a:spcBef>
                <a:spcPct val="50000"/>
              </a:spcBef>
              <a:buClrTx/>
              <a:buSzTx/>
              <a:buNone/>
            </a:pPr>
            <a:r>
              <a:rPr lang="en-US" altLang="en-US" sz="5600" b="1" kern="0" dirty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1,18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02390" y="4526080"/>
            <a:ext cx="5628052" cy="954888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Plain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08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buClr>
                <a:srgbClr val="000000"/>
              </a:buClr>
            </a:pPr>
            <a:endParaRPr lang="en-US"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>
            <a:extLst>
              <a:ext uri="{FF2B5EF4-FFF2-40B4-BE49-F238E27FC236}">
                <a16:creationId xmlns:a16="http://schemas.microsoft.com/office/drawing/2014/main" id="{B8D5F004-78AB-48A0-8071-331ABCA5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77264" flipH="1">
            <a:off x="4394569" y="6003028"/>
            <a:ext cx="2983718" cy="19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/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Object 32">
                <a:extLst>
                  <a:ext uri="{FF2B5EF4-FFF2-40B4-BE49-F238E27FC236}">
                    <a16:creationId xmlns:a16="http://schemas.microsoft.com/office/drawing/2014/main" id="{4BF3AA10-0220-48AD-A9D6-1DB2A32DA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77942" y="3229305"/>
                <a:ext cx="1100137" cy="19177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/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118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Object 44">
                <a:extLst>
                  <a:ext uri="{FF2B5EF4-FFF2-40B4-BE49-F238E27FC236}">
                    <a16:creationId xmlns:a16="http://schemas.microsoft.com/office/drawing/2014/main" id="{F82B292C-8A69-42DB-913A-B343CD43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6504" y="5945517"/>
                <a:ext cx="1500188" cy="1905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FB5003-AE55-165C-DD66-D42403CDD088}"/>
              </a:ext>
            </a:extLst>
          </p:cNvPr>
          <p:cNvSpPr txBox="1"/>
          <p:nvPr/>
        </p:nvSpPr>
        <p:spPr>
          <a:xfrm>
            <a:off x="1143000" y="800100"/>
            <a:ext cx="1615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Tìm hiểu về cầu Nhật Tân – Hà Nội (cầu dây văng lớn nhất Việt Nam),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cho biết thông số kĩ thuật của cầu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53284-A655-EB48-DCF9-74B2FED38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6500"/>
            <a:ext cx="13944600" cy="42333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F6D59C-1523-A661-48D5-6F12BC2548D1}"/>
              </a:ext>
            </a:extLst>
          </p:cNvPr>
          <p:cNvSpPr/>
          <p:nvPr/>
        </p:nvSpPr>
        <p:spPr>
          <a:xfrm>
            <a:off x="990600" y="6896100"/>
            <a:ext cx="16078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số 9,17; 3,9; 1,5; 5,27 cũng là các số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số thập phân gồm hai phần: phần nguyên và phần thập phân, chúng được phân cách bởi dấu phẩy.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y2mate.com - Khám phá Cầu Nhật Tân   Cây cầu thép dây văng lớn nhất Việt Nam  Tiền Phong TV_720pFHR">
            <a:hlinkClick r:id="" action="ppaction://media"/>
            <a:extLst>
              <a:ext uri="{FF2B5EF4-FFF2-40B4-BE49-F238E27FC236}">
                <a16:creationId xmlns:a16="http://schemas.microsoft.com/office/drawing/2014/main" id="{31243D28-B414-9941-0039-A3D91C374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1266691" y="649430"/>
            <a:ext cx="15738366" cy="898814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439803" y="401152"/>
            <a:ext cx="1815978" cy="2369832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6143740" y="7617866"/>
            <a:ext cx="1816252" cy="2468168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2" descr="Biểu tượng mũi tên">
            <a:extLst>
              <a:ext uri="{FF2B5EF4-FFF2-40B4-BE49-F238E27FC236}">
                <a16:creationId xmlns:a16="http://schemas.microsoft.com/office/drawing/2014/main" id="{8EE293BC-2D72-4D9E-ACF6-91D9202B6F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04654" y="6761492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904DFB-AA1F-2C06-C727-C3E9128839DB}"/>
              </a:ext>
            </a:extLst>
          </p:cNvPr>
          <p:cNvGrpSpPr/>
          <p:nvPr/>
        </p:nvGrpSpPr>
        <p:grpSpPr>
          <a:xfrm>
            <a:off x="3810000" y="2324100"/>
            <a:ext cx="11049000" cy="4953000"/>
            <a:chOff x="3810000" y="2324100"/>
            <a:chExt cx="11049000" cy="49530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44085E-A240-468B-ABAB-12C1362973EF}"/>
                </a:ext>
              </a:extLst>
            </p:cNvPr>
            <p:cNvSpPr/>
            <p:nvPr/>
          </p:nvSpPr>
          <p:spPr>
            <a:xfrm>
              <a:off x="3810000" y="2324100"/>
              <a:ext cx="11049000" cy="49530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9A00D0-1D23-79F5-903A-9F35B049C24B}"/>
                </a:ext>
              </a:extLst>
            </p:cNvPr>
            <p:cNvSpPr/>
            <p:nvPr/>
          </p:nvSpPr>
          <p:spPr>
            <a:xfrm>
              <a:off x="43434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E208C3-9D83-15A4-344A-DCEDAF149835}"/>
                </a:ext>
              </a:extLst>
            </p:cNvPr>
            <p:cNvSpPr/>
            <p:nvPr/>
          </p:nvSpPr>
          <p:spPr>
            <a:xfrm>
              <a:off x="9753600" y="2628900"/>
              <a:ext cx="4876800" cy="24384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35F388-485C-1F6A-E057-2BE8EBC006C7}"/>
              </a:ext>
            </a:extLst>
          </p:cNvPr>
          <p:cNvSpPr txBox="1"/>
          <p:nvPr/>
        </p:nvSpPr>
        <p:spPr>
          <a:xfrm>
            <a:off x="7924800" y="24765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F98380-1A43-249A-0B24-AC5E67354849}"/>
              </a:ext>
            </a:extLst>
          </p:cNvPr>
          <p:cNvSpPr txBox="1"/>
          <p:nvPr/>
        </p:nvSpPr>
        <p:spPr>
          <a:xfrm>
            <a:off x="9144000" y="2324100"/>
            <a:ext cx="1295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/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5470D-4F13-BA29-5666-5599D11E9244}"/>
              </a:ext>
            </a:extLst>
          </p:cNvPr>
          <p:cNvSpPr txBox="1"/>
          <p:nvPr/>
        </p:nvSpPr>
        <p:spPr>
          <a:xfrm>
            <a:off x="9829800" y="24765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70C0"/>
                </a:solidFill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D784-3B8A-23DB-3BED-12ACDA252650}"/>
              </a:ext>
            </a:extLst>
          </p:cNvPr>
          <p:cNvSpPr txBox="1"/>
          <p:nvPr/>
        </p:nvSpPr>
        <p:spPr>
          <a:xfrm>
            <a:off x="4495800" y="4076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Phần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nguyên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1F1151-7C07-A70C-8EE8-1B344788CC04}"/>
              </a:ext>
            </a:extLst>
          </p:cNvPr>
          <p:cNvSpPr txBox="1"/>
          <p:nvPr/>
        </p:nvSpPr>
        <p:spPr>
          <a:xfrm>
            <a:off x="9829800" y="42291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70C0"/>
                </a:solidFill>
              </a:rPr>
              <a:t>Phần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thập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phân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D3249-487C-283E-A3EB-43095E850AEF}"/>
              </a:ext>
            </a:extLst>
          </p:cNvPr>
          <p:cNvSpPr txBox="1"/>
          <p:nvPr/>
        </p:nvSpPr>
        <p:spPr>
          <a:xfrm>
            <a:off x="4495800" y="575310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9,17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chín</a:t>
            </a:r>
            <a:r>
              <a:rPr lang="en-US" sz="5400" dirty="0"/>
              <a:t> </a:t>
            </a:r>
            <a:r>
              <a:rPr lang="en-US" sz="5400" dirty="0" err="1"/>
              <a:t>phảy</a:t>
            </a:r>
            <a:r>
              <a:rPr lang="en-US" sz="5400" dirty="0"/>
              <a:t> </a:t>
            </a:r>
            <a:r>
              <a:rPr lang="en-US" sz="5400" dirty="0" err="1"/>
              <a:t>mười</a:t>
            </a:r>
            <a:r>
              <a:rPr lang="en-US" sz="5400" dirty="0"/>
              <a:t> </a:t>
            </a:r>
            <a:r>
              <a:rPr lang="en-US" sz="5400" dirty="0" err="1"/>
              <a:t>bảy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7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9F614-2713-B68D-A13C-FDBF28FE17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400" y="2019300"/>
            <a:ext cx="110469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6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362200" y="8001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số thập phân thích hợp với mỗi vạch của tia số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50AD56-66F9-E247-18AB-C58EE3FC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24100"/>
            <a:ext cx="16342822" cy="2743200"/>
          </a:xfrm>
          <a:prstGeom prst="rect">
            <a:avLst/>
          </a:prstGeom>
        </p:spPr>
      </p:pic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E57498A-E0B8-8612-6B49-80D910E7816A}"/>
              </a:ext>
            </a:extLst>
          </p:cNvPr>
          <p:cNvSpPr/>
          <p:nvPr/>
        </p:nvSpPr>
        <p:spPr>
          <a:xfrm>
            <a:off x="7010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0,4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7C95947-14ED-F2E0-D666-BCBC17603EDB}"/>
              </a:ext>
            </a:extLst>
          </p:cNvPr>
          <p:cNvSpPr/>
          <p:nvPr/>
        </p:nvSpPr>
        <p:spPr>
          <a:xfrm>
            <a:off x="85344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0,5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5F880FE4-7469-74D1-5C05-052C35D932D2}"/>
              </a:ext>
            </a:extLst>
          </p:cNvPr>
          <p:cNvSpPr/>
          <p:nvPr/>
        </p:nvSpPr>
        <p:spPr>
          <a:xfrm>
            <a:off x="9982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7D78BC0-FA8F-4A36-AD80-EFDC9B816C84}"/>
              </a:ext>
            </a:extLst>
          </p:cNvPr>
          <p:cNvSpPr/>
          <p:nvPr/>
        </p:nvSpPr>
        <p:spPr>
          <a:xfrm>
            <a:off x="11506200" y="4076700"/>
            <a:ext cx="914400" cy="762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057400" y="5372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2514600" y="6667500"/>
            <a:ext cx="115824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0,04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79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8" grpId="0" animBg="1"/>
      <p:bldP spid="119" grpId="0" animBg="1"/>
      <p:bldP spid="120" grpId="0" animBg="1"/>
      <p:bldP spid="121" grpId="0" animBg="1"/>
      <p:bldP spid="122" grpId="0"/>
      <p:bldP spid="1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pic>
        <p:nvPicPr>
          <p:cNvPr id="10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Freeform 2"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838200" y="5753100"/>
            <a:ext cx="1175011" cy="9144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3892070" y="5573364"/>
            <a:ext cx="1262414" cy="1693355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13639800" y="6286500"/>
            <a:ext cx="914400" cy="1321813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30D551F7-D4B5-262E-437A-FC6F72473555}"/>
              </a:ext>
            </a:extLst>
          </p:cNvPr>
          <p:cNvSpPr/>
          <p:nvPr/>
        </p:nvSpPr>
        <p:spPr>
          <a:xfrm>
            <a:off x="8610600" y="8343900"/>
            <a:ext cx="2629174" cy="1600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D6AF8008-691C-0D87-3835-8DFAB97686DC}"/>
              </a:ext>
            </a:extLst>
          </p:cNvPr>
          <p:cNvSpPr/>
          <p:nvPr/>
        </p:nvSpPr>
        <p:spPr>
          <a:xfrm>
            <a:off x="15240000" y="68961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132BECF-16C5-90EA-B444-E41B7A2B7AF3}"/>
              </a:ext>
            </a:extLst>
          </p:cNvPr>
          <p:cNvSpPr/>
          <p:nvPr/>
        </p:nvSpPr>
        <p:spPr>
          <a:xfrm flipH="1">
            <a:off x="1600200" y="7277100"/>
            <a:ext cx="1828800" cy="1648990"/>
          </a:xfrm>
          <a:custGeom>
            <a:avLst/>
            <a:gdLst/>
            <a:ahLst/>
            <a:cxnLst/>
            <a:rect l="l" t="t" r="r" b="b"/>
            <a:pathLst>
              <a:path w="4563315" h="4392190">
                <a:moveTo>
                  <a:pt x="0" y="0"/>
                </a:moveTo>
                <a:lnTo>
                  <a:pt x="4563315" y="0"/>
                </a:lnTo>
                <a:lnTo>
                  <a:pt x="4563315" y="4392190"/>
                </a:lnTo>
                <a:lnTo>
                  <a:pt x="0" y="4392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D02268EA-AEBD-378D-6E95-498C23367B18}"/>
              </a:ext>
            </a:extLst>
          </p:cNvPr>
          <p:cNvSpPr/>
          <p:nvPr/>
        </p:nvSpPr>
        <p:spPr>
          <a:xfrm>
            <a:off x="6477000" y="3695700"/>
            <a:ext cx="6895993" cy="4419600"/>
          </a:xfrm>
          <a:custGeom>
            <a:avLst/>
            <a:gdLst/>
            <a:ahLst/>
            <a:cxnLst/>
            <a:rect l="l" t="t" r="r" b="b"/>
            <a:pathLst>
              <a:path w="8953393" h="5338460">
                <a:moveTo>
                  <a:pt x="0" y="0"/>
                </a:moveTo>
                <a:lnTo>
                  <a:pt x="8953393" y="0"/>
                </a:lnTo>
                <a:lnTo>
                  <a:pt x="8953393" y="5338460"/>
                </a:lnTo>
                <a:lnTo>
                  <a:pt x="0" y="5338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OMFG - OMFG - Hello.mp3">
            <a:hlinkClick r:id="" action="ppaction://media"/>
            <a:extLst>
              <a:ext uri="{FF2B5EF4-FFF2-40B4-BE49-F238E27FC236}">
                <a16:creationId xmlns:a16="http://schemas.microsoft.com/office/drawing/2014/main" id="{AA426715-9C29-081F-D173-2E54122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63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F38B318-5C6A-C4B1-EBB7-37CD58282DBE}"/>
              </a:ext>
            </a:extLst>
          </p:cNvPr>
          <p:cNvSpPr txBox="1"/>
          <p:nvPr/>
        </p:nvSpPr>
        <p:spPr>
          <a:xfrm>
            <a:off x="2438400" y="800100"/>
            <a:ext cx="1531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Đọc các số thập phân 0,4; 0,5; 0,04; 0,05 (theo mẫu)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E01A45B-A61A-27B2-9260-9A9560A5B235}"/>
              </a:ext>
            </a:extLst>
          </p:cNvPr>
          <p:cNvSpPr/>
          <p:nvPr/>
        </p:nvSpPr>
        <p:spPr>
          <a:xfrm>
            <a:off x="4343400" y="2095500"/>
            <a:ext cx="10363200" cy="1828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0,04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EB09D-DBF0-8F52-CAEA-DB7DA7391E69}"/>
              </a:ext>
            </a:extLst>
          </p:cNvPr>
          <p:cNvSpPr txBox="1"/>
          <p:nvPr/>
        </p:nvSpPr>
        <p:spPr>
          <a:xfrm>
            <a:off x="1676400" y="43815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1B194-612E-0045-8675-49C45946239F}"/>
              </a:ext>
            </a:extLst>
          </p:cNvPr>
          <p:cNvSpPr txBox="1"/>
          <p:nvPr/>
        </p:nvSpPr>
        <p:spPr>
          <a:xfrm>
            <a:off x="1676400" y="63627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0,05: 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B8ECA2-FC7C-A68C-B789-01322246ABA0}"/>
              </a:ext>
            </a:extLst>
          </p:cNvPr>
          <p:cNvSpPr txBox="1"/>
          <p:nvPr/>
        </p:nvSpPr>
        <p:spPr>
          <a:xfrm>
            <a:off x="3581400" y="4381500"/>
            <a:ext cx="1120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31AE3-BFE0-05B3-CFCE-F6EEB6BCA9C5}"/>
              </a:ext>
            </a:extLst>
          </p:cNvPr>
          <p:cNvSpPr txBox="1"/>
          <p:nvPr/>
        </p:nvSpPr>
        <p:spPr>
          <a:xfrm>
            <a:off x="4191000" y="6286500"/>
            <a:ext cx="1318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72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 animBg="1"/>
      <p:bldP spid="9" grpId="0"/>
      <p:bldP spid="15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259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E4DD83-7BB0-23D4-D3EC-2D078A180CA4}"/>
              </a:ext>
            </a:extLst>
          </p:cNvPr>
          <p:cNvSpPr txBox="1"/>
          <p:nvPr/>
        </p:nvSpPr>
        <p:spPr>
          <a:xfrm>
            <a:off x="22098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7003F-554E-1DE0-E82B-AB3D9F2FCCBB}"/>
              </a:ext>
            </a:extLst>
          </p:cNvPr>
          <p:cNvSpPr txBox="1"/>
          <p:nvPr/>
        </p:nvSpPr>
        <p:spPr>
          <a:xfrm>
            <a:off x="35814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 =        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9BCB75-CD2C-C07B-79A4-2E9121117E97}"/>
              </a:ext>
            </a:extLst>
          </p:cNvPr>
          <p:cNvSpPr/>
          <p:nvPr/>
        </p:nvSpPr>
        <p:spPr>
          <a:xfrm>
            <a:off x="4800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1A7BC3-2E5D-BB4C-CC8A-93990ABF7129}"/>
              </a:ext>
            </a:extLst>
          </p:cNvPr>
          <p:cNvSpPr txBox="1"/>
          <p:nvPr/>
        </p:nvSpPr>
        <p:spPr>
          <a:xfrm>
            <a:off x="9906000" y="18669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148 ml =          </a:t>
            </a:r>
            <a:r>
              <a:rPr lang="en-US" sz="4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B07BCD-C69B-636F-69B9-02F5EC53AFC3}"/>
              </a:ext>
            </a:extLst>
          </p:cNvPr>
          <p:cNvSpPr/>
          <p:nvPr/>
        </p:nvSpPr>
        <p:spPr>
          <a:xfrm>
            <a:off x="12039600" y="1943100"/>
            <a:ext cx="762000" cy="6096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/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8E8BE7-2381-5D28-6E63-0DB6F797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2933700"/>
                <a:ext cx="6248400" cy="965392"/>
              </a:xfrm>
              <a:prstGeom prst="rect">
                <a:avLst/>
              </a:prstGeom>
              <a:blipFill>
                <a:blip r:embed="rId2"/>
                <a:stretch>
                  <a:fillRect l="-3512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/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148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00</m:t>
                        </m:r>
                        <m: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0,148 </a:t>
                </a:r>
                <a:r>
                  <a:rPr lang="en-US" sz="4000" i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0010197-6A66-51C5-5D8D-316DDDB0B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933700"/>
                <a:ext cx="6248400" cy="965392"/>
              </a:xfrm>
              <a:prstGeom prst="rect">
                <a:avLst/>
              </a:prstGeom>
              <a:blipFill>
                <a:blip r:embed="rId3"/>
                <a:stretch>
                  <a:fillRect l="-3512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kg =          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7338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564 m=           km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/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A8F387F2-C73F-6CA6-DFD9-EFE554FD3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10100"/>
                <a:ext cx="1600200" cy="1524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/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564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0F7220D1-8EBE-A54B-8717-0BD9507834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4457700"/>
                <a:ext cx="1600200" cy="1524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C9672C30-85AD-1104-B8F0-FBD3DD8512B1}"/>
              </a:ext>
            </a:extLst>
          </p:cNvPr>
          <p:cNvSpPr txBox="1"/>
          <p:nvPr/>
        </p:nvSpPr>
        <p:spPr>
          <a:xfrm>
            <a:off x="11734800" y="6286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0,564 km</a:t>
            </a:r>
          </a:p>
        </p:txBody>
      </p:sp>
    </p:spTree>
    <p:extLst>
      <p:ext uri="{BB962C8B-B14F-4D97-AF65-F5344CB8AC3E}">
        <p14:creationId xmlns:p14="http://schemas.microsoft.com/office/powerpoint/2010/main" val="33053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22" grpId="0"/>
      <p:bldP spid="23" grpId="0" animBg="1"/>
      <p:bldP spid="24" grpId="0"/>
      <p:bldP spid="25" grpId="0" animBg="1"/>
      <p:bldP spid="26" grpId="0"/>
      <p:bldP spid="30" grpId="0"/>
      <p:bldP spid="31" grpId="0"/>
      <p:bldP spid="96" grpId="0" animBg="1"/>
      <p:bldP spid="97" grpId="0"/>
      <p:bldP spid="98" grpId="0" animBg="1"/>
      <p:bldP spid="99" grpId="0" animBg="1"/>
      <p:bldP spid="100" grpId="0" animBg="1"/>
      <p:bldP spid="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oogle Shape;977;p38">
            <a:extLst>
              <a:ext uri="{FF2B5EF4-FFF2-40B4-BE49-F238E27FC236}">
                <a16:creationId xmlns:a16="http://schemas.microsoft.com/office/drawing/2014/main" id="{07D33613-67CD-8AC2-54C6-848EF09D4EE3}"/>
              </a:ext>
            </a:extLst>
          </p:cNvPr>
          <p:cNvGrpSpPr/>
          <p:nvPr/>
        </p:nvGrpSpPr>
        <p:grpSpPr>
          <a:xfrm>
            <a:off x="17221200" y="8953500"/>
            <a:ext cx="789052" cy="1079500"/>
            <a:chOff x="7225875" y="658100"/>
            <a:chExt cx="854050" cy="1121550"/>
          </a:xfrm>
        </p:grpSpPr>
        <p:sp>
          <p:nvSpPr>
            <p:cNvPr id="18" name="Google Shape;978;p38">
              <a:extLst>
                <a:ext uri="{FF2B5EF4-FFF2-40B4-BE49-F238E27FC236}">
                  <a16:creationId xmlns:a16="http://schemas.microsoft.com/office/drawing/2014/main" id="{6F2AD64B-38C7-8B00-C2EB-46680F210192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979;p38">
              <a:extLst>
                <a:ext uri="{FF2B5EF4-FFF2-40B4-BE49-F238E27FC236}">
                  <a16:creationId xmlns:a16="http://schemas.microsoft.com/office/drawing/2014/main" id="{0E29C5E5-80D5-829E-07F6-FA30AA31A55D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980;p38">
              <a:extLst>
                <a:ext uri="{FF2B5EF4-FFF2-40B4-BE49-F238E27FC236}">
                  <a16:creationId xmlns:a16="http://schemas.microsoft.com/office/drawing/2014/main" id="{60FB3CBF-7F9F-CCBE-C39E-2FD78E5DF411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379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457E-A565-9C1B-55A8-35C53E8CC5A1}"/>
              </a:ext>
            </a:extLst>
          </p:cNvPr>
          <p:cNvSpPr txBox="1"/>
          <p:nvPr/>
        </p:nvSpPr>
        <p:spPr>
          <a:xfrm>
            <a:off x="685800" y="19431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696C3C-9427-D33F-BC22-D720FF673D77}"/>
              </a:ext>
            </a:extLst>
          </p:cNvPr>
          <p:cNvSpPr/>
          <p:nvPr/>
        </p:nvSpPr>
        <p:spPr>
          <a:xfrm>
            <a:off x="2057400" y="1714500"/>
            <a:ext cx="15011400" cy="1524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/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300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300</m:t>
                    </m:r>
                    <m: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E4DD83-7BB0-23D4-D3EC-2D078A180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66900"/>
                <a:ext cx="14706600" cy="1141466"/>
              </a:xfrm>
              <a:prstGeom prst="rect">
                <a:avLst/>
              </a:prstGeom>
              <a:blipFill>
                <a:blip r:embed="rId2"/>
                <a:stretch>
                  <a:fillRect l="-1907" t="-535" b="-1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D32A1A9-525A-72CE-22A7-E136761EF575}"/>
              </a:ext>
            </a:extLst>
          </p:cNvPr>
          <p:cNvSpPr txBox="1"/>
          <p:nvPr/>
        </p:nvSpPr>
        <p:spPr>
          <a:xfrm>
            <a:off x="1524000" y="48387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3,2 m=           mm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CCD70BBB-162C-8EF0-4055-6DDDEAE24A2A}"/>
              </a:ext>
            </a:extLst>
          </p:cNvPr>
          <p:cNvSpPr/>
          <p:nvPr/>
        </p:nvSpPr>
        <p:spPr>
          <a:xfrm>
            <a:off x="3962400" y="49149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176EB56-0F44-5C4B-8E1A-14428935CF36}"/>
              </a:ext>
            </a:extLst>
          </p:cNvPr>
          <p:cNvSpPr txBox="1"/>
          <p:nvPr/>
        </p:nvSpPr>
        <p:spPr>
          <a:xfrm>
            <a:off x="9525000" y="4762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4,5 kg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        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EDCD4479-45AA-3BDC-9C9D-508DA084E89A}"/>
              </a:ext>
            </a:extLst>
          </p:cNvPr>
          <p:cNvSpPr/>
          <p:nvPr/>
        </p:nvSpPr>
        <p:spPr>
          <a:xfrm>
            <a:off x="12268200" y="4838700"/>
            <a:ext cx="1600200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8F387F2-C73F-6CA6-DFD9-EFE554FD33A8}"/>
              </a:ext>
            </a:extLst>
          </p:cNvPr>
          <p:cNvSpPr/>
          <p:nvPr/>
        </p:nvSpPr>
        <p:spPr>
          <a:xfrm>
            <a:off x="3886200" y="49149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3 200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619B0C-4A01-88CD-1B2A-EA3433C8B3E2}"/>
              </a:ext>
            </a:extLst>
          </p:cNvPr>
          <p:cNvSpPr txBox="1"/>
          <p:nvPr/>
        </p:nvSpPr>
        <p:spPr>
          <a:xfrm>
            <a:off x="3352800" y="7429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m 200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7819CE-66F9-7991-8CAD-45D3C8059077}"/>
              </a:ext>
            </a:extLst>
          </p:cNvPr>
          <p:cNvSpPr txBox="1"/>
          <p:nvPr/>
        </p:nvSpPr>
        <p:spPr>
          <a:xfrm>
            <a:off x="3352800" y="8420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3 200 mm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41D41AA8-E346-2F17-BC41-E8F2BE1FF7B4}"/>
              </a:ext>
            </a:extLst>
          </p:cNvPr>
          <p:cNvSpPr txBox="1"/>
          <p:nvPr/>
        </p:nvSpPr>
        <p:spPr>
          <a:xfrm>
            <a:off x="11582400" y="70485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kg 500 g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04AE90F-388C-D124-92FB-A6CC10A3231E}"/>
              </a:ext>
            </a:extLst>
          </p:cNvPr>
          <p:cNvSpPr txBox="1"/>
          <p:nvPr/>
        </p:nvSpPr>
        <p:spPr>
          <a:xfrm>
            <a:off x="11582400" y="80391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4 500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EA8496-F54E-8B89-A7E6-1F85627713C7}"/>
              </a:ext>
            </a:extLst>
          </p:cNvPr>
          <p:cNvSpPr/>
          <p:nvPr/>
        </p:nvSpPr>
        <p:spPr>
          <a:xfrm>
            <a:off x="12268200" y="4762500"/>
            <a:ext cx="16764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4 500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/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94F4AC-08F4-78F8-4423-7C829FA1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286500"/>
                <a:ext cx="5638800" cy="1292662"/>
              </a:xfrm>
              <a:prstGeom prst="rect">
                <a:avLst/>
              </a:prstGeom>
              <a:blipFill>
                <a:blip r:embed="rId3"/>
                <a:stretch>
                  <a:fillRect l="-573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/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5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𝐠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A97CAD9-BBA8-FBA2-B489-E83EADAE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5905500"/>
                <a:ext cx="5638800" cy="1344984"/>
              </a:xfrm>
              <a:prstGeom prst="rect">
                <a:avLst/>
              </a:prstGeom>
              <a:blipFill>
                <a:blip r:embed="rId4"/>
                <a:stretch>
                  <a:fillRect l="-573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6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9" grpId="0"/>
      <p:bldP spid="31" grpId="0"/>
      <p:bldP spid="96" grpId="0" animBg="1"/>
      <p:bldP spid="97" grpId="0"/>
      <p:bldP spid="98" grpId="0" animBg="1"/>
      <p:bldP spid="99" grpId="0" animBg="1"/>
      <p:bldP spid="14" grpId="0"/>
      <p:bldP spid="29" grpId="0"/>
      <p:bldP spid="103" grpId="0"/>
      <p:bldP spid="104" grpId="0"/>
      <p:bldP spid="22" grpId="0" animBg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6E18F5-6725-6CA4-B12F-AB8BCEC98E2D}"/>
              </a:ext>
            </a:extLst>
          </p:cNvPr>
          <p:cNvSpPr/>
          <p:nvPr/>
        </p:nvSpPr>
        <p:spPr>
          <a:xfrm>
            <a:off x="457201" y="495300"/>
            <a:ext cx="17297400" cy="937259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oogle Shape;973;p38">
            <a:extLst>
              <a:ext uri="{FF2B5EF4-FFF2-40B4-BE49-F238E27FC236}">
                <a16:creationId xmlns:a16="http://schemas.microsoft.com/office/drawing/2014/main" id="{BD64FB8D-6A91-699A-9E8A-3863DC4DC788}"/>
              </a:ext>
            </a:extLst>
          </p:cNvPr>
          <p:cNvGrpSpPr/>
          <p:nvPr/>
        </p:nvGrpSpPr>
        <p:grpSpPr>
          <a:xfrm>
            <a:off x="291080" y="165235"/>
            <a:ext cx="653973" cy="853247"/>
            <a:chOff x="2124625" y="3528850"/>
            <a:chExt cx="827500" cy="1079650"/>
          </a:xfrm>
        </p:grpSpPr>
        <p:sp>
          <p:nvSpPr>
            <p:cNvPr id="12" name="Google Shape;974;p38">
              <a:extLst>
                <a:ext uri="{FF2B5EF4-FFF2-40B4-BE49-F238E27FC236}">
                  <a16:creationId xmlns:a16="http://schemas.microsoft.com/office/drawing/2014/main" id="{65BF5C3E-6573-70AE-8741-8E9560A03D9C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975;p38">
              <a:extLst>
                <a:ext uri="{FF2B5EF4-FFF2-40B4-BE49-F238E27FC236}">
                  <a16:creationId xmlns:a16="http://schemas.microsoft.com/office/drawing/2014/main" id="{E794E1CF-7EED-6376-CE74-DE97421BE513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976;p38">
              <a:extLst>
                <a:ext uri="{FF2B5EF4-FFF2-40B4-BE49-F238E27FC236}">
                  <a16:creationId xmlns:a16="http://schemas.microsoft.com/office/drawing/2014/main" id="{97A648ED-4A12-EE36-FDB6-696F9FE9FB11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2C674-4442-B0B7-D327-E4FE6D82CEF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31CA703-FF9D-0DEE-835A-9CA1B9273F1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E59195-F9EB-0185-31CB-4D88D71B0D6E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91D4CD-170B-3F06-E86A-421221098478}"/>
              </a:ext>
            </a:extLst>
          </p:cNvPr>
          <p:cNvSpPr txBox="1"/>
          <p:nvPr/>
        </p:nvSpPr>
        <p:spPr>
          <a:xfrm>
            <a:off x="2438400" y="723900"/>
            <a:ext cx="1463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2118DE-146C-5F86-6970-946DA1A3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781300"/>
            <a:ext cx="8229600" cy="6959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/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132 mm =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cm = 13,2 cm.</a:t>
                </a:r>
              </a:p>
              <a:p>
                <a:pPr algn="just"/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13,2 cm</a:t>
                </a:r>
              </a:p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13,2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13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32B8B84-2EB4-02C1-B19B-66CEF887E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2857500"/>
                <a:ext cx="7467600" cy="2281009"/>
              </a:xfrm>
              <a:prstGeom prst="rect">
                <a:avLst/>
              </a:prstGeom>
              <a:blipFill>
                <a:blip r:embed="rId3"/>
                <a:stretch>
                  <a:fillRect l="-2122" r="-2041" b="-7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/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Đổi: 165 cm 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 = 1,65 m </a:t>
                </a: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Xà đơn cao 1,65 m.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1,65 gồm 1 là phần nguyên và 65 là phần thập phân.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5E7BAFD-AF73-9925-472F-7DB8856B3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6286500"/>
                <a:ext cx="8153400" cy="2288319"/>
              </a:xfrm>
              <a:prstGeom prst="rect">
                <a:avLst/>
              </a:prstGeom>
              <a:blipFill>
                <a:blip r:embed="rId4"/>
                <a:stretch>
                  <a:fillRect l="-1868" b="-7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3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build="p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72418" cy="1158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962400" y="723900"/>
            <a:ext cx="10624199" cy="5514547"/>
          </a:xfrm>
          <a:custGeom>
            <a:avLst/>
            <a:gdLst/>
            <a:ahLst/>
            <a:cxnLst/>
            <a:rect l="l" t="t" r="r" b="b"/>
            <a:pathLst>
              <a:path w="6770092" h="5514547">
                <a:moveTo>
                  <a:pt x="0" y="0"/>
                </a:moveTo>
                <a:lnTo>
                  <a:pt x="6770092" y="0"/>
                </a:lnTo>
                <a:lnTo>
                  <a:pt x="6770092" y="5514547"/>
                </a:lnTo>
                <a:lnTo>
                  <a:pt x="0" y="5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93298" y="3462454"/>
            <a:ext cx="6443801" cy="8560605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ACC4B93-2C70-FDF6-354F-919617A2D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287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790" y="1"/>
            <a:ext cx="5308248" cy="30515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1" y="605791"/>
            <a:ext cx="2443163" cy="12878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72" y="1249700"/>
            <a:ext cx="9144018" cy="91440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0" y="-380528"/>
            <a:ext cx="10287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6400" y="5105400"/>
            <a:ext cx="51816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6173C1-FF11-F3C5-872D-9A23B4177E02}"/>
              </a:ext>
            </a:extLst>
          </p:cNvPr>
          <p:cNvSpPr txBox="1"/>
          <p:nvPr/>
        </p:nvSpPr>
        <p:spPr>
          <a:xfrm>
            <a:off x="5334000" y="4457700"/>
            <a:ext cx="103400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7D6BE-EFDB-2C48-02BF-852669D70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56" y="0"/>
            <a:ext cx="10201644" cy="449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6A57C-FE48-C2A6-3EB5-30F9E82C4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0200" y="1790700"/>
            <a:ext cx="777307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图片 12">
            <a:extLst>
              <a:ext uri="{FF2B5EF4-FFF2-40B4-BE49-F238E27FC236}">
                <a16:creationId xmlns:a16="http://schemas.microsoft.com/office/drawing/2014/main" id="{FF37ADDB-793F-EE0F-587A-6FEC85B63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200" y="3390900"/>
            <a:ext cx="6637106" cy="6637106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0B8EE60-36EB-C985-5742-940EA5561488}"/>
              </a:ext>
            </a:extLst>
          </p:cNvPr>
          <p:cNvSpPr/>
          <p:nvPr/>
        </p:nvSpPr>
        <p:spPr>
          <a:xfrm>
            <a:off x="2362200" y="2171700"/>
            <a:ext cx="4495800" cy="2057400"/>
          </a:xfrm>
          <a:prstGeom prst="wedgeRoundRectCallout">
            <a:avLst>
              <a:gd name="adj1" fmla="val 48306"/>
              <a:gd name="adj2" fmla="val 740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0,02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3D83402-6844-0916-1CC5-D5F6B273B2E6}"/>
              </a:ext>
            </a:extLst>
          </p:cNvPr>
          <p:cNvSpPr/>
          <p:nvPr/>
        </p:nvSpPr>
        <p:spPr>
          <a:xfrm>
            <a:off x="10134600" y="1714500"/>
            <a:ext cx="6705600" cy="2057400"/>
          </a:xfrm>
          <a:prstGeom prst="wedgeRoundRectCallout">
            <a:avLst>
              <a:gd name="adj1" fmla="val -32414"/>
              <a:gd name="adj2" fmla="val 7193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phảy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81614" y="2185812"/>
            <a:ext cx="3977686" cy="11276944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76645" y="1061503"/>
            <a:ext cx="9858846" cy="7879105"/>
          </a:xfrm>
          <a:custGeom>
            <a:avLst/>
            <a:gdLst/>
            <a:ahLst/>
            <a:cxnLst/>
            <a:rect l="l" t="t" r="r" b="b"/>
            <a:pathLst>
              <a:path w="9858846" h="7879105">
                <a:moveTo>
                  <a:pt x="0" y="0"/>
                </a:moveTo>
                <a:lnTo>
                  <a:pt x="9858846" y="0"/>
                </a:lnTo>
                <a:lnTo>
                  <a:pt x="9858846" y="7879105"/>
                </a:lnTo>
                <a:lnTo>
                  <a:pt x="0" y="7879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90811-7BC7-075E-60EA-3C1D4F20C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43400" y="30861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5400" y="4533900"/>
            <a:ext cx="1888524" cy="13975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34F80-F5DB-A505-0C11-F188E2B9DDFC}"/>
              </a:ext>
            </a:extLst>
          </p:cNvPr>
          <p:cNvGrpSpPr/>
          <p:nvPr/>
        </p:nvGrpSpPr>
        <p:grpSpPr>
          <a:xfrm rot="625082">
            <a:off x="12316278" y="5393228"/>
            <a:ext cx="5648191" cy="3924684"/>
            <a:chOff x="3733800" y="2628900"/>
            <a:chExt cx="11163193" cy="794385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1E4C7C0-86C3-962E-AD38-5B221113A583}"/>
                </a:ext>
              </a:extLst>
            </p:cNvPr>
            <p:cNvSpPr/>
            <p:nvPr/>
          </p:nvSpPr>
          <p:spPr>
            <a:xfrm>
              <a:off x="5943600" y="2628900"/>
              <a:ext cx="8953393" cy="5338460"/>
            </a:xfrm>
            <a:custGeom>
              <a:avLst/>
              <a:gdLst/>
              <a:ahLst/>
              <a:cxnLst/>
              <a:rect l="l" t="t" r="r" b="b"/>
              <a:pathLst>
                <a:path w="8953393" h="5338460">
                  <a:moveTo>
                    <a:pt x="0" y="0"/>
                  </a:moveTo>
                  <a:lnTo>
                    <a:pt x="8953393" y="0"/>
                  </a:lnTo>
                  <a:lnTo>
                    <a:pt x="8953393" y="5338460"/>
                  </a:lnTo>
                  <a:lnTo>
                    <a:pt x="0" y="533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8508B0-B555-B57B-EEF8-8D3BF37B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29" b="96885" l="9817" r="89684">
                          <a14:foregroundMark x1="55907" y1="9346" x2="64693" y2="42967"/>
                          <a14:foregroundMark x1="56240" y1="4829" x2="65058" y2="4829"/>
                          <a14:foregroundMark x1="44260" y1="75545" x2="37770" y2="81776"/>
                          <a14:foregroundMark x1="37770" y1="81776" x2="39933" y2="93769"/>
                          <a14:foregroundMark x1="39933" y1="93769" x2="47088" y2="83022"/>
                          <a14:foregroundMark x1="47088" y1="83022" x2="48586" y2="75545"/>
                          <a14:foregroundMark x1="39434" y1="96885" x2="46755" y2="91900"/>
                          <a14:foregroundMark x1="46755" y1="91900" x2="52080" y2="85514"/>
                          <a14:foregroundMark x1="49917" y1="86137" x2="44426" y2="95794"/>
                          <a14:foregroundMark x1="44426" y1="95794" x2="35774" y2="90654"/>
                          <a14:foregroundMark x1="35774" y1="90654" x2="35607" y2="83801"/>
                          <a14:backgroundMark x1="59068" y1="48910" x2="76539" y2="47975"/>
                          <a14:backgroundMark x1="76539" y1="47975" x2="76872" y2="47975"/>
                          <a14:backgroundMark x1="57571" y1="52492" x2="78037" y2="52960"/>
                          <a14:backgroundMark x1="55574" y1="61994" x2="79368" y2="61994"/>
                          <a14:backgroundMark x1="55907" y1="70093" x2="87354" y2="66199"/>
                          <a14:backgroundMark x1="64226" y1="47196" x2="84859" y2="43458"/>
                          <a14:backgroundMark x1="63561" y1="45794" x2="69218" y2="44704"/>
                          <a14:backgroundMark x1="64725" y1="44237" x2="68220" y2="44237"/>
                          <a14:backgroundMark x1="54077" y1="63707" x2="70050" y2="64642"/>
                          <a14:backgroundMark x1="64226" y1="44548" x2="75541" y2="43925"/>
                          <a14:backgroundMark x1="75541" y1="43925" x2="75874" y2="43925"/>
                          <a14:backgroundMark x1="63561" y1="44704" x2="78203" y2="43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33800" y="3238500"/>
              <a:ext cx="6865863" cy="7334250"/>
            </a:xfrm>
            <a:prstGeom prst="rect">
              <a:avLst/>
            </a:prstGeom>
          </p:spPr>
        </p:pic>
      </p:grpSp>
      <p:pic>
        <p:nvPicPr>
          <p:cNvPr id="10" name="11" descr="Ảnh có chứa hình mẫu, phim hoạt hình, cười, biểu tượng cảm xúc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45337C8A-AE5A-C037-AD92-A651578EC1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51">
            <a:off x="333977" y="219678"/>
            <a:ext cx="2461891" cy="2461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5B7FCB-3DD0-E90D-96FB-3EC7C101D89F}"/>
              </a:ext>
            </a:extLst>
          </p:cNvPr>
          <p:cNvGrpSpPr/>
          <p:nvPr/>
        </p:nvGrpSpPr>
        <p:grpSpPr>
          <a:xfrm>
            <a:off x="2971800" y="952500"/>
            <a:ext cx="13411200" cy="1446550"/>
            <a:chOff x="3048000" y="1028700"/>
            <a:chExt cx="13411200" cy="14465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254A53-46D8-E208-55EC-9DF856E81C0C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CỨU BIỂN XANH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CD54E5-B4D9-82B5-815C-F6F5BF44B2F1}"/>
                </a:ext>
              </a:extLst>
            </p:cNvPr>
            <p:cNvSpPr txBox="1"/>
            <p:nvPr/>
          </p:nvSpPr>
          <p:spPr>
            <a:xfrm>
              <a:off x="3048000" y="1028700"/>
              <a:ext cx="1341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GIẢI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CỨU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2390E1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BIỂN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SVN-Ziclets" panose="02000603000000000000" pitchFamily="2" charset="0"/>
                  <a:ea typeface="+mn-ea"/>
                  <a:cs typeface="+mn-cs"/>
                </a:rPr>
                <a:t>XANH</a:t>
              </a:r>
            </a:p>
          </p:txBody>
        </p:sp>
      </p:grpSp>
      <p:sp>
        <p:nvSpPr>
          <p:cNvPr id="14" name="3">
            <a:hlinkClick r:id="rId10" action="ppaction://hlinksldjump"/>
            <a:extLst>
              <a:ext uri="{FF2B5EF4-FFF2-40B4-BE49-F238E27FC236}">
                <a16:creationId xmlns:a16="http://schemas.microsoft.com/office/drawing/2014/main" id="{C95A7120-35E8-EAD6-6F1F-883428795828}"/>
              </a:ext>
            </a:extLst>
          </p:cNvPr>
          <p:cNvSpPr/>
          <p:nvPr/>
        </p:nvSpPr>
        <p:spPr>
          <a:xfrm>
            <a:off x="3581400" y="7353300"/>
            <a:ext cx="990600" cy="609600"/>
          </a:xfrm>
          <a:custGeom>
            <a:avLst/>
            <a:gdLst/>
            <a:ahLst/>
            <a:cxnLst/>
            <a:rect l="l" t="t" r="r" b="b"/>
            <a:pathLst>
              <a:path w="3003811" h="2185272">
                <a:moveTo>
                  <a:pt x="0" y="0"/>
                </a:moveTo>
                <a:lnTo>
                  <a:pt x="3003811" y="0"/>
                </a:lnTo>
                <a:lnTo>
                  <a:pt x="3003811" y="2185273"/>
                </a:lnTo>
                <a:lnTo>
                  <a:pt x="0" y="21852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8862EFB0-FDEA-EA86-64AB-40DCA2C09B5D}"/>
              </a:ext>
            </a:extLst>
          </p:cNvPr>
          <p:cNvSpPr/>
          <p:nvPr/>
        </p:nvSpPr>
        <p:spPr>
          <a:xfrm rot="4122649">
            <a:off x="6446966" y="5280159"/>
            <a:ext cx="974468" cy="1255897"/>
          </a:xfrm>
          <a:custGeom>
            <a:avLst/>
            <a:gdLst/>
            <a:ahLst/>
            <a:cxnLst/>
            <a:rect l="l" t="t" r="r" b="b"/>
            <a:pathLst>
              <a:path w="2728870" h="3002883">
                <a:moveTo>
                  <a:pt x="0" y="0"/>
                </a:moveTo>
                <a:lnTo>
                  <a:pt x="2728870" y="0"/>
                </a:lnTo>
                <a:lnTo>
                  <a:pt x="2728870" y="3002882"/>
                </a:lnTo>
                <a:lnTo>
                  <a:pt x="0" y="300288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1">
            <a:hlinkClick r:id="rId15" action="ppaction://hlinksldjump"/>
            <a:extLst>
              <a:ext uri="{FF2B5EF4-FFF2-40B4-BE49-F238E27FC236}">
                <a16:creationId xmlns:a16="http://schemas.microsoft.com/office/drawing/2014/main" id="{AFD68FCF-01EF-4EC4-0FAE-D100F10FA1D7}"/>
              </a:ext>
            </a:extLst>
          </p:cNvPr>
          <p:cNvSpPr/>
          <p:nvPr/>
        </p:nvSpPr>
        <p:spPr>
          <a:xfrm>
            <a:off x="9525000" y="5905501"/>
            <a:ext cx="762000" cy="1066800"/>
          </a:xfrm>
          <a:custGeom>
            <a:avLst/>
            <a:gdLst/>
            <a:ahLst/>
            <a:cxnLst/>
            <a:rect l="l" t="t" r="r" b="b"/>
            <a:pathLst>
              <a:path w="1753732" h="2845813">
                <a:moveTo>
                  <a:pt x="0" y="0"/>
                </a:moveTo>
                <a:lnTo>
                  <a:pt x="1753732" y="0"/>
                </a:lnTo>
                <a:lnTo>
                  <a:pt x="1753732" y="2845814"/>
                </a:lnTo>
                <a:lnTo>
                  <a:pt x="0" y="284581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4" descr="Snack package icon cartoon style Royalty Free Vector Image">
            <a:hlinkClick r:id="rId18" action="ppaction://hlinksldjump"/>
            <a:extLst>
              <a:ext uri="{FF2B5EF4-FFF2-40B4-BE49-F238E27FC236}">
                <a16:creationId xmlns:a16="http://schemas.microsoft.com/office/drawing/2014/main" id="{D2ADDA20-B5CF-1718-6134-C619802C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4620586">
            <a:off x="1051530" y="5702923"/>
            <a:ext cx="581358" cy="10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0" descr="Káº¿t quáº£ hÃ¬nh áº£nh cho win text gif">
            <a:extLst>
              <a:ext uri="{FF2B5EF4-FFF2-40B4-BE49-F238E27FC236}">
                <a16:creationId xmlns:a16="http://schemas.microsoft.com/office/drawing/2014/main" id="{3D358F8C-5F58-C097-665E-5FD49438E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5270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446 L -0.06875 -0.04445 C -0.07291 -0.04337 -0.07691 -0.04213 -0.0809 -0.0409 C -0.08211 -0.04043 -0.08342 -0.04043 -0.08463 -0.04028 C -0.08715 -0.03951 -0.08958 -0.03843 -0.09218 -0.03781 C -0.10078 -0.03549 -0.10954 -0.03411 -0.11796 -0.03164 C -0.12083 -0.03087 -0.12369 -0.02978 -0.12647 -0.02932 C -0.12942 -0.02855 -0.13263 -0.0284 -0.13567 -0.02762 C -0.15052 -0.02469 -0.13949 -0.02608 -0.15251 -0.02392 C -0.15434 -0.02346 -0.15625 -0.02346 -0.15798 -0.02315 C -0.16119 -0.02238 -0.16414 -0.02145 -0.16718 -0.02068 C -0.16909 -0.02022 -0.171 -0.02022 -0.17283 -0.01991 C -0.17387 -0.01975 -0.17473 -0.01945 -0.17569 -0.01929 C -0.18038 -0.01806 -0.18203 -0.01806 -0.18585 -0.01682 C -0.18741 -0.0162 -0.19036 -0.01528 -0.19036 -0.01497 " pathEditMode="relative" rAng="0" ptsTypes="AAAAAA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5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618 -0.03056 L -0.19618 -0.03056 C -0.20208 -0.03164 -0.20789 -0.0321 -0.21371 -0.03364 C -0.22083 -0.03534 -0.23185 -0.04028 -0.23871 -0.04398 C -0.2421 -0.04568 -0.24548 -0.04722 -0.24869 -0.04985 C -0.25234 -0.05278 -0.25607 -0.0554 -0.25954 -0.0588 C -0.26718 -0.0659 -0.25876 -0.06142 -0.26623 -0.06466 C -0.26701 -0.06574 -0.26779 -0.06698 -0.26875 -0.06759 C -0.26979 -0.06837 -0.27118 -0.0679 -0.27204 -0.06914 C -0.28116 -0.08179 -0.27013 -0.07639 -0.28368 -0.08395 C -0.28559 -0.08503 -0.28758 -0.08472 -0.28958 -0.08534 C -0.2921 -0.08627 -0.29453 -0.0875 -0.29704 -0.08843 C -0.30295 -0.09028 -0.30338 -0.08951 -0.30954 -0.09136 C -0.32586 -0.09614 -0.30963 -0.0929 -0.32708 -0.09583 C -0.3414 -0.10432 -0.32717 -0.09707 -0.34618 -0.1017 C -0.34843 -0.10216 -0.3506 -0.10386 -0.35286 -0.10463 C -0.35477 -0.1054 -0.35677 -0.10556 -0.35868 -0.10617 C -0.36345 -0.10756 -0.36814 -0.10895 -0.37291 -0.11049 C -0.37569 -0.11157 -0.37847 -0.11235 -0.38125 -0.11358 C -0.38229 -0.11404 -0.38342 -0.11466 -0.38454 -0.11497 C -0.3848 -0.11512 -0.38506 -0.11497 -0.38533 -0.11497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3 -0.12531 L -0.45373 -0.12531 C -0.475 -0.11374 -0.45633 -0.12685 -0.47039 -0.11049 C -0.473 -0.10756 -0.47621 -0.10633 -0.47873 -0.10309 C -0.48177 -0.09938 -0.48914 -0.08318 -0.49123 -0.07948 C -0.49791 -0.06759 -0.49435 -0.07624 -0.5013 -0.06605 C -0.50277 -0.06389 -0.5039 -0.0608 -0.50546 -0.05864 C -0.51093 -0.05108 -0.51605 -0.04522 -0.52213 -0.03951 C -0.52369 -0.03781 -0.52543 -0.03642 -0.52708 -0.03503 C -0.52821 -0.03256 -0.52934 -0.03009 -0.53046 -0.02762 C -0.53515 -0.01605 -0.53211 -0.02161 -0.53454 -0.01713 " pathEditMode="relative" ptsTypes="AAA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454 -0.01713 L -0.53454 -0.01698 C -0.53845 -0.01652 -0.5421 -0.01636 -0.54583 -0.01559 C -0.54869 -0.01497 -0.55156 -0.0125 -0.55451 -0.0125 C -0.56284 -0.01297 -0.57109 -0.01559 -0.57942 -0.01713 C -0.58567 -0.02531 -0.59175 -0.03272 -0.5973 -0.04383 C -0.59861 -0.0463 -0.59965 -0.04892 -0.60104 -0.05124 C -0.60199 -0.05294 -0.60321 -0.05386 -0.60416 -0.05571 C -0.60529 -0.05787 -0.60616 -0.06096 -0.6072 -0.06328 C -0.60789 -0.0642 -0.6085 -0.06497 -0.60911 -0.06621 C -0.60998 -0.06791 -0.61059 -0.07037 -0.61154 -0.07207 C -0.6125 -0.07392 -0.6138 -0.0747 -0.61475 -0.07655 C -0.61649 -0.0801 -0.61744 -0.08658 -0.61961 -0.08858 C -0.62031 -0.08889 -0.62092 -0.0892 -0.62152 -0.08982 C -0.62239 -0.09074 -0.62317 -0.09198 -0.62395 -0.09291 C -0.62482 -0.09352 -0.62569 -0.09352 -0.62647 -0.09445 C -0.62725 -0.09522 -0.62812 -0.09661 -0.62899 -0.09738 C -0.63524 -0.10309 -0.63281 -0.10062 -0.63767 -0.10324 C -0.63932 -0.10402 -0.64097 -0.10525 -0.6427 -0.10633 C -0.6434 -0.10679 -0.64427 -0.10679 -0.64513 -0.10772 C -0.648 -0.11111 -0.64661 -0.11065 -0.64869 -0.11065 " pathEditMode="relative" rAng="0" ptsTypes="AAAAAAAAAAAAAAA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-44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3962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7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7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7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04900"/>
                <a:ext cx="10896600" cy="2119683"/>
              </a:xfrm>
              <a:prstGeom prst="rect">
                <a:avLst/>
              </a:prstGeom>
              <a:blipFill>
                <a:blip r:embed="rId8"/>
                <a:stretch>
                  <a:fillRect t="-8046" b="-7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973869F-F077-ED46-82B4-BC17FC242D16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CAA93EC2-3B94-A75B-A26E-DA8A4AB374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36CAE4-CC90-DF2E-3CDB-A6EBA0167246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D44D5-410E-7387-5D16-1155CE987A93}"/>
              </a:ext>
            </a:extLst>
          </p:cNvPr>
          <p:cNvGrpSpPr/>
          <p:nvPr/>
        </p:nvGrpSpPr>
        <p:grpSpPr>
          <a:xfrm>
            <a:off x="2514600" y="-266700"/>
            <a:ext cx="13792200" cy="4343400"/>
            <a:chOff x="2286000" y="1028700"/>
            <a:chExt cx="13792200" cy="367006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846596-8764-FDEA-E261-3FDD7FE3E562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8EB0638-DFD9-03F8-5472-5A457A9BDF7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5D16893-272B-7E44-1FFD-E0E5FC73A146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8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8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8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3155BE83-C49A-4C84-F302-F45BB9436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/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indent="0" algn="ctr">
                  <a:buNone/>
                </a:pP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60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B64819-CF16-0F16-D5DF-4FE031A2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257300"/>
                <a:ext cx="12192000" cy="2407454"/>
              </a:xfrm>
              <a:prstGeom prst="rect">
                <a:avLst/>
              </a:prstGeom>
              <a:blipFill>
                <a:blip r:embed="rId8"/>
                <a:stretch>
                  <a:fillRect t="-7342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08DC8D93-909C-08E3-6B41-7BCAA8DB348B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967E27-4D24-494A-CF32-DAB39FF60C64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62A03610-42BF-4D52-A2C5-FE724B826854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B4807D-3946-3EAE-E88F-392B619C7291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F202CE-499E-3C63-DEE8-6891244DC0EA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56CC7F-2D5D-510D-4E38-A583FDBAE3E2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F8BAACF8-7184-6BE7-38CE-088DA9D4E8A5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Duepuntozer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BCA5CA6A-4547-72B9-BEBF-12510AA6F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/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dm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EE1FC2-7475-96E3-02B1-A0357D5E0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257300"/>
                <a:ext cx="8534400" cy="1446550"/>
              </a:xfrm>
              <a:prstGeom prst="rect">
                <a:avLst/>
              </a:prstGeom>
              <a:blipFill>
                <a:blip r:embed="rId8"/>
                <a:stretch>
                  <a:fillRect l="-6786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EFC06D9C-9BE5-F092-429C-C9DA9A0D00C2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E1002BFC-CFB4-8CB7-E920-60466C22C0A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2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11E25DE5-6272-7EFA-281F-D0B3F4C8460D}"/>
              </a:ext>
            </a:extLst>
          </p:cNvPr>
          <p:cNvSpPr/>
          <p:nvPr/>
        </p:nvSpPr>
        <p:spPr>
          <a:xfrm>
            <a:off x="0" y="762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3167360" h="8229600">
                <a:moveTo>
                  <a:pt x="0" y="0"/>
                </a:moveTo>
                <a:lnTo>
                  <a:pt x="13167360" y="0"/>
                </a:lnTo>
                <a:lnTo>
                  <a:pt x="13167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F1457C-CD9D-B64F-32D0-4308A1366BC2}"/>
              </a:ext>
            </a:extLst>
          </p:cNvPr>
          <p:cNvGrpSpPr/>
          <p:nvPr/>
        </p:nvGrpSpPr>
        <p:grpSpPr>
          <a:xfrm>
            <a:off x="2514600" y="-266700"/>
            <a:ext cx="13792200" cy="3670069"/>
            <a:chOff x="2286000" y="1028700"/>
            <a:chExt cx="13792200" cy="367006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8DBB90-F97B-FD87-1178-AC71E6287B70}"/>
                </a:ext>
              </a:extLst>
            </p:cNvPr>
            <p:cNvCxnSpPr/>
            <p:nvPr/>
          </p:nvCxnSpPr>
          <p:spPr>
            <a:xfrm>
              <a:off x="4038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44AD8B-C6AB-10DB-48CA-EFEC26B15A51}"/>
                </a:ext>
              </a:extLst>
            </p:cNvPr>
            <p:cNvCxnSpPr/>
            <p:nvPr/>
          </p:nvCxnSpPr>
          <p:spPr>
            <a:xfrm>
              <a:off x="13563600" y="1028700"/>
              <a:ext cx="0" cy="121920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7FC30D90-20AD-074B-796B-BBF88AFC3528}"/>
                </a:ext>
              </a:extLst>
            </p:cNvPr>
            <p:cNvSpPr/>
            <p:nvPr/>
          </p:nvSpPr>
          <p:spPr>
            <a:xfrm>
              <a:off x="2286000" y="2171700"/>
              <a:ext cx="13792200" cy="2527069"/>
            </a:xfrm>
            <a:custGeom>
              <a:avLst/>
              <a:gdLst/>
              <a:ahLst/>
              <a:cxnLst/>
              <a:rect l="l" t="t" r="r" b="b"/>
              <a:pathLst>
                <a:path w="7315200" h="2527069">
                  <a:moveTo>
                    <a:pt x="0" y="0"/>
                  </a:moveTo>
                  <a:lnTo>
                    <a:pt x="7315200" y="0"/>
                  </a:lnTo>
                  <a:lnTo>
                    <a:pt x="7315200" y="2527069"/>
                  </a:lnTo>
                  <a:lnTo>
                    <a:pt x="0" y="2527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/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8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4">
                <a:extLst>
                  <a:ext uri="{FF2B5EF4-FFF2-40B4-BE49-F238E27FC236}">
                    <a16:creationId xmlns:a16="http://schemas.microsoft.com/office/drawing/2014/main" id="{2C8555D4-EA02-74DF-2CAD-76E0DEC1E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91100"/>
                <a:ext cx="12115800" cy="3581400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  <a:gd name="connsiteX0" fmla="*/ 0 w 12115800"/>
                          <a:gd name="connsiteY0" fmla="*/ 1749835 h 3581400"/>
                          <a:gd name="connsiteX1" fmla="*/ 1687621 w 12115800"/>
                          <a:gd name="connsiteY1" fmla="*/ 0 h 3581400"/>
                          <a:gd name="connsiteX2" fmla="*/ 10428178 w 12115800"/>
                          <a:gd name="connsiteY2" fmla="*/ 0 h 3581400"/>
                          <a:gd name="connsiteX3" fmla="*/ 12115800 w 12115800"/>
                          <a:gd name="connsiteY3" fmla="*/ 1749835 h 3581400"/>
                          <a:gd name="connsiteX4" fmla="*/ 12115800 w 12115800"/>
                          <a:gd name="connsiteY4" fmla="*/ 1831564 h 3581400"/>
                          <a:gd name="connsiteX5" fmla="*/ 10428178 w 12115800"/>
                          <a:gd name="connsiteY5" fmla="*/ 3581399 h 3581400"/>
                          <a:gd name="connsiteX6" fmla="*/ 1687621 w 12115800"/>
                          <a:gd name="connsiteY6" fmla="*/ 3581399 h 3581400"/>
                          <a:gd name="connsiteX7" fmla="*/ 0 w 12115800"/>
                          <a:gd name="connsiteY7" fmla="*/ 1831564 h 3581400"/>
                          <a:gd name="connsiteX8" fmla="*/ 0 w 12115800"/>
                          <a:gd name="connsiteY8" fmla="*/ 1749835 h 3581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15800" h="3581400" fill="none" extrusionOk="0">
                            <a:moveTo>
                              <a:pt x="0" y="1749835"/>
                            </a:moveTo>
                            <a:cubicBezTo>
                              <a:pt x="8600" y="1018921"/>
                              <a:pt x="918284" y="278164"/>
                              <a:pt x="1687621" y="0"/>
                            </a:cubicBezTo>
                            <a:cubicBezTo>
                              <a:pt x="3316186" y="219319"/>
                              <a:pt x="6485485" y="383795"/>
                              <a:pt x="10428178" y="0"/>
                            </a:cubicBezTo>
                            <a:cubicBezTo>
                              <a:pt x="11338126" y="-156551"/>
                              <a:pt x="11934219" y="727282"/>
                              <a:pt x="12115800" y="1749835"/>
                            </a:cubicBezTo>
                            <a:cubicBezTo>
                              <a:pt x="12115523" y="1764527"/>
                              <a:pt x="12109869" y="1809193"/>
                              <a:pt x="12115800" y="1831564"/>
                            </a:cubicBezTo>
                            <a:cubicBezTo>
                              <a:pt x="12153349" y="2603707"/>
                              <a:pt x="11310545" y="3525192"/>
                              <a:pt x="10428178" y="3581399"/>
                            </a:cubicBezTo>
                            <a:cubicBezTo>
                              <a:pt x="6319830" y="3717296"/>
                              <a:pt x="2595442" y="3541943"/>
                              <a:pt x="1687621" y="3581399"/>
                            </a:cubicBezTo>
                            <a:cubicBezTo>
                              <a:pt x="1010600" y="3552098"/>
                              <a:pt x="-106038" y="2819396"/>
                              <a:pt x="0" y="1831564"/>
                            </a:cubicBezTo>
                            <a:cubicBezTo>
                              <a:pt x="-3158" y="1807554"/>
                              <a:pt x="-4977" y="1760525"/>
                              <a:pt x="0" y="1749835"/>
                            </a:cubicBezTo>
                            <a:close/>
                          </a:path>
                          <a:path w="12115800" h="3581400" stroke="0" extrusionOk="0">
                            <a:moveTo>
                              <a:pt x="0" y="1749835"/>
                            </a:moveTo>
                            <a:cubicBezTo>
                              <a:pt x="-38575" y="906521"/>
                              <a:pt x="822331" y="45102"/>
                              <a:pt x="1687621" y="0"/>
                            </a:cubicBezTo>
                            <a:cubicBezTo>
                              <a:pt x="3042858" y="143201"/>
                              <a:pt x="9105440" y="-234120"/>
                              <a:pt x="10428178" y="0"/>
                            </a:cubicBezTo>
                            <a:cubicBezTo>
                              <a:pt x="11285412" y="-34331"/>
                              <a:pt x="12290397" y="647915"/>
                              <a:pt x="12115800" y="1749835"/>
                            </a:cubicBezTo>
                            <a:cubicBezTo>
                              <a:pt x="12117181" y="1787689"/>
                              <a:pt x="12113056" y="1815773"/>
                              <a:pt x="12115800" y="1831564"/>
                            </a:cubicBezTo>
                            <a:cubicBezTo>
                              <a:pt x="12109578" y="2698592"/>
                              <a:pt x="11078802" y="3480645"/>
                              <a:pt x="10428178" y="3581399"/>
                            </a:cubicBezTo>
                            <a:cubicBezTo>
                              <a:pt x="9168871" y="2916777"/>
                              <a:pt x="3616180" y="3751637"/>
                              <a:pt x="1687621" y="3581399"/>
                            </a:cubicBezTo>
                            <a:cubicBezTo>
                              <a:pt x="768647" y="3715982"/>
                              <a:pt x="-66109" y="2701830"/>
                              <a:pt x="0" y="1831564"/>
                            </a:cubicBezTo>
                            <a:cubicBezTo>
                              <a:pt x="-6503" y="1804408"/>
                              <a:pt x="-6681" y="1762172"/>
                              <a:pt x="0" y="1749835"/>
                            </a:cubicBezTo>
                            <a:close/>
                          </a:path>
                          <a:path w="12115800" h="3581400" fill="none" stroke="0" extrusionOk="0">
                            <a:moveTo>
                              <a:pt x="0" y="1749835"/>
                            </a:moveTo>
                            <a:cubicBezTo>
                              <a:pt x="109557" y="888047"/>
                              <a:pt x="903730" y="280455"/>
                              <a:pt x="1687621" y="0"/>
                            </a:cubicBezTo>
                            <a:cubicBezTo>
                              <a:pt x="4131719" y="430909"/>
                              <a:pt x="6104527" y="494316"/>
                              <a:pt x="10428178" y="0"/>
                            </a:cubicBezTo>
                            <a:cubicBezTo>
                              <a:pt x="11185503" y="-244213"/>
                              <a:pt x="12022673" y="716117"/>
                              <a:pt x="12115800" y="1749835"/>
                            </a:cubicBezTo>
                            <a:cubicBezTo>
                              <a:pt x="12113278" y="1762610"/>
                              <a:pt x="12114258" y="1803148"/>
                              <a:pt x="12115800" y="1831564"/>
                            </a:cubicBezTo>
                            <a:cubicBezTo>
                              <a:pt x="12024235" y="2734393"/>
                              <a:pt x="11233885" y="3548312"/>
                              <a:pt x="10428178" y="3581399"/>
                            </a:cubicBezTo>
                            <a:cubicBezTo>
                              <a:pt x="6149841" y="3616777"/>
                              <a:pt x="2518067" y="3404233"/>
                              <a:pt x="1687621" y="3581399"/>
                            </a:cubicBezTo>
                            <a:cubicBezTo>
                              <a:pt x="777732" y="3549799"/>
                              <a:pt x="-78927" y="2803376"/>
                              <a:pt x="0" y="1831564"/>
                            </a:cubicBezTo>
                            <a:cubicBezTo>
                              <a:pt x="-3549" y="1808513"/>
                              <a:pt x="-4956" y="1761961"/>
                              <a:pt x="0" y="17498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/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118 cm = </a:t>
                </a:r>
                <a14:m>
                  <m:oMath xmlns:m="http://schemas.openxmlformats.org/officeDocument/2006/math">
                    <m:r>
                      <a:rPr lang="en-US" sz="8800" b="1" i="1" smtClean="0">
                        <a:latin typeface="Cambria Math" panose="02040503050406030204" pitchFamily="18" charset="0"/>
                      </a:rPr>
                      <m:t>…?…</m:t>
                    </m:r>
                  </m:oMath>
                </a14:m>
                <a:r>
                  <a:rPr lang="en-US" sz="88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7338217-8127-8839-F590-0D3F9415D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57300"/>
                <a:ext cx="9906000" cy="1446550"/>
              </a:xfrm>
              <a:prstGeom prst="rect">
                <a:avLst/>
              </a:prstGeom>
              <a:blipFill>
                <a:blip r:embed="rId8"/>
                <a:stretch>
                  <a:fillRect l="-5908" t="-20168" b="-4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 2">
            <a:hlinkClick r:id="rId9" action="ppaction://hlinksldjump"/>
            <a:extLst>
              <a:ext uri="{FF2B5EF4-FFF2-40B4-BE49-F238E27FC236}">
                <a16:creationId xmlns:a16="http://schemas.microsoft.com/office/drawing/2014/main" id="{84D3E251-BCD5-CBCF-F078-EDC0813E97E4}"/>
              </a:ext>
            </a:extLst>
          </p:cNvPr>
          <p:cNvSpPr/>
          <p:nvPr/>
        </p:nvSpPr>
        <p:spPr>
          <a:xfrm>
            <a:off x="533400" y="8115300"/>
            <a:ext cx="2971800" cy="1981333"/>
          </a:xfrm>
          <a:custGeom>
            <a:avLst/>
            <a:gdLst/>
            <a:ahLst/>
            <a:cxnLst/>
            <a:rect l="l" t="t" r="r" b="b"/>
            <a:pathLst>
              <a:path w="5542028" h="3505333">
                <a:moveTo>
                  <a:pt x="0" y="0"/>
                </a:moveTo>
                <a:lnTo>
                  <a:pt x="5542028" y="0"/>
                </a:lnTo>
                <a:lnTo>
                  <a:pt x="5542028" y="3505333"/>
                </a:lnTo>
                <a:lnTo>
                  <a:pt x="0" y="3505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B0CF352A-D0EB-6952-ED23-7440F287633C}"/>
              </a:ext>
            </a:extLst>
          </p:cNvPr>
          <p:cNvSpPr/>
          <p:nvPr/>
        </p:nvSpPr>
        <p:spPr>
          <a:xfrm>
            <a:off x="762000" y="1028700"/>
            <a:ext cx="2119095" cy="1828800"/>
          </a:xfrm>
          <a:custGeom>
            <a:avLst/>
            <a:gdLst/>
            <a:ahLst/>
            <a:cxnLst/>
            <a:rect l="l" t="t" r="r" b="b"/>
            <a:pathLst>
              <a:path w="4862295" h="3754097">
                <a:moveTo>
                  <a:pt x="0" y="0"/>
                </a:moveTo>
                <a:lnTo>
                  <a:pt x="4862295" y="0"/>
                </a:lnTo>
                <a:lnTo>
                  <a:pt x="4862295" y="3754097"/>
                </a:lnTo>
                <a:lnTo>
                  <a:pt x="0" y="3754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855799" y="1203825"/>
            <a:ext cx="5176765" cy="11621309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96600" y="7581900"/>
            <a:ext cx="3124200" cy="2997183"/>
          </a:xfrm>
          <a:custGeom>
            <a:avLst/>
            <a:gdLst/>
            <a:ahLst/>
            <a:cxnLst/>
            <a:rect l="l" t="t" r="r" b="b"/>
            <a:pathLst>
              <a:path w="3653902" h="3530583">
                <a:moveTo>
                  <a:pt x="0" y="0"/>
                </a:moveTo>
                <a:lnTo>
                  <a:pt x="3653902" y="0"/>
                </a:lnTo>
                <a:lnTo>
                  <a:pt x="3653902" y="3530584"/>
                </a:lnTo>
                <a:lnTo>
                  <a:pt x="0" y="3530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F5A6A2-A0F7-F6A8-9B3B-659C098D52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8400" y="800100"/>
            <a:ext cx="10162913" cy="256663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C6D7AE-A14A-973D-6121-EB2BEE08C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5000" y="2628900"/>
            <a:ext cx="11467570" cy="5797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FD511D-B6A8-713D-1D41-889D3D0EC0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200" y="800100"/>
            <a:ext cx="3023878" cy="22618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70EB8F-99D1-E71E-8B23-ADF07307B9D5}"/>
              </a:ext>
            </a:extLst>
          </p:cNvPr>
          <p:cNvSpPr txBox="1"/>
          <p:nvPr/>
        </p:nvSpPr>
        <p:spPr>
          <a:xfrm>
            <a:off x="304800" y="9486900"/>
            <a:ext cx="11765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251884" y="1301065"/>
            <a:ext cx="6036116" cy="7684870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076250" cy="516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E9FABA-E04A-6339-6D96-AE83D6C7C734}"/>
              </a:ext>
            </a:extLst>
          </p:cNvPr>
          <p:cNvSpPr txBox="1"/>
          <p:nvPr/>
        </p:nvSpPr>
        <p:spPr>
          <a:xfrm>
            <a:off x="685800" y="2400300"/>
            <a:ext cx="1089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số thập phân, đọc được số thập phân.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B1150-CAD9-F7F5-0D9A-A64EDDE9B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4230499" cy="2476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D35017-2AF7-021C-9A10-BABDFD90A779}"/>
              </a:ext>
            </a:extLst>
          </p:cNvPr>
          <p:cNvSpPr txBox="1"/>
          <p:nvPr/>
        </p:nvSpPr>
        <p:spPr>
          <a:xfrm>
            <a:off x="685800" y="4229100"/>
            <a:ext cx="1089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altLang="ko-KR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được việc nhận biết số thập phân; đọc số thập phân trong một số tình huống thực tế.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742</Words>
  <Application>Microsoft Office PowerPoint</Application>
  <PresentationFormat>Custom</PresentationFormat>
  <Paragraphs>115</Paragraphs>
  <Slides>27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Happy Monkey</vt:lpstr>
      <vt:lpstr>Arial</vt:lpstr>
      <vt:lpstr>Bebas Neue</vt:lpstr>
      <vt:lpstr>Calibri</vt:lpstr>
      <vt:lpstr>Cambria</vt:lpstr>
      <vt:lpstr>Cambria Math</vt:lpstr>
      <vt:lpstr>Roboto Condensed Light</vt:lpstr>
      <vt:lpstr>SVN-Ziclets</vt:lpstr>
      <vt:lpstr>Times New Roman</vt:lpstr>
      <vt:lpstr>UTM Duepuntozero</vt:lpstr>
      <vt:lpstr>Office Theme</vt:lpstr>
      <vt:lpstr>Math Subject for Elementary - 3rd Grade: Operations and Algebraic Thinking by Slidesgo</vt:lpstr>
      <vt:lpstr>第一PPT，www.1ppt.com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39</cp:revision>
  <dcterms:created xsi:type="dcterms:W3CDTF">2006-08-16T00:00:00Z</dcterms:created>
  <dcterms:modified xsi:type="dcterms:W3CDTF">2024-08-16T09:27:25Z</dcterms:modified>
  <dc:identifier>DAGJP68S_yM</dc:identifier>
</cp:coreProperties>
</file>