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6"/>
  </p:notesMasterIdLst>
  <p:sldIdLst>
    <p:sldId id="257" r:id="rId4"/>
    <p:sldId id="286" r:id="rId5"/>
    <p:sldId id="305" r:id="rId6"/>
    <p:sldId id="316" r:id="rId7"/>
    <p:sldId id="317" r:id="rId8"/>
    <p:sldId id="318" r:id="rId9"/>
    <p:sldId id="319" r:id="rId10"/>
    <p:sldId id="256" r:id="rId11"/>
    <p:sldId id="270" r:id="rId12"/>
    <p:sldId id="263" r:id="rId13"/>
    <p:sldId id="262" r:id="rId14"/>
    <p:sldId id="258" r:id="rId15"/>
    <p:sldId id="260" r:id="rId16"/>
    <p:sldId id="271" r:id="rId17"/>
    <p:sldId id="261" r:id="rId18"/>
    <p:sldId id="264" r:id="rId19"/>
    <p:sldId id="272" r:id="rId20"/>
    <p:sldId id="273" r:id="rId21"/>
    <p:sldId id="266" r:id="rId22"/>
    <p:sldId id="274" r:id="rId23"/>
    <p:sldId id="275" r:id="rId24"/>
    <p:sldId id="276" r:id="rId25"/>
    <p:sldId id="277" r:id="rId26"/>
    <p:sldId id="278" r:id="rId27"/>
    <p:sldId id="279" r:id="rId28"/>
    <p:sldId id="282" r:id="rId29"/>
    <p:sldId id="280" r:id="rId30"/>
    <p:sldId id="281" r:id="rId31"/>
    <p:sldId id="283" r:id="rId32"/>
    <p:sldId id="285" r:id="rId33"/>
    <p:sldId id="320" r:id="rId34"/>
    <p:sldId id="284"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9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0F8B1-9E7B-4184-A7DB-91BF58908C3E}" type="datetimeFigureOut">
              <a:rPr lang="en-US" smtClean="0"/>
              <a:t>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CA782-E093-4229-AF97-C92E964E76B8}" type="slidenum">
              <a:rPr lang="en-US" smtClean="0"/>
              <a:t>‹#›</a:t>
            </a:fld>
            <a:endParaRPr lang="en-US"/>
          </a:p>
        </p:txBody>
      </p:sp>
    </p:spTree>
    <p:extLst>
      <p:ext uri="{BB962C8B-B14F-4D97-AF65-F5344CB8AC3E}">
        <p14:creationId xmlns:p14="http://schemas.microsoft.com/office/powerpoint/2010/main" val="915742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0999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200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001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597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1271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1380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3794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368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161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5837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155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11/07/2024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22520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11/07/2024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25291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11/07/2024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44956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11/07/2024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00479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11/07/2024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0584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11/07/2024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527248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11/07/2024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55005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11/07/2024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84496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11/07/2024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517647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11/07/2024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39260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11/07/2024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74457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0"/>
            <a:ext cx="2286000" cy="228600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ABC943E6-DDA6-8039-CD17-2C8F8D9CFBF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543800" y="-5295900"/>
            <a:ext cx="2286000" cy="2286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61C8279-E8DA-03FA-8DA7-4D7B1C7A02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0"/>
            <a:ext cx="2286000" cy="228600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E2FA72ED-CF2A-D194-3BDD-253F2B731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543800" y="-5295900"/>
            <a:ext cx="2286000" cy="2286000"/>
          </a:xfrm>
          <a:prstGeom prst="rect">
            <a:avLst/>
          </a:prstGeom>
        </p:spPr>
      </p:pic>
    </p:spTree>
    <p:extLst>
      <p:ext uri="{BB962C8B-B14F-4D97-AF65-F5344CB8AC3E}">
        <p14:creationId xmlns:p14="http://schemas.microsoft.com/office/powerpoint/2010/main" val="2868555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0D75E70-B76F-4F76-9575-EA7F545D535A}" type="datetimeFigureOut">
              <a:rPr lang="vi-VN" smtClean="0"/>
              <a:t>11/07/2024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D3606778-94F5-E109-F342-BB131B7715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0"/>
            <a:ext cx="2286000" cy="228600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6E3AB9FC-6D45-BB78-4812-077F283891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10600" y="12153900"/>
            <a:ext cx="2286000" cy="2286000"/>
          </a:xfrm>
          <a:prstGeom prst="rect">
            <a:avLst/>
          </a:prstGeom>
        </p:spPr>
      </p:pic>
    </p:spTree>
    <p:extLst>
      <p:ext uri="{BB962C8B-B14F-4D97-AF65-F5344CB8AC3E}">
        <p14:creationId xmlns:p14="http://schemas.microsoft.com/office/powerpoint/2010/main" val="35686492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6.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45.sv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gif"/><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gif"/><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sv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gif"/><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48.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gif"/><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gif"/><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4.gif"/><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4.gif"/><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4.gif"/><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4.gif"/><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png"/><Relationship Id="rId3" Type="http://schemas.openxmlformats.org/officeDocument/2006/relationships/image" Target="../media/image25.svg"/><Relationship Id="rId7" Type="http://schemas.openxmlformats.org/officeDocument/2006/relationships/image" Target="../media/image28.gif"/><Relationship Id="rId12" Type="http://schemas.openxmlformats.org/officeDocument/2006/relationships/image" Target="../media/image33.svg"/><Relationship Id="rId17" Type="http://schemas.openxmlformats.org/officeDocument/2006/relationships/image" Target="../media/image36.png"/><Relationship Id="rId2" Type="http://schemas.openxmlformats.org/officeDocument/2006/relationships/image" Target="../media/image24.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image" Target="../media/image31.svg"/><Relationship Id="rId4" Type="http://schemas.openxmlformats.org/officeDocument/2006/relationships/image" Target="../media/image3.gif"/><Relationship Id="rId9" Type="http://schemas.openxmlformats.org/officeDocument/2006/relationships/image" Target="../media/image30.png"/><Relationship Id="rId1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sp>
      </p:grpSp>
      <p:sp>
        <p:nvSpPr>
          <p:cNvPr id="13" name="TextBox 13"/>
          <p:cNvSpPr txBox="1"/>
          <p:nvPr/>
        </p:nvSpPr>
        <p:spPr>
          <a:xfrm>
            <a:off x="3947160" y="4091940"/>
            <a:ext cx="9825829" cy="1184620"/>
          </a:xfrm>
          <a:prstGeom prst="rect">
            <a:avLst/>
          </a:prstGeom>
        </p:spPr>
        <p:txBody>
          <a:bodyPr lIns="0" tIns="0" rIns="0" bIns="0" rtlCol="0" anchor="t">
            <a:spAutoFit/>
          </a:bodyPr>
          <a:lstStyle/>
          <a:p>
            <a:pPr algn="ctr">
              <a:lnSpc>
                <a:spcPts val="7840"/>
              </a:lnSpc>
            </a:pPr>
            <a:r>
              <a:rPr lang="en-US" sz="11500" dirty="0" err="1">
                <a:solidFill>
                  <a:schemeClr val="bg1"/>
                </a:solidFill>
                <a:latin typeface="SVN-Gretoon" panose="02040603050506020204" pitchFamily="18" charset="0"/>
              </a:rPr>
              <a:t>Khởi</a:t>
            </a:r>
            <a:r>
              <a:rPr lang="en-US" sz="11500" dirty="0">
                <a:solidFill>
                  <a:schemeClr val="bg1"/>
                </a:solidFill>
                <a:latin typeface="SVN-Gretoon" panose="02040603050506020204" pitchFamily="18" charset="0"/>
              </a:rPr>
              <a:t> </a:t>
            </a:r>
            <a:r>
              <a:rPr lang="en-US" sz="11500" dirty="0" err="1">
                <a:solidFill>
                  <a:schemeClr val="bg1"/>
                </a:solidFill>
                <a:latin typeface="SVN-Gretoon" panose="02040603050506020204" pitchFamily="18" charset="0"/>
              </a:rPr>
              <a:t>động</a:t>
            </a:r>
            <a:endParaRPr lang="en-US" sz="11500" dirty="0">
              <a:solidFill>
                <a:schemeClr val="bg1"/>
              </a:solidFill>
              <a:latin typeface="SVN-Gretoon" panose="02040603050506020204" pitchFamily="18" charset="0"/>
            </a:endParaRPr>
          </a:p>
        </p:txBody>
      </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2895600" y="1562100"/>
            <a:ext cx="11226811" cy="5080569"/>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sp>
      </p:grpSp>
      <p:sp>
        <p:nvSpPr>
          <p:cNvPr id="5" name="TextBox 5"/>
          <p:cNvSpPr txBox="1"/>
          <p:nvPr/>
        </p:nvSpPr>
        <p:spPr>
          <a:xfrm>
            <a:off x="3352800" y="2400300"/>
            <a:ext cx="10373465" cy="3539430"/>
          </a:xfrm>
          <a:prstGeom prst="rect">
            <a:avLst/>
          </a:prstGeom>
        </p:spPr>
        <p:txBody>
          <a:bodyPr lIns="0" tIns="0" rIns="0" bIns="0" rtlCol="0" anchor="t">
            <a:spAutoFit/>
          </a:bodyPr>
          <a:lstStyle/>
          <a:p>
            <a:pPr algn="ctr"/>
            <a:r>
              <a:rPr lang="en-US" sz="11500" b="1" dirty="0">
                <a:solidFill>
                  <a:srgbClr val="000000"/>
                </a:solidFill>
                <a:latin typeface="+mj-lt"/>
              </a:rPr>
              <a:t>2. Vai </a:t>
            </a:r>
            <a:r>
              <a:rPr lang="en-US" sz="11500" b="1" dirty="0" err="1">
                <a:solidFill>
                  <a:srgbClr val="000000"/>
                </a:solidFill>
                <a:latin typeface="+mj-lt"/>
              </a:rPr>
              <a:t>trò</a:t>
            </a:r>
            <a:r>
              <a:rPr lang="en-US" sz="11500" b="1" dirty="0">
                <a:solidFill>
                  <a:srgbClr val="000000"/>
                </a:solidFill>
                <a:latin typeface="+mj-lt"/>
              </a:rPr>
              <a:t> </a:t>
            </a:r>
            <a:r>
              <a:rPr lang="en-US" sz="11500" b="1" dirty="0" err="1">
                <a:solidFill>
                  <a:srgbClr val="000000"/>
                </a:solidFill>
                <a:latin typeface="+mj-lt"/>
              </a:rPr>
              <a:t>của</a:t>
            </a:r>
            <a:r>
              <a:rPr lang="en-US" sz="11500" b="1" dirty="0">
                <a:solidFill>
                  <a:srgbClr val="000000"/>
                </a:solidFill>
                <a:latin typeface="+mj-lt"/>
              </a:rPr>
              <a:t> </a:t>
            </a:r>
            <a:r>
              <a:rPr lang="en-US" sz="11500" b="1" dirty="0" err="1">
                <a:solidFill>
                  <a:srgbClr val="000000"/>
                </a:solidFill>
                <a:latin typeface="+mj-lt"/>
              </a:rPr>
              <a:t>đất</a:t>
            </a:r>
            <a:r>
              <a:rPr lang="en-US" sz="11500" b="1" dirty="0">
                <a:solidFill>
                  <a:srgbClr val="000000"/>
                </a:solidFill>
                <a:latin typeface="+mj-lt"/>
              </a:rPr>
              <a:t> </a:t>
            </a:r>
            <a:r>
              <a:rPr lang="en-US" sz="11500" b="1" dirty="0" err="1">
                <a:solidFill>
                  <a:srgbClr val="000000"/>
                </a:solidFill>
                <a:latin typeface="+mj-lt"/>
              </a:rPr>
              <a:t>đối</a:t>
            </a:r>
            <a:r>
              <a:rPr lang="en-US" sz="11500" b="1" dirty="0">
                <a:solidFill>
                  <a:srgbClr val="000000"/>
                </a:solidFill>
                <a:latin typeface="+mj-lt"/>
              </a:rPr>
              <a:t> </a:t>
            </a:r>
            <a:r>
              <a:rPr lang="en-US" sz="11500" b="1" dirty="0" err="1">
                <a:solidFill>
                  <a:srgbClr val="000000"/>
                </a:solidFill>
                <a:latin typeface="+mj-lt"/>
              </a:rPr>
              <a:t>với</a:t>
            </a:r>
            <a:r>
              <a:rPr lang="en-US" sz="11500" b="1" dirty="0">
                <a:solidFill>
                  <a:srgbClr val="000000"/>
                </a:solidFill>
                <a:latin typeface="+mj-lt"/>
              </a:rPr>
              <a:t> </a:t>
            </a:r>
            <a:r>
              <a:rPr lang="en-US" sz="11500" b="1" dirty="0" err="1">
                <a:solidFill>
                  <a:srgbClr val="000000"/>
                </a:solidFill>
                <a:latin typeface="+mj-lt"/>
              </a:rPr>
              <a:t>cây</a:t>
            </a:r>
            <a:r>
              <a:rPr lang="en-US" sz="11500" b="1" dirty="0">
                <a:solidFill>
                  <a:srgbClr val="000000"/>
                </a:solidFill>
                <a:latin typeface="+mj-lt"/>
              </a:rPr>
              <a:t> </a:t>
            </a:r>
            <a:r>
              <a:rPr lang="en-US" sz="11500" b="1" dirty="0" err="1">
                <a:solidFill>
                  <a:srgbClr val="000000"/>
                </a:solidFill>
                <a:latin typeface="+mj-lt"/>
              </a:rPr>
              <a:t>trồng</a:t>
            </a:r>
            <a:endParaRPr lang="en-US" sz="11500" b="1" dirty="0">
              <a:solidFill>
                <a:srgbClr val="000000"/>
              </a:solidFill>
              <a:latin typeface="+mj-lt"/>
            </a:endParaRPr>
          </a:p>
        </p:txBody>
      </p:sp>
      <p:sp>
        <p:nvSpPr>
          <p:cNvPr id="6" name="Freeform 6"/>
          <p:cNvSpPr/>
          <p:nvPr/>
        </p:nvSpPr>
        <p:spPr>
          <a:xfrm>
            <a:off x="10308274" y="6166382"/>
            <a:ext cx="7762226" cy="3832599"/>
          </a:xfrm>
          <a:custGeom>
            <a:avLst/>
            <a:gdLst/>
            <a:ahLst/>
            <a:cxnLst/>
            <a:rect l="l" t="t" r="r" b="b"/>
            <a:pathLst>
              <a:path w="7762226" h="3832599">
                <a:moveTo>
                  <a:pt x="0" y="0"/>
                </a:moveTo>
                <a:lnTo>
                  <a:pt x="7762226" y="0"/>
                </a:lnTo>
                <a:lnTo>
                  <a:pt x="7762226" y="3832599"/>
                </a:lnTo>
                <a:lnTo>
                  <a:pt x="0" y="38325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1" name="Picture 11"/>
          <p:cNvPicPr>
            <a:picLocks noChangeAspect="1"/>
          </p:cNvPicPr>
          <p:nvPr/>
        </p:nvPicPr>
        <p:blipFill>
          <a:blip r:embed="rId4"/>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4"/>
          <a:srcRect/>
          <a:stretch>
            <a:fillRect/>
          </a:stretch>
        </p:blipFill>
        <p:spPr>
          <a:xfrm>
            <a:off x="15354101" y="3125511"/>
            <a:ext cx="1460031" cy="1467368"/>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5" name="图片 32">
            <a:extLst>
              <a:ext uri="{FF2B5EF4-FFF2-40B4-BE49-F238E27FC236}">
                <a16:creationId xmlns:a16="http://schemas.microsoft.com/office/drawing/2014/main" id="{41A9006F-5C31-56BE-A387-B182A74F9C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81000" y="5170373"/>
            <a:ext cx="4038600" cy="53332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sp>
        <p:nvSpPr>
          <p:cNvPr id="2" name="Freeform 2"/>
          <p:cNvSpPr/>
          <p:nvPr/>
        </p:nvSpPr>
        <p:spPr>
          <a:xfrm>
            <a:off x="11563469" y="3468169"/>
            <a:ext cx="6427805" cy="6427805"/>
          </a:xfrm>
          <a:custGeom>
            <a:avLst/>
            <a:gdLst/>
            <a:ahLst/>
            <a:cxnLst/>
            <a:rect l="l" t="t" r="r" b="b"/>
            <a:pathLst>
              <a:path w="6427805" h="6427805">
                <a:moveTo>
                  <a:pt x="0" y="0"/>
                </a:moveTo>
                <a:lnTo>
                  <a:pt x="6427805" y="0"/>
                </a:lnTo>
                <a:lnTo>
                  <a:pt x="6427805" y="6427805"/>
                </a:lnTo>
                <a:lnTo>
                  <a:pt x="0" y="6427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00200" y="2171700"/>
            <a:ext cx="10745548" cy="5410200"/>
            <a:chOff x="0" y="0"/>
            <a:chExt cx="13005989" cy="6149321"/>
          </a:xfrm>
        </p:grpSpPr>
        <p:sp>
          <p:nvSpPr>
            <p:cNvPr id="4" name="Freeform 4"/>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solidFill>
              <a:srgbClr val="EBF094">
                <a:alpha val="83922"/>
              </a:srgbClr>
            </a:solidFill>
          </p:spPr>
        </p:sp>
        <p:sp>
          <p:nvSpPr>
            <p:cNvPr id="5" name="Freeform 5"/>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sp>
      </p:grpSp>
      <p:sp>
        <p:nvSpPr>
          <p:cNvPr id="6" name="TextBox 6"/>
          <p:cNvSpPr txBox="1"/>
          <p:nvPr/>
        </p:nvSpPr>
        <p:spPr>
          <a:xfrm>
            <a:off x="1905000" y="2324100"/>
            <a:ext cx="10327144" cy="4924425"/>
          </a:xfrm>
          <a:prstGeom prst="rect">
            <a:avLst/>
          </a:prstGeom>
        </p:spPr>
        <p:txBody>
          <a:bodyPr lIns="0" tIns="0" rIns="0" bIns="0" rtlCol="0" anchor="t">
            <a:spAutoFit/>
          </a:bodyPr>
          <a:lstStyle/>
          <a:p>
            <a:pPr algn="ctr"/>
            <a:r>
              <a:rPr lang="en-US" sz="8000" dirty="0" err="1">
                <a:solidFill>
                  <a:srgbClr val="000000"/>
                </a:solidFill>
                <a:latin typeface="+mj-lt"/>
              </a:rPr>
              <a:t>Chất</a:t>
            </a:r>
            <a:r>
              <a:rPr lang="en-US" sz="8000" dirty="0">
                <a:solidFill>
                  <a:srgbClr val="000000"/>
                </a:solidFill>
                <a:latin typeface="+mj-lt"/>
              </a:rPr>
              <a:t> </a:t>
            </a:r>
            <a:r>
              <a:rPr lang="en-US" sz="8000" dirty="0" err="1">
                <a:solidFill>
                  <a:srgbClr val="000000"/>
                </a:solidFill>
                <a:latin typeface="+mj-lt"/>
              </a:rPr>
              <a:t>khoáng</a:t>
            </a:r>
            <a:r>
              <a:rPr lang="en-US" sz="8000" dirty="0">
                <a:solidFill>
                  <a:srgbClr val="000000"/>
                </a:solidFill>
                <a:latin typeface="+mj-lt"/>
              </a:rPr>
              <a:t>, </a:t>
            </a:r>
            <a:r>
              <a:rPr lang="en-US" sz="8000" dirty="0" err="1">
                <a:solidFill>
                  <a:srgbClr val="000000"/>
                </a:solidFill>
                <a:latin typeface="+mj-lt"/>
              </a:rPr>
              <a:t>mùn</a:t>
            </a:r>
            <a:r>
              <a:rPr lang="en-US" sz="8000" dirty="0">
                <a:solidFill>
                  <a:srgbClr val="000000"/>
                </a:solidFill>
                <a:latin typeface="+mj-lt"/>
              </a:rPr>
              <a:t> </a:t>
            </a:r>
            <a:r>
              <a:rPr lang="en-US" sz="8000" dirty="0" err="1">
                <a:solidFill>
                  <a:srgbClr val="000000"/>
                </a:solidFill>
                <a:latin typeface="+mj-lt"/>
              </a:rPr>
              <a:t>cung</a:t>
            </a:r>
            <a:r>
              <a:rPr lang="en-US" sz="8000" dirty="0">
                <a:solidFill>
                  <a:srgbClr val="000000"/>
                </a:solidFill>
                <a:latin typeface="+mj-lt"/>
              </a:rPr>
              <a:t> </a:t>
            </a:r>
            <a:r>
              <a:rPr lang="en-US" sz="8000" dirty="0" err="1">
                <a:solidFill>
                  <a:srgbClr val="000000"/>
                </a:solidFill>
                <a:latin typeface="+mj-lt"/>
              </a:rPr>
              <a:t>cấp</a:t>
            </a:r>
            <a:r>
              <a:rPr lang="en-US" sz="8000" dirty="0">
                <a:solidFill>
                  <a:srgbClr val="000000"/>
                </a:solidFill>
                <a:latin typeface="+mj-lt"/>
              </a:rPr>
              <a:t> </a:t>
            </a:r>
            <a:r>
              <a:rPr lang="en-US" sz="8000" dirty="0" err="1">
                <a:solidFill>
                  <a:srgbClr val="000000"/>
                </a:solidFill>
                <a:latin typeface="+mj-lt"/>
              </a:rPr>
              <a:t>dinh</a:t>
            </a:r>
            <a:r>
              <a:rPr lang="en-US" sz="8000" dirty="0">
                <a:solidFill>
                  <a:srgbClr val="000000"/>
                </a:solidFill>
                <a:latin typeface="+mj-lt"/>
              </a:rPr>
              <a:t> </a:t>
            </a:r>
            <a:r>
              <a:rPr lang="en-US" sz="8000" dirty="0" err="1">
                <a:solidFill>
                  <a:srgbClr val="000000"/>
                </a:solidFill>
                <a:latin typeface="+mj-lt"/>
              </a:rPr>
              <a:t>dưỡng</a:t>
            </a:r>
            <a:r>
              <a:rPr lang="en-US" sz="8000" dirty="0">
                <a:solidFill>
                  <a:srgbClr val="000000"/>
                </a:solidFill>
                <a:latin typeface="+mj-lt"/>
              </a:rPr>
              <a:t> </a:t>
            </a:r>
            <a:r>
              <a:rPr lang="en-US" sz="8000" dirty="0" err="1">
                <a:solidFill>
                  <a:srgbClr val="000000"/>
                </a:solidFill>
                <a:latin typeface="+mj-lt"/>
              </a:rPr>
              <a:t>cho</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giúp</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sống</a:t>
            </a:r>
            <a:r>
              <a:rPr lang="en-US" sz="8000" dirty="0">
                <a:solidFill>
                  <a:srgbClr val="000000"/>
                </a:solidFill>
                <a:latin typeface="+mj-lt"/>
              </a:rPr>
              <a:t> </a:t>
            </a:r>
            <a:r>
              <a:rPr lang="en-US" sz="8000" dirty="0" err="1">
                <a:solidFill>
                  <a:srgbClr val="000000"/>
                </a:solidFill>
                <a:latin typeface="+mj-lt"/>
              </a:rPr>
              <a:t>và</a:t>
            </a:r>
            <a:r>
              <a:rPr lang="en-US" sz="8000" dirty="0">
                <a:solidFill>
                  <a:srgbClr val="000000"/>
                </a:solidFill>
                <a:latin typeface="+mj-lt"/>
              </a:rPr>
              <a:t> </a:t>
            </a:r>
            <a:r>
              <a:rPr lang="en-US" sz="8000" dirty="0" err="1">
                <a:solidFill>
                  <a:srgbClr val="000000"/>
                </a:solidFill>
                <a:latin typeface="+mj-lt"/>
              </a:rPr>
              <a:t>phát</a:t>
            </a:r>
            <a:r>
              <a:rPr lang="en-US" sz="8000" dirty="0">
                <a:solidFill>
                  <a:srgbClr val="000000"/>
                </a:solidFill>
                <a:latin typeface="+mj-lt"/>
              </a:rPr>
              <a:t> </a:t>
            </a:r>
            <a:r>
              <a:rPr lang="en-US" sz="8000" dirty="0" err="1">
                <a:solidFill>
                  <a:srgbClr val="000000"/>
                </a:solidFill>
                <a:latin typeface="+mj-lt"/>
              </a:rPr>
              <a:t>triển</a:t>
            </a:r>
            <a:r>
              <a:rPr lang="en-US" sz="8000" dirty="0">
                <a:solidFill>
                  <a:srgbClr val="000000"/>
                </a:solidFill>
                <a:latin typeface="+mj-lt"/>
              </a:rPr>
              <a:t>.</a:t>
            </a:r>
          </a:p>
        </p:txBody>
      </p:sp>
      <p:pic>
        <p:nvPicPr>
          <p:cNvPr id="11" name="Picture 11"/>
          <p:cNvPicPr>
            <a:picLocks noChangeAspect="1"/>
          </p:cNvPicPr>
          <p:nvPr/>
        </p:nvPicPr>
        <p:blipFill>
          <a:blip r:embed="rId4"/>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4"/>
          <a:srcRect/>
          <a:stretch>
            <a:fillRect/>
          </a:stretch>
        </p:blipFill>
        <p:spPr>
          <a:xfrm>
            <a:off x="15354101" y="3125511"/>
            <a:ext cx="1460031" cy="1467368"/>
          </a:xfrm>
          <a:prstGeom prst="rect">
            <a:avLst/>
          </a:prstGeom>
        </p:spPr>
      </p:pic>
      <p:pic>
        <p:nvPicPr>
          <p:cNvPr id="13" name="Picture 13"/>
          <p:cNvPicPr>
            <a:picLocks noChangeAspect="1"/>
          </p:cNvPicPr>
          <p:nvPr/>
        </p:nvPicPr>
        <p:blipFill>
          <a:blip r:embed="rId5"/>
          <a:srcRect/>
          <a:stretch>
            <a:fillRect/>
          </a:stretch>
        </p:blipFill>
        <p:spPr>
          <a:xfrm>
            <a:off x="-142374" y="7847368"/>
            <a:ext cx="2342147" cy="2821864"/>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grpSp>
        <p:nvGrpSpPr>
          <p:cNvPr id="18" name="Group 17">
            <a:extLst>
              <a:ext uri="{FF2B5EF4-FFF2-40B4-BE49-F238E27FC236}">
                <a16:creationId xmlns:a16="http://schemas.microsoft.com/office/drawing/2014/main" id="{F3B23CED-F0A1-776D-CC95-14C187E660DD}"/>
              </a:ext>
            </a:extLst>
          </p:cNvPr>
          <p:cNvGrpSpPr/>
          <p:nvPr/>
        </p:nvGrpSpPr>
        <p:grpSpPr>
          <a:xfrm>
            <a:off x="990600" y="0"/>
            <a:ext cx="16383001" cy="2171700"/>
            <a:chOff x="1005030" y="2497824"/>
            <a:chExt cx="11389860" cy="1182915"/>
          </a:xfrm>
        </p:grpSpPr>
        <p:sp>
          <p:nvSpPr>
            <p:cNvPr id="19" name="Rounded Rectangle 36">
              <a:extLst>
                <a:ext uri="{FF2B5EF4-FFF2-40B4-BE49-F238E27FC236}">
                  <a16:creationId xmlns:a16="http://schemas.microsoft.com/office/drawing/2014/main" id="{DB19700E-D776-23F5-0BB6-338D0F58A7B2}"/>
                </a:ext>
              </a:extLst>
            </p:cNvPr>
            <p:cNvSpPr/>
            <p:nvPr/>
          </p:nvSpPr>
          <p:spPr>
            <a:xfrm>
              <a:off x="1990939" y="2658795"/>
              <a:ext cx="10403951" cy="10219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i="0" dirty="0">
                  <a:solidFill>
                    <a:srgbClr val="000000"/>
                  </a:solidFill>
                  <a:effectLst/>
                  <a:latin typeface="Cambria" panose="02040503050406030204" pitchFamily="18" charset="0"/>
                  <a:ea typeface="Cambria" panose="02040503050406030204" pitchFamily="18" charset="0"/>
                </a:rPr>
                <a:t>Quan </a:t>
              </a:r>
              <a:r>
                <a:rPr lang="en-US" sz="4000" b="1" i="0" dirty="0" err="1">
                  <a:solidFill>
                    <a:srgbClr val="000000"/>
                  </a:solidFill>
                  <a:effectLst/>
                  <a:latin typeface="Cambria" panose="02040503050406030204" pitchFamily="18" charset="0"/>
                  <a:ea typeface="Cambria" panose="02040503050406030204" pitchFamily="18" charset="0"/>
                </a:rPr>
                <a:t>sát</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hình</a:t>
              </a:r>
              <a:r>
                <a:rPr lang="en-US" sz="4000" b="1" i="0" dirty="0">
                  <a:solidFill>
                    <a:srgbClr val="000000"/>
                  </a:solidFill>
                  <a:effectLst/>
                  <a:latin typeface="Cambria" panose="02040503050406030204" pitchFamily="18" charset="0"/>
                  <a:ea typeface="Cambria" panose="02040503050406030204" pitchFamily="18" charset="0"/>
                </a:rPr>
                <a:t> 6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biết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Rễ</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lấy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những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đất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có</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thể</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đứng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không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bị</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đổ</a:t>
              </a:r>
              <a:r>
                <a:rPr lang="en-US" sz="4000" b="1" i="0" dirty="0">
                  <a:solidFill>
                    <a:srgbClr val="000000"/>
                  </a:solidFill>
                  <a:effectLst/>
                  <a:latin typeface="Cambria" panose="02040503050406030204" pitchFamily="18" charset="0"/>
                  <a:ea typeface="Cambria" panose="02040503050406030204" pitchFamily="18" charset="0"/>
                </a:rPr>
                <a:t>?</a:t>
              </a:r>
            </a:p>
          </p:txBody>
        </p:sp>
        <p:pic>
          <p:nvPicPr>
            <p:cNvPr id="20" name="Picture 19">
              <a:extLst>
                <a:ext uri="{FF2B5EF4-FFF2-40B4-BE49-F238E27FC236}">
                  <a16:creationId xmlns:a16="http://schemas.microsoft.com/office/drawing/2014/main" id="{4FEBB668-628F-855A-FD44-5CA8FEA73C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24" name="Picture 23">
            <a:extLst>
              <a:ext uri="{FF2B5EF4-FFF2-40B4-BE49-F238E27FC236}">
                <a16:creationId xmlns:a16="http://schemas.microsoft.com/office/drawing/2014/main" id="{2B6CB9DD-D64B-11EF-C4CD-079D4B49BDB3}"/>
              </a:ext>
            </a:extLst>
          </p:cNvPr>
          <p:cNvPicPr>
            <a:picLocks noChangeAspect="1"/>
          </p:cNvPicPr>
          <p:nvPr/>
        </p:nvPicPr>
        <p:blipFill>
          <a:blip r:embed="rId4"/>
          <a:stretch>
            <a:fillRect/>
          </a:stretch>
        </p:blipFill>
        <p:spPr>
          <a:xfrm>
            <a:off x="4724400" y="2476500"/>
            <a:ext cx="8305800" cy="6786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1828800" y="800100"/>
            <a:ext cx="11226811" cy="2514600"/>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sp>
      </p:grpSp>
      <p:sp>
        <p:nvSpPr>
          <p:cNvPr id="5" name="TextBox 5"/>
          <p:cNvSpPr txBox="1"/>
          <p:nvPr/>
        </p:nvSpPr>
        <p:spPr>
          <a:xfrm>
            <a:off x="2209800" y="1104900"/>
            <a:ext cx="10572789" cy="1813253"/>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Rễ cây lấy nước, chất khoáng, không khí,… từ đất.</a:t>
            </a:r>
            <a:endParaRPr lang="en-US" sz="6000" b="1" dirty="0">
              <a:solidFill>
                <a:srgbClr val="000000"/>
              </a:solidFill>
              <a:latin typeface="Cambria" panose="02040503050406030204" pitchFamily="18" charset="0"/>
              <a:ea typeface="Cambria" panose="02040503050406030204" pitchFamily="18" charset="0"/>
            </a:endParaRPr>
          </a:p>
        </p:txBody>
      </p:sp>
      <p:pic>
        <p:nvPicPr>
          <p:cNvPr id="15" name="Picture 15"/>
          <p:cNvPicPr>
            <a:picLocks noChangeAspect="1"/>
          </p:cNvPicPr>
          <p:nvPr/>
        </p:nvPicPr>
        <p:blipFill>
          <a:blip r:embed="rId2"/>
          <a:srcRect/>
          <a:stretch>
            <a:fillRect/>
          </a:stretch>
        </p:blipFill>
        <p:spPr>
          <a:xfrm>
            <a:off x="10833454" y="295016"/>
            <a:ext cx="1460031" cy="1467368"/>
          </a:xfrm>
          <a:prstGeom prst="rect">
            <a:avLst/>
          </a:prstGeom>
        </p:spPr>
      </p:pic>
      <p:pic>
        <p:nvPicPr>
          <p:cNvPr id="16" name="Picture 16"/>
          <p:cNvPicPr>
            <a:picLocks noChangeAspect="1"/>
          </p:cNvPicPr>
          <p:nvPr/>
        </p:nvPicPr>
        <p:blipFill>
          <a:blip r:embed="rId2"/>
          <a:srcRect/>
          <a:stretch>
            <a:fillRect/>
          </a:stretch>
        </p:blipFill>
        <p:spPr>
          <a:xfrm>
            <a:off x="16529284" y="1762384"/>
            <a:ext cx="1460031" cy="1467368"/>
          </a:xfrm>
          <a:prstGeom prst="rect">
            <a:avLst/>
          </a:prstGeom>
        </p:spPr>
      </p:pic>
      <p:pic>
        <p:nvPicPr>
          <p:cNvPr id="17" name="Picture 17"/>
          <p:cNvPicPr>
            <a:picLocks noChangeAspect="1"/>
          </p:cNvPicPr>
          <p:nvPr/>
        </p:nvPicPr>
        <p:blipFill>
          <a:blip r:embed="rId3"/>
          <a:srcRect/>
          <a:stretch>
            <a:fillRect/>
          </a:stretch>
        </p:blipFill>
        <p:spPr>
          <a:xfrm>
            <a:off x="240632" y="7847368"/>
            <a:ext cx="2342147" cy="2821864"/>
          </a:xfrm>
          <a:prstGeom prst="rect">
            <a:avLst/>
          </a:prstGeom>
        </p:spPr>
      </p:pic>
      <p:sp>
        <p:nvSpPr>
          <p:cNvPr id="18" name="Freeform 18"/>
          <p:cNvSpPr/>
          <p:nvPr/>
        </p:nvSpPr>
        <p:spPr>
          <a:xfrm>
            <a:off x="13334598" y="-443976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3">
            <a:extLst>
              <a:ext uri="{FF2B5EF4-FFF2-40B4-BE49-F238E27FC236}">
                <a16:creationId xmlns:a16="http://schemas.microsoft.com/office/drawing/2014/main" id="{D10958CC-0E93-C799-8A0C-415C4849F4D0}"/>
              </a:ext>
            </a:extLst>
          </p:cNvPr>
          <p:cNvSpPr/>
          <p:nvPr/>
        </p:nvSpPr>
        <p:spPr>
          <a:xfrm>
            <a:off x="13258800" y="2324100"/>
            <a:ext cx="4195382" cy="6477000"/>
          </a:xfrm>
          <a:custGeom>
            <a:avLst/>
            <a:gdLst/>
            <a:ahLst/>
            <a:cxnLst/>
            <a:rect l="l" t="t" r="r" b="b"/>
            <a:pathLst>
              <a:path w="2823782" h="4114800">
                <a:moveTo>
                  <a:pt x="0" y="0"/>
                </a:moveTo>
                <a:lnTo>
                  <a:pt x="2823782" y="0"/>
                </a:lnTo>
                <a:lnTo>
                  <a:pt x="282378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0" name="Group 2">
            <a:extLst>
              <a:ext uri="{FF2B5EF4-FFF2-40B4-BE49-F238E27FC236}">
                <a16:creationId xmlns:a16="http://schemas.microsoft.com/office/drawing/2014/main" id="{998F8E31-0B5A-13B1-1D3B-6968557C7225}"/>
              </a:ext>
            </a:extLst>
          </p:cNvPr>
          <p:cNvGrpSpPr/>
          <p:nvPr/>
        </p:nvGrpSpPr>
        <p:grpSpPr>
          <a:xfrm>
            <a:off x="1600200" y="4152900"/>
            <a:ext cx="11226811" cy="3276600"/>
            <a:chOff x="0" y="0"/>
            <a:chExt cx="13588491" cy="6149321"/>
          </a:xfrm>
        </p:grpSpPr>
        <p:sp>
          <p:nvSpPr>
            <p:cNvPr id="21" name="Freeform 3">
              <a:extLst>
                <a:ext uri="{FF2B5EF4-FFF2-40B4-BE49-F238E27FC236}">
                  <a16:creationId xmlns:a16="http://schemas.microsoft.com/office/drawing/2014/main" id="{181493C4-C231-C399-61D1-052DE3D19841}"/>
                </a:ext>
              </a:extLst>
            </p:cNvPr>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sp>
        <p:sp>
          <p:nvSpPr>
            <p:cNvPr id="22" name="Freeform 4">
              <a:extLst>
                <a:ext uri="{FF2B5EF4-FFF2-40B4-BE49-F238E27FC236}">
                  <a16:creationId xmlns:a16="http://schemas.microsoft.com/office/drawing/2014/main" id="{2F125F74-33BC-F8A4-BCAF-9EAD8DD4D4EB}"/>
                </a:ext>
              </a:extLst>
            </p:cNvPr>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sp>
      </p:grpSp>
      <p:sp>
        <p:nvSpPr>
          <p:cNvPr id="23" name="TextBox 5">
            <a:extLst>
              <a:ext uri="{FF2B5EF4-FFF2-40B4-BE49-F238E27FC236}">
                <a16:creationId xmlns:a16="http://schemas.microsoft.com/office/drawing/2014/main" id="{89135C76-3CE1-FD32-AC1A-9F923EFC5C0F}"/>
              </a:ext>
            </a:extLst>
          </p:cNvPr>
          <p:cNvSpPr txBox="1"/>
          <p:nvPr/>
        </p:nvSpPr>
        <p:spPr>
          <a:xfrm>
            <a:off x="1981200" y="4457700"/>
            <a:ext cx="10572789" cy="2749407"/>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Cây có thể đứng vững, không bị đổ nhờ bộ rễ cây phát triển cắm rễ sâu trong lòng đất.</a:t>
            </a:r>
            <a:endParaRPr lang="en-US" sz="6000" b="1" dirty="0">
              <a:solidFill>
                <a:srgbClr val="0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38100"/>
            <a:ext cx="18288000" cy="10248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sp>
      </p:grpSp>
      <p:sp>
        <p:nvSpPr>
          <p:cNvPr id="8" name="TextBox 8"/>
          <p:cNvSpPr txBox="1"/>
          <p:nvPr/>
        </p:nvSpPr>
        <p:spPr>
          <a:xfrm>
            <a:off x="533400" y="2324100"/>
            <a:ext cx="9448800" cy="5539978"/>
          </a:xfrm>
          <a:prstGeom prst="rect">
            <a:avLst/>
          </a:prstGeom>
        </p:spPr>
        <p:txBody>
          <a:bodyPr wrap="square" lIns="0" tIns="0" rIns="0" bIns="0" rtlCol="0" anchor="t">
            <a:spAutoFit/>
          </a:bodyPr>
          <a:lstStyle/>
          <a:p>
            <a:pPr algn="just"/>
            <a:r>
              <a:rPr lang="vi-VN" sz="4000" dirty="0">
                <a:solidFill>
                  <a:srgbClr val="000000"/>
                </a:solidFill>
                <a:latin typeface="Cambria" panose="02040503050406030204" pitchFamily="18" charset="0"/>
                <a:ea typeface="Cambria" panose="02040503050406030204" pitchFamily="18" charset="0"/>
              </a:rPr>
              <a:t>Mỗi vùng miền ở Việt Nam có các loại đất khác nhau, phù hợp với từng loại cây trồng. Đất bazan ở Tây Nguyên (hình 7) có thể trồng các loại cây công nghiệp như cao su, cà phê, hồ tiêu,... Đất phù sa phổ biến ở vùng đồng bằng (hình 8), nơi có các con sông lớn chảy qua như sông Hồng, sông Đáy, sông Cửu Long,... có thể trồng cây nông nghiệp như lúa, ngô, khoai,...</a:t>
            </a:r>
            <a:endParaRPr lang="en-US" sz="4000" dirty="0">
              <a:solidFill>
                <a:srgbClr val="000000"/>
              </a:solidFill>
              <a:latin typeface="Cambria" panose="02040503050406030204" pitchFamily="18" charset="0"/>
              <a:ea typeface="Cambria" panose="02040503050406030204" pitchFamily="18" charset="0"/>
            </a:endParaRP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6" name="Picture 15">
            <a:extLst>
              <a:ext uri="{FF2B5EF4-FFF2-40B4-BE49-F238E27FC236}">
                <a16:creationId xmlns:a16="http://schemas.microsoft.com/office/drawing/2014/main" id="{615C69D2-F2A6-EE43-6174-9F300BA60943}"/>
              </a:ext>
            </a:extLst>
          </p:cNvPr>
          <p:cNvPicPr>
            <a:picLocks noChangeAspect="1"/>
          </p:cNvPicPr>
          <p:nvPr/>
        </p:nvPicPr>
        <p:blipFill>
          <a:blip r:embed="rId5"/>
          <a:stretch>
            <a:fillRect/>
          </a:stretch>
        </p:blipFill>
        <p:spPr>
          <a:xfrm rot="333019">
            <a:off x="10439400" y="2628900"/>
            <a:ext cx="7573108" cy="579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3F9AE9E6-9B2D-C9D3-EE30-BE3AD61173DE}"/>
              </a:ext>
            </a:extLst>
          </p:cNvPr>
          <p:cNvPicPr>
            <a:picLocks noChangeAspect="1"/>
          </p:cNvPicPr>
          <p:nvPr/>
        </p:nvPicPr>
        <p:blipFill>
          <a:blip r:embed="rId6"/>
          <a:stretch>
            <a:fillRect/>
          </a:stretch>
        </p:blipFill>
        <p:spPr>
          <a:xfrm>
            <a:off x="5943600" y="419100"/>
            <a:ext cx="7565792"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1026" name="Picture 2" descr="Đất đỏ bazan là gì? Tìm hiểu nguồn gốc, đặc điểm đất đỏ bazan ở nước ta">
            <a:extLst>
              <a:ext uri="{FF2B5EF4-FFF2-40B4-BE49-F238E27FC236}">
                <a16:creationId xmlns:a16="http://schemas.microsoft.com/office/drawing/2014/main" id="{C9759034-EA6A-D2F8-175D-623163E4C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
            <a:ext cx="15226018" cy="75438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3">
            <a:extLst>
              <a:ext uri="{FF2B5EF4-FFF2-40B4-BE49-F238E27FC236}">
                <a16:creationId xmlns:a16="http://schemas.microsoft.com/office/drawing/2014/main"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sp>
      </p:grpSp>
      <p:sp>
        <p:nvSpPr>
          <p:cNvPr id="18" name="TextBox 13">
            <a:extLst>
              <a:ext uri="{FF2B5EF4-FFF2-40B4-BE49-F238E27FC236}">
                <a16:creationId xmlns:a16="http://schemas.microsoft.com/office/drawing/2014/main"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algn="ctr">
              <a:lnSpc>
                <a:spcPts val="12320"/>
              </a:lnSpc>
            </a:pPr>
            <a:r>
              <a:rPr lang="en-US" sz="8000" dirty="0" err="1">
                <a:solidFill>
                  <a:srgbClr val="000000"/>
                </a:solidFill>
                <a:latin typeface="Cambria" panose="02040503050406030204" pitchFamily="18" charset="0"/>
                <a:ea typeface="Cambria" panose="02040503050406030204" pitchFamily="18" charset="0"/>
              </a:rPr>
              <a:t>Đất</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đỏ</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bazan</a:t>
            </a:r>
            <a:r>
              <a:rPr lang="en-US" sz="8000" dirty="0">
                <a:solidFill>
                  <a:srgbClr val="000000"/>
                </a:solidFill>
                <a:latin typeface="Cambria" panose="02040503050406030204" pitchFamily="18" charset="0"/>
                <a:ea typeface="Cambria" panose="020405030504060302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sp>
      </p:grpSp>
      <p:sp>
        <p:nvSpPr>
          <p:cNvPr id="18" name="TextBox 13">
            <a:extLst>
              <a:ext uri="{FF2B5EF4-FFF2-40B4-BE49-F238E27FC236}">
                <a16:creationId xmlns:a16="http://schemas.microsoft.com/office/drawing/2014/main"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sa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050" name="Picture 2" descr="Đất phù sa sông hồng - Công ty bán đất phù sa sông hồng - Vinatap">
            <a:extLst>
              <a:ext uri="{FF2B5EF4-FFF2-40B4-BE49-F238E27FC236}">
                <a16:creationId xmlns:a16="http://schemas.microsoft.com/office/drawing/2014/main" id="{E2F785EA-724D-367B-285C-96582282B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19100"/>
            <a:ext cx="12344400" cy="759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5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sp>
      </p:gr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6" name="Picture 5">
            <a:extLst>
              <a:ext uri="{FF2B5EF4-FFF2-40B4-BE49-F238E27FC236}">
                <a16:creationId xmlns:a16="http://schemas.microsoft.com/office/drawing/2014/main" id="{8CC9C11A-AAA3-CF1B-F42B-3BA602A2A9E1}"/>
              </a:ext>
            </a:extLst>
          </p:cNvPr>
          <p:cNvPicPr>
            <a:picLocks noChangeAspect="1"/>
          </p:cNvPicPr>
          <p:nvPr/>
        </p:nvPicPr>
        <p:blipFill>
          <a:blip r:embed="rId9"/>
          <a:stretch>
            <a:fillRect/>
          </a:stretch>
        </p:blipFill>
        <p:spPr>
          <a:xfrm>
            <a:off x="2971800" y="3009900"/>
            <a:ext cx="11522439" cy="3078747"/>
          </a:xfrm>
          <a:prstGeom prst="rect">
            <a:avLst/>
          </a:prstGeom>
        </p:spPr>
      </p:pic>
    </p:spTree>
    <p:extLst>
      <p:ext uri="{BB962C8B-B14F-4D97-AF65-F5344CB8AC3E}">
        <p14:creationId xmlns:p14="http://schemas.microsoft.com/office/powerpoint/2010/main" val="7221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3314700"/>
            <a:ext cx="10820400" cy="2800767"/>
          </a:xfrm>
          <a:prstGeom prst="rect">
            <a:avLst/>
          </a:prstGeom>
          <a:noFill/>
        </p:spPr>
        <p:txBody>
          <a:bodyPr wrap="square" rtlCol="0">
            <a:spAutoFit/>
          </a:bodyPr>
          <a:lstStyle/>
          <a:p>
            <a:pPr algn="ctr"/>
            <a:r>
              <a:rPr lang="en-US" sz="8800" b="1" i="0" dirty="0">
                <a:solidFill>
                  <a:srgbClr val="000000"/>
                </a:solidFill>
                <a:effectLst/>
                <a:latin typeface="+mj-lt"/>
              </a:rPr>
              <a:t>1. </a:t>
            </a:r>
            <a:r>
              <a:rPr lang="en-US" sz="8800" b="1" i="0" dirty="0" err="1">
                <a:solidFill>
                  <a:srgbClr val="000000"/>
                </a:solidFill>
                <a:effectLst/>
                <a:latin typeface="+mj-lt"/>
              </a:rPr>
              <a:t>Trình</a:t>
            </a:r>
            <a:r>
              <a:rPr lang="en-US" sz="8800" b="1" i="0" dirty="0">
                <a:solidFill>
                  <a:srgbClr val="000000"/>
                </a:solidFill>
                <a:effectLst/>
                <a:latin typeface="+mj-lt"/>
              </a:rPr>
              <a:t> </a:t>
            </a:r>
            <a:r>
              <a:rPr lang="en-US" sz="8800" b="1" i="0" dirty="0" err="1">
                <a:solidFill>
                  <a:srgbClr val="000000"/>
                </a:solidFill>
                <a:effectLst/>
                <a:latin typeface="+mj-lt"/>
              </a:rPr>
              <a:t>bày</a:t>
            </a:r>
            <a:r>
              <a:rPr lang="en-US" sz="8800" b="1" i="0" dirty="0">
                <a:solidFill>
                  <a:srgbClr val="000000"/>
                </a:solidFill>
                <a:effectLst/>
                <a:latin typeface="+mj-lt"/>
              </a:rPr>
              <a:t> </a:t>
            </a:r>
            <a:r>
              <a:rPr lang="en-US" sz="8800" b="1" i="0" dirty="0" err="1">
                <a:solidFill>
                  <a:srgbClr val="000000"/>
                </a:solidFill>
                <a:effectLst/>
                <a:latin typeface="+mj-lt"/>
              </a:rPr>
              <a:t>vai</a:t>
            </a:r>
            <a:r>
              <a:rPr lang="en-US" sz="8800" b="1" i="0" dirty="0">
                <a:solidFill>
                  <a:srgbClr val="000000"/>
                </a:solidFill>
                <a:effectLst/>
                <a:latin typeface="+mj-lt"/>
              </a:rPr>
              <a:t> </a:t>
            </a:r>
            <a:r>
              <a:rPr lang="en-US" sz="8800" b="1" i="0" dirty="0" err="1">
                <a:solidFill>
                  <a:srgbClr val="000000"/>
                </a:solidFill>
                <a:effectLst/>
                <a:latin typeface="+mj-lt"/>
              </a:rPr>
              <a:t>trò</a:t>
            </a:r>
            <a:r>
              <a:rPr lang="en-US" sz="8800" b="1" i="0" dirty="0">
                <a:solidFill>
                  <a:srgbClr val="000000"/>
                </a:solidFill>
                <a:effectLst/>
                <a:latin typeface="+mj-lt"/>
              </a:rPr>
              <a:t> </a:t>
            </a:r>
            <a:r>
              <a:rPr lang="en-US" sz="8800" b="1" i="0" dirty="0" err="1">
                <a:solidFill>
                  <a:srgbClr val="000000"/>
                </a:solidFill>
                <a:effectLst/>
                <a:latin typeface="+mj-lt"/>
              </a:rPr>
              <a:t>của</a:t>
            </a:r>
            <a:r>
              <a:rPr lang="en-US" sz="8800" b="1" i="0" dirty="0">
                <a:solidFill>
                  <a:srgbClr val="000000"/>
                </a:solidFill>
                <a:effectLst/>
                <a:latin typeface="+mj-lt"/>
              </a:rPr>
              <a:t> </a:t>
            </a:r>
            <a:r>
              <a:rPr lang="en-US" sz="8800" b="1" i="0" dirty="0" err="1">
                <a:solidFill>
                  <a:srgbClr val="000000"/>
                </a:solidFill>
                <a:effectLst/>
                <a:latin typeface="+mj-lt"/>
              </a:rPr>
              <a:t>đất</a:t>
            </a:r>
            <a:r>
              <a:rPr lang="en-US" sz="8800" b="1" i="0" dirty="0">
                <a:solidFill>
                  <a:srgbClr val="000000"/>
                </a:solidFill>
                <a:effectLst/>
                <a:latin typeface="+mj-lt"/>
              </a:rPr>
              <a:t> </a:t>
            </a:r>
            <a:r>
              <a:rPr lang="en-US" sz="8800" b="1" i="0" dirty="0" err="1">
                <a:solidFill>
                  <a:srgbClr val="000000"/>
                </a:solidFill>
                <a:effectLst/>
                <a:latin typeface="+mj-lt"/>
              </a:rPr>
              <a:t>đối</a:t>
            </a:r>
            <a:r>
              <a:rPr lang="en-US" sz="8800" b="1" i="0" dirty="0">
                <a:solidFill>
                  <a:srgbClr val="000000"/>
                </a:solidFill>
                <a:effectLst/>
                <a:latin typeface="+mj-lt"/>
              </a:rPr>
              <a:t> </a:t>
            </a:r>
            <a:r>
              <a:rPr lang="en-US" sz="8800" b="1" i="0" dirty="0" err="1">
                <a:solidFill>
                  <a:srgbClr val="000000"/>
                </a:solidFill>
                <a:effectLst/>
                <a:latin typeface="+mj-lt"/>
              </a:rPr>
              <a:t>với</a:t>
            </a:r>
            <a:r>
              <a:rPr lang="en-US" sz="8800" b="1" i="0" dirty="0">
                <a:solidFill>
                  <a:srgbClr val="000000"/>
                </a:solidFill>
                <a:effectLst/>
                <a:latin typeface="+mj-lt"/>
              </a:rPr>
              <a:t> </a:t>
            </a:r>
            <a:r>
              <a:rPr lang="en-US" sz="8800" b="1" i="0" dirty="0" err="1">
                <a:solidFill>
                  <a:srgbClr val="000000"/>
                </a:solidFill>
                <a:effectLst/>
                <a:latin typeface="+mj-lt"/>
              </a:rPr>
              <a:t>cây</a:t>
            </a:r>
            <a:r>
              <a:rPr lang="en-US" sz="8800" b="1" i="0" dirty="0">
                <a:solidFill>
                  <a:srgbClr val="000000"/>
                </a:solidFill>
                <a:effectLst/>
                <a:latin typeface="+mj-lt"/>
              </a:rPr>
              <a:t> </a:t>
            </a:r>
            <a:r>
              <a:rPr lang="en-US" sz="8800" b="1" i="0" dirty="0" err="1">
                <a:solidFill>
                  <a:srgbClr val="000000"/>
                </a:solidFill>
                <a:effectLst/>
                <a:latin typeface="+mj-lt"/>
              </a:rPr>
              <a:t>trồng</a:t>
            </a:r>
            <a:r>
              <a:rPr lang="en-US" sz="8800" b="1" i="0" dirty="0">
                <a:solidFill>
                  <a:srgbClr val="000000"/>
                </a:solidFill>
                <a:effectLst/>
                <a:latin typeface="+mj-lt"/>
              </a:rPr>
              <a:t>.</a:t>
            </a:r>
            <a:endParaRPr lang="en-US" sz="88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1078857" y="1028701"/>
            <a:ext cx="16180443" cy="8261138"/>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2258243" y="2440173"/>
            <a:ext cx="17093006" cy="4435254"/>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97260" y="526312"/>
            <a:ext cx="3550718" cy="4090877"/>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14221179" y="6584825"/>
            <a:ext cx="3609621" cy="3702176"/>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1" y="6188756"/>
            <a:ext cx="3237614" cy="4098245"/>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14674158" y="1"/>
            <a:ext cx="3826494" cy="3730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id="{E244B8B6-2627-AFE4-B8FC-2718A04ED776}"/>
              </a:ext>
            </a:extLst>
          </p:cNvPr>
          <p:cNvGrpSpPr/>
          <p:nvPr/>
        </p:nvGrpSpPr>
        <p:grpSpPr>
          <a:xfrm>
            <a:off x="9525000" y="2781300"/>
            <a:ext cx="8534400" cy="5715000"/>
            <a:chOff x="0" y="0"/>
            <a:chExt cx="13005989" cy="2412933"/>
          </a:xfrm>
          <a:solidFill>
            <a:schemeClr val="accent3">
              <a:lumMod val="20000"/>
              <a:lumOff val="80000"/>
            </a:schemeClr>
          </a:solidFill>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sp>
        <p:nvSpPr>
          <p:cNvPr id="18" name="TextBox 13">
            <a:extLst>
              <a:ext uri="{FF2B5EF4-FFF2-40B4-BE49-F238E27FC236}">
                <a16:creationId xmlns:a16="http://schemas.microsoft.com/office/drawing/2014/main" id="{E5151D48-89A1-3DFC-BCC0-F7AD3A51BB41}"/>
              </a:ext>
            </a:extLst>
          </p:cNvPr>
          <p:cNvSpPr txBox="1"/>
          <p:nvPr/>
        </p:nvSpPr>
        <p:spPr>
          <a:xfrm>
            <a:off x="9725152" y="3162300"/>
            <a:ext cx="8258048" cy="4616648"/>
          </a:xfrm>
          <a:prstGeom prst="rect">
            <a:avLst/>
          </a:prstGeom>
        </p:spPr>
        <p:txBody>
          <a:bodyPr wrap="square" lIns="0" tIns="0" rIns="0" bIns="0" rtlCol="0" anchor="t">
            <a:spAutoFit/>
          </a:bodyPr>
          <a:lstStyle/>
          <a:p>
            <a:pPr lvl="0" algn="just"/>
            <a:r>
              <a:rPr lang="vi-VN" sz="6000" b="1" dirty="0">
                <a:solidFill>
                  <a:srgbClr val="000000"/>
                </a:solidFill>
                <a:latin typeface="Cambria" panose="02040503050406030204" pitchFamily="18" charset="0"/>
                <a:ea typeface="Cambria" panose="02040503050406030204" pitchFamily="18" charset="0"/>
              </a:rPr>
              <a:t>Vai trò của đất đối với cây trồng: </a:t>
            </a:r>
            <a:r>
              <a:rPr lang="vi-VN" sz="6000" dirty="0">
                <a:solidFill>
                  <a:srgbClr val="000000"/>
                </a:solidFill>
                <a:latin typeface="Cambria" panose="02040503050406030204" pitchFamily="18" charset="0"/>
                <a:ea typeface="Cambria" panose="02040503050406030204" pitchFamily="18" charset="0"/>
              </a:rPr>
              <a:t>cung cấp nước, không khí, chất dinh dưỡng, cho cây và giữ cho cây đứng vững.</a:t>
            </a:r>
          </a:p>
        </p:txBody>
      </p:sp>
      <p:pic>
        <p:nvPicPr>
          <p:cNvPr id="6" name="Picture 5">
            <a:extLst>
              <a:ext uri="{FF2B5EF4-FFF2-40B4-BE49-F238E27FC236}">
                <a16:creationId xmlns:a16="http://schemas.microsoft.com/office/drawing/2014/main" id="{9E7D9142-3E86-41DD-828F-A9F196F65459}"/>
              </a:ext>
            </a:extLst>
          </p:cNvPr>
          <p:cNvPicPr>
            <a:picLocks noChangeAspect="1"/>
          </p:cNvPicPr>
          <p:nvPr/>
        </p:nvPicPr>
        <p:blipFill>
          <a:blip r:embed="rId2"/>
          <a:stretch>
            <a:fillRect/>
          </a:stretch>
        </p:blipFill>
        <p:spPr>
          <a:xfrm>
            <a:off x="304800" y="1333500"/>
            <a:ext cx="8848486" cy="790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9971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grpSp>
        <p:nvGrpSpPr>
          <p:cNvPr id="18" name="Group 17">
            <a:extLst>
              <a:ext uri="{FF2B5EF4-FFF2-40B4-BE49-F238E27FC236}">
                <a16:creationId xmlns:a16="http://schemas.microsoft.com/office/drawing/2014/main" id="{F3B23CED-F0A1-776D-CC95-14C187E660DD}"/>
              </a:ext>
            </a:extLst>
          </p:cNvPr>
          <p:cNvGrpSpPr/>
          <p:nvPr/>
        </p:nvGrpSpPr>
        <p:grpSpPr>
          <a:xfrm>
            <a:off x="990600" y="0"/>
            <a:ext cx="16383001" cy="3238500"/>
            <a:chOff x="1005030" y="2497824"/>
            <a:chExt cx="11389860" cy="1763996"/>
          </a:xfrm>
        </p:grpSpPr>
        <p:sp>
          <p:nvSpPr>
            <p:cNvPr id="19" name="Rounded Rectangle 36">
              <a:extLst>
                <a:ext uri="{FF2B5EF4-FFF2-40B4-BE49-F238E27FC236}">
                  <a16:creationId xmlns:a16="http://schemas.microsoft.com/office/drawing/2014/main" id="{DB19700E-D776-23F5-0BB6-338D0F58A7B2}"/>
                </a:ext>
              </a:extLst>
            </p:cNvPr>
            <p:cNvSpPr/>
            <p:nvPr/>
          </p:nvSpPr>
          <p:spPr>
            <a:xfrm>
              <a:off x="1990939" y="2658795"/>
              <a:ext cx="10403951" cy="16030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Quan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9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đang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diễn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đổi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phần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20" name="Picture 19">
              <a:extLst>
                <a:ext uri="{FF2B5EF4-FFF2-40B4-BE49-F238E27FC236}">
                  <a16:creationId xmlns:a16="http://schemas.microsoft.com/office/drawing/2014/main" id="{4FEBB668-628F-855A-FD44-5CA8FEA73C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6" name="Picture 5">
            <a:extLst>
              <a:ext uri="{FF2B5EF4-FFF2-40B4-BE49-F238E27FC236}">
                <a16:creationId xmlns:a16="http://schemas.microsoft.com/office/drawing/2014/main" id="{77CF4370-F2C4-E44B-3E7E-534ED0FE24FD}"/>
              </a:ext>
            </a:extLst>
          </p:cNvPr>
          <p:cNvPicPr>
            <a:picLocks noChangeAspect="1"/>
          </p:cNvPicPr>
          <p:nvPr/>
        </p:nvPicPr>
        <p:blipFill>
          <a:blip r:embed="rId4"/>
          <a:stretch>
            <a:fillRect/>
          </a:stretch>
        </p:blipFill>
        <p:spPr>
          <a:xfrm>
            <a:off x="3200400" y="3543300"/>
            <a:ext cx="12040696" cy="6005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674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pic>
        <p:nvPicPr>
          <p:cNvPr id="7" name="Picture 6">
            <a:extLst>
              <a:ext uri="{FF2B5EF4-FFF2-40B4-BE49-F238E27FC236}">
                <a16:creationId xmlns:a16="http://schemas.microsoft.com/office/drawing/2014/main" id="{324B0E7D-D82E-5765-3798-8B450CC22A4C}"/>
              </a:ext>
            </a:extLst>
          </p:cNvPr>
          <p:cNvPicPr>
            <a:picLocks noChangeAspect="1"/>
          </p:cNvPicPr>
          <p:nvPr/>
        </p:nvPicPr>
        <p:blipFill>
          <a:blip r:embed="rId2"/>
          <a:stretch>
            <a:fillRect/>
          </a:stretch>
        </p:blipFill>
        <p:spPr>
          <a:xfrm>
            <a:off x="990600" y="2247900"/>
            <a:ext cx="6210350" cy="5772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3">
            <a:extLst>
              <a:ext uri="{FF2B5EF4-FFF2-40B4-BE49-F238E27FC236}">
                <a16:creationId xmlns:a16="http://schemas.microsoft.com/office/drawing/2014/main" id="{829341B2-2CD3-2232-530B-7E8632346A41}"/>
              </a:ext>
            </a:extLst>
          </p:cNvPr>
          <p:cNvGrpSpPr/>
          <p:nvPr/>
        </p:nvGrpSpPr>
        <p:grpSpPr>
          <a:xfrm>
            <a:off x="7543800" y="2019300"/>
            <a:ext cx="9525000" cy="2514600"/>
            <a:chOff x="0" y="0"/>
            <a:chExt cx="13005989" cy="6149321"/>
          </a:xfrm>
          <a:solidFill>
            <a:srgbClr val="FFFF00"/>
          </a:solidFill>
        </p:grpSpPr>
        <p:sp>
          <p:nvSpPr>
            <p:cNvPr id="9" name="Freeform 4">
              <a:extLst>
                <a:ext uri="{FF2B5EF4-FFF2-40B4-BE49-F238E27FC236}">
                  <a16:creationId xmlns:a16="http://schemas.microsoft.com/office/drawing/2014/main"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sp>
        <p:sp>
          <p:nvSpPr>
            <p:cNvPr id="10" name="Freeform 5">
              <a:extLst>
                <a:ext uri="{FF2B5EF4-FFF2-40B4-BE49-F238E27FC236}">
                  <a16:creationId xmlns:a16="http://schemas.microsoft.com/office/drawing/2014/main"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sp>
        <p:nvSpPr>
          <p:cNvPr id="11" name="TextBox 6">
            <a:extLst>
              <a:ext uri="{FF2B5EF4-FFF2-40B4-BE49-F238E27FC236}">
                <a16:creationId xmlns:a16="http://schemas.microsoft.com/office/drawing/2014/main" id="{4F7FA806-41CC-6E3D-7E95-601DAAAE390A}"/>
              </a:ext>
            </a:extLst>
          </p:cNvPr>
          <p:cNvSpPr txBox="1"/>
          <p:nvPr/>
        </p:nvSpPr>
        <p:spPr>
          <a:xfrm>
            <a:off x="7772400" y="2476500"/>
            <a:ext cx="9154121" cy="1477328"/>
          </a:xfrm>
          <a:prstGeom prst="rect">
            <a:avLst/>
          </a:prstGeom>
        </p:spPr>
        <p:txBody>
          <a:bodyPr wrap="square" lIns="0" tIns="0" rIns="0" bIns="0" rtlCol="0" anchor="t">
            <a:spAutoFit/>
          </a:bodyPr>
          <a:lstStyle/>
          <a:p>
            <a:pPr algn="just"/>
            <a:r>
              <a:rPr lang="vi-VN" sz="4800" b="1" dirty="0">
                <a:solidFill>
                  <a:srgbClr val="000000"/>
                </a:solidFill>
                <a:latin typeface="Cambria" panose="02040503050406030204" pitchFamily="18" charset="0"/>
                <a:ea typeface="Cambria" panose="02040503050406030204" pitchFamily="18" charset="0"/>
              </a:rPr>
              <a:t>Hoạt động hình 9a</a:t>
            </a:r>
            <a:r>
              <a:rPr lang="en-US" sz="4800" b="1" dirty="0">
                <a:solidFill>
                  <a:srgbClr val="000000"/>
                </a:solidFill>
                <a:latin typeface="Cambria" panose="02040503050406030204" pitchFamily="18" charset="0"/>
                <a:ea typeface="Cambria" panose="02040503050406030204" pitchFamily="18" charset="0"/>
              </a:rPr>
              <a:t>:</a:t>
            </a:r>
            <a:r>
              <a:rPr lang="vi-VN" sz="4800" b="1" dirty="0">
                <a:solidFill>
                  <a:srgbClr val="000000"/>
                </a:solidFill>
                <a:latin typeface="Cambria" panose="02040503050406030204" pitchFamily="18" charset="0"/>
                <a:ea typeface="Cambria" panose="02040503050406030204" pitchFamily="18" charset="0"/>
              </a:rPr>
              <a:t> </a:t>
            </a:r>
            <a:r>
              <a:rPr lang="vi-VN" sz="4800" dirty="0">
                <a:solidFill>
                  <a:srgbClr val="000000"/>
                </a:solidFill>
                <a:latin typeface="Cambria" panose="02040503050406030204" pitchFamily="18" charset="0"/>
                <a:ea typeface="Cambria" panose="02040503050406030204" pitchFamily="18" charset="0"/>
              </a:rPr>
              <a:t>làm thay đổi thành phần không khí trong đất</a:t>
            </a:r>
            <a:r>
              <a:rPr lang="en-US" sz="4800" dirty="0">
                <a:solidFill>
                  <a:srgbClr val="000000"/>
                </a:solidFill>
                <a:latin typeface="Cambria" panose="02040503050406030204" pitchFamily="18" charset="0"/>
                <a:ea typeface="Cambria" panose="02040503050406030204" pitchFamily="18" charset="0"/>
              </a:rPr>
              <a:t>.</a:t>
            </a:r>
            <a:endParaRPr lang="vi-VN" sz="4800" dirty="0">
              <a:solidFill>
                <a:srgbClr val="000000"/>
              </a:solidFill>
              <a:latin typeface="Cambria" panose="02040503050406030204" pitchFamily="18" charset="0"/>
              <a:ea typeface="Cambria" panose="02040503050406030204" pitchFamily="18" charset="0"/>
            </a:endParaRPr>
          </a:p>
        </p:txBody>
      </p:sp>
      <p:grpSp>
        <p:nvGrpSpPr>
          <p:cNvPr id="17" name="Group 3">
            <a:extLst>
              <a:ext uri="{FF2B5EF4-FFF2-40B4-BE49-F238E27FC236}">
                <a16:creationId xmlns:a16="http://schemas.microsoft.com/office/drawing/2014/main" id="{44FBA7F6-AD11-6AD8-72AF-847DDB782853}"/>
              </a:ext>
            </a:extLst>
          </p:cNvPr>
          <p:cNvGrpSpPr/>
          <p:nvPr/>
        </p:nvGrpSpPr>
        <p:grpSpPr>
          <a:xfrm>
            <a:off x="7543800" y="5219700"/>
            <a:ext cx="9525000" cy="2438400"/>
            <a:chOff x="0" y="0"/>
            <a:chExt cx="13005989" cy="6149321"/>
          </a:xfrm>
          <a:solidFill>
            <a:srgbClr val="FFFF00"/>
          </a:solidFill>
        </p:grpSpPr>
        <p:sp>
          <p:nvSpPr>
            <p:cNvPr id="21" name="Freeform 4">
              <a:extLst>
                <a:ext uri="{FF2B5EF4-FFF2-40B4-BE49-F238E27FC236}">
                  <a16:creationId xmlns:a16="http://schemas.microsoft.com/office/drawing/2014/main" id="{008AFC2D-8D2B-770B-7899-F1599BE982C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sp>
        <p:sp>
          <p:nvSpPr>
            <p:cNvPr id="22" name="Freeform 5">
              <a:extLst>
                <a:ext uri="{FF2B5EF4-FFF2-40B4-BE49-F238E27FC236}">
                  <a16:creationId xmlns:a16="http://schemas.microsoft.com/office/drawing/2014/main" id="{998508C6-0A2D-D34E-0402-FFEABED2232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sp>
        <p:nvSpPr>
          <p:cNvPr id="23" name="TextBox 6">
            <a:extLst>
              <a:ext uri="{FF2B5EF4-FFF2-40B4-BE49-F238E27FC236}">
                <a16:creationId xmlns:a16="http://schemas.microsoft.com/office/drawing/2014/main" id="{F1BD293F-04D7-F3AD-829B-D794502F15EC}"/>
              </a:ext>
            </a:extLst>
          </p:cNvPr>
          <p:cNvSpPr txBox="1"/>
          <p:nvPr/>
        </p:nvSpPr>
        <p:spPr>
          <a:xfrm>
            <a:off x="7772400" y="5676900"/>
            <a:ext cx="9154121" cy="1477328"/>
          </a:xfrm>
          <a:prstGeom prst="rect">
            <a:avLst/>
          </a:prstGeom>
        </p:spPr>
        <p:txBody>
          <a:bodyPr wrap="square" lIns="0" tIns="0" rIns="0" bIns="0" rtlCol="0" anchor="t">
            <a:spAutoFit/>
          </a:bodyPr>
          <a:lstStyle/>
          <a:p>
            <a:pPr algn="just"/>
            <a:r>
              <a:rPr lang="en-US" sz="4800" b="1" dirty="0" err="1">
                <a:solidFill>
                  <a:srgbClr val="000000"/>
                </a:solidFill>
                <a:latin typeface="Cambria" panose="02040503050406030204" pitchFamily="18" charset="0"/>
                <a:ea typeface="Cambria" panose="02040503050406030204" pitchFamily="18" charset="0"/>
              </a:rPr>
              <a:t>Tác</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dụng</a:t>
            </a:r>
            <a:r>
              <a:rPr lang="en-US" sz="4800" b="1" dirty="0">
                <a:solidFill>
                  <a:srgbClr val="000000"/>
                </a:solidFill>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giúp đất tơi xốp hơn và tăng không khí trong đất.</a:t>
            </a:r>
            <a:endParaRPr lang="en-US" sz="4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086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grpSp>
        <p:nvGrpSpPr>
          <p:cNvPr id="8" name="Group 3">
            <a:extLst>
              <a:ext uri="{FF2B5EF4-FFF2-40B4-BE49-F238E27FC236}">
                <a16:creationId xmlns:a16="http://schemas.microsoft.com/office/drawing/2014/main" id="{829341B2-2CD3-2232-530B-7E8632346A41}"/>
              </a:ext>
            </a:extLst>
          </p:cNvPr>
          <p:cNvGrpSpPr/>
          <p:nvPr/>
        </p:nvGrpSpPr>
        <p:grpSpPr>
          <a:xfrm>
            <a:off x="7391400" y="1562100"/>
            <a:ext cx="9525000" cy="3429000"/>
            <a:chOff x="0" y="0"/>
            <a:chExt cx="13005989" cy="6149321"/>
          </a:xfrm>
          <a:solidFill>
            <a:srgbClr val="FFFF00"/>
          </a:solidFill>
        </p:grpSpPr>
        <p:sp>
          <p:nvSpPr>
            <p:cNvPr id="9" name="Freeform 4">
              <a:extLst>
                <a:ext uri="{FF2B5EF4-FFF2-40B4-BE49-F238E27FC236}">
                  <a16:creationId xmlns:a16="http://schemas.microsoft.com/office/drawing/2014/main"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sp>
        <p:sp>
          <p:nvSpPr>
            <p:cNvPr id="10" name="Freeform 5">
              <a:extLst>
                <a:ext uri="{FF2B5EF4-FFF2-40B4-BE49-F238E27FC236}">
                  <a16:creationId xmlns:a16="http://schemas.microsoft.com/office/drawing/2014/main"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sp>
        <p:nvSpPr>
          <p:cNvPr id="11" name="TextBox 6">
            <a:extLst>
              <a:ext uri="{FF2B5EF4-FFF2-40B4-BE49-F238E27FC236}">
                <a16:creationId xmlns:a16="http://schemas.microsoft.com/office/drawing/2014/main" id="{4F7FA806-41CC-6E3D-7E95-601DAAAE390A}"/>
              </a:ext>
            </a:extLst>
          </p:cNvPr>
          <p:cNvSpPr txBox="1"/>
          <p:nvPr/>
        </p:nvSpPr>
        <p:spPr>
          <a:xfrm>
            <a:off x="7620000" y="1943100"/>
            <a:ext cx="9154121" cy="2492990"/>
          </a:xfrm>
          <a:prstGeom prst="rect">
            <a:avLst/>
          </a:prstGeom>
        </p:spPr>
        <p:txBody>
          <a:bodyPr wrap="square" lIns="0" tIns="0" rIns="0" bIns="0" rtlCol="0" anchor="t">
            <a:spAutoFit/>
          </a:bodyPr>
          <a:lstStyle/>
          <a:p>
            <a:pPr lvl="0" algn="just"/>
            <a:r>
              <a:rPr lang="vi-VN" sz="5400" b="1" dirty="0">
                <a:solidFill>
                  <a:srgbClr val="000000"/>
                </a:solidFill>
                <a:latin typeface="Cambria" panose="02040503050406030204" pitchFamily="18" charset="0"/>
                <a:ea typeface="Cambria" panose="02040503050406030204" pitchFamily="18" charset="0"/>
              </a:rPr>
              <a:t>Hoạt động hình 9b</a:t>
            </a:r>
            <a:r>
              <a:rPr lang="en-US" sz="5400" b="1" dirty="0">
                <a:solidFill>
                  <a:srgbClr val="000000"/>
                </a:solidFill>
                <a:latin typeface="Cambria" panose="02040503050406030204" pitchFamily="18" charset="0"/>
                <a:ea typeface="Cambria" panose="02040503050406030204" pitchFamily="18" charset="0"/>
              </a:rPr>
              <a:t>:</a:t>
            </a:r>
            <a:r>
              <a:rPr lang="vi-VN" sz="5400" b="1" dirty="0">
                <a:solidFill>
                  <a:srgbClr val="000000"/>
                </a:solidFill>
                <a:latin typeface="Cambria" panose="02040503050406030204" pitchFamily="18" charset="0"/>
                <a:ea typeface="Cambria" panose="02040503050406030204" pitchFamily="18" charset="0"/>
              </a:rPr>
              <a:t> </a:t>
            </a:r>
            <a:r>
              <a:rPr lang="vi-VN" sz="5400" dirty="0">
                <a:solidFill>
                  <a:srgbClr val="000000"/>
                </a:solidFill>
                <a:latin typeface="Cambria" panose="02040503050406030204" pitchFamily="18" charset="0"/>
                <a:ea typeface="Cambria" panose="02040503050406030204" pitchFamily="18" charset="0"/>
              </a:rPr>
              <a:t>làm thay đổi chất dinh dưỡng làm tăng chất khoáng và mùn cho đất</a:t>
            </a:r>
            <a:r>
              <a:rPr lang="en-US" sz="5400" dirty="0">
                <a:solidFill>
                  <a:srgbClr val="000000"/>
                </a:solidFill>
                <a:latin typeface="Cambria" panose="02040503050406030204" pitchFamily="18" charset="0"/>
                <a:ea typeface="Cambria" panose="02040503050406030204" pitchFamily="18" charset="0"/>
              </a:rPr>
              <a:t>.</a:t>
            </a:r>
            <a:endParaRPr lang="vi-VN" sz="5400" dirty="0">
              <a:solidFill>
                <a:srgbClr val="00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6B7FFA2F-693E-F697-D59B-23B93C35FF63}"/>
              </a:ext>
            </a:extLst>
          </p:cNvPr>
          <p:cNvPicPr>
            <a:picLocks noChangeAspect="1"/>
          </p:cNvPicPr>
          <p:nvPr/>
        </p:nvPicPr>
        <p:blipFill>
          <a:blip r:embed="rId2"/>
          <a:stretch>
            <a:fillRect/>
          </a:stretch>
        </p:blipFill>
        <p:spPr>
          <a:xfrm>
            <a:off x="1066800" y="2324100"/>
            <a:ext cx="6019800" cy="5640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 name="Group 3">
            <a:extLst>
              <a:ext uri="{FF2B5EF4-FFF2-40B4-BE49-F238E27FC236}">
                <a16:creationId xmlns:a16="http://schemas.microsoft.com/office/drawing/2014/main" id="{0CE0AB5F-302F-0907-843D-722E825955F8}"/>
              </a:ext>
            </a:extLst>
          </p:cNvPr>
          <p:cNvGrpSpPr/>
          <p:nvPr/>
        </p:nvGrpSpPr>
        <p:grpSpPr>
          <a:xfrm>
            <a:off x="7467600" y="5676900"/>
            <a:ext cx="9525000" cy="2590800"/>
            <a:chOff x="0" y="0"/>
            <a:chExt cx="13005989" cy="6149321"/>
          </a:xfrm>
          <a:solidFill>
            <a:srgbClr val="FFFF00"/>
          </a:solidFill>
        </p:grpSpPr>
        <p:sp>
          <p:nvSpPr>
            <p:cNvPr id="15" name="Freeform 4">
              <a:extLst>
                <a:ext uri="{FF2B5EF4-FFF2-40B4-BE49-F238E27FC236}">
                  <a16:creationId xmlns:a16="http://schemas.microsoft.com/office/drawing/2014/main" id="{A2038D19-8AC1-8BFD-8C68-EAFB1E8A034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sp>
        <p:sp>
          <p:nvSpPr>
            <p:cNvPr id="16" name="Freeform 5">
              <a:extLst>
                <a:ext uri="{FF2B5EF4-FFF2-40B4-BE49-F238E27FC236}">
                  <a16:creationId xmlns:a16="http://schemas.microsoft.com/office/drawing/2014/main" id="{CAC9FE24-3F7C-793A-1621-305257FDE4DA}"/>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sp>
        <p:nvSpPr>
          <p:cNvPr id="17" name="TextBox 6">
            <a:extLst>
              <a:ext uri="{FF2B5EF4-FFF2-40B4-BE49-F238E27FC236}">
                <a16:creationId xmlns:a16="http://schemas.microsoft.com/office/drawing/2014/main" id="{710F69F3-11A6-591E-DA06-5ED3A4AA2EB1}"/>
              </a:ext>
            </a:extLst>
          </p:cNvPr>
          <p:cNvSpPr txBox="1"/>
          <p:nvPr/>
        </p:nvSpPr>
        <p:spPr>
          <a:xfrm>
            <a:off x="7696200" y="6210300"/>
            <a:ext cx="9154121" cy="1846659"/>
          </a:xfrm>
          <a:prstGeom prst="rect">
            <a:avLst/>
          </a:prstGeom>
        </p:spPr>
        <p:txBody>
          <a:bodyPr wrap="square" lIns="0" tIns="0" rIns="0" bIns="0" rtlCol="0" anchor="t">
            <a:spAutoFit/>
          </a:bodyPr>
          <a:lstStyle/>
          <a:p>
            <a:pPr lvl="0" algn="just"/>
            <a:r>
              <a:rPr kumimoji="0" lang="en-US"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6000" dirty="0">
                <a:solidFill>
                  <a:srgbClr val="000000"/>
                </a:solidFill>
                <a:latin typeface="Cambria" panose="02040503050406030204" pitchFamily="18" charset="0"/>
                <a:ea typeface="Cambria" panose="02040503050406030204" pitchFamily="18" charset="0"/>
              </a:rPr>
              <a:t>giúp cây trồng có thể sống và phát triển.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0581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3314700"/>
            <a:ext cx="10820400" cy="3416320"/>
          </a:xfrm>
          <a:prstGeom prst="rect">
            <a:avLst/>
          </a:prstGeom>
          <a:noFill/>
        </p:spPr>
        <p:txBody>
          <a:bodyPr wrap="square" rtlCol="0">
            <a:spAutoFit/>
          </a:bodyPr>
          <a:lstStyle/>
          <a:p>
            <a:pPr lvl="0" algn="ctr"/>
            <a:r>
              <a:rPr lang="en-US" sz="7200" b="1" dirty="0">
                <a:solidFill>
                  <a:srgbClr val="000000"/>
                </a:solidFill>
              </a:rPr>
              <a:t>3. </a:t>
            </a:r>
            <a:r>
              <a:rPr lang="en-US" sz="7200" b="1" dirty="0" err="1">
                <a:solidFill>
                  <a:srgbClr val="000000"/>
                </a:solidFill>
              </a:rPr>
              <a:t>Kể</a:t>
            </a:r>
            <a:r>
              <a:rPr lang="en-US" sz="7200" b="1" dirty="0">
                <a:solidFill>
                  <a:srgbClr val="000000"/>
                </a:solidFill>
              </a:rPr>
              <a:t> </a:t>
            </a:r>
            <a:r>
              <a:rPr lang="en-US" sz="7200" b="1" dirty="0" err="1">
                <a:solidFill>
                  <a:srgbClr val="000000"/>
                </a:solidFill>
              </a:rPr>
              <a:t>những</a:t>
            </a:r>
            <a:r>
              <a:rPr lang="en-US" sz="7200" b="1" dirty="0">
                <a:solidFill>
                  <a:srgbClr val="000000"/>
                </a:solidFill>
              </a:rPr>
              <a:t> </a:t>
            </a:r>
            <a:r>
              <a:rPr lang="en-US" sz="7200" b="1" dirty="0" err="1">
                <a:solidFill>
                  <a:srgbClr val="000000"/>
                </a:solidFill>
              </a:rPr>
              <a:t>hoạt</a:t>
            </a:r>
            <a:r>
              <a:rPr lang="en-US" sz="7200" b="1" dirty="0">
                <a:solidFill>
                  <a:srgbClr val="000000"/>
                </a:solidFill>
              </a:rPr>
              <a:t> </a:t>
            </a:r>
            <a:r>
              <a:rPr lang="en-US" sz="7200" b="1" dirty="0" err="1">
                <a:solidFill>
                  <a:srgbClr val="000000"/>
                </a:solidFill>
              </a:rPr>
              <a:t>động</a:t>
            </a:r>
            <a:r>
              <a:rPr lang="en-US" sz="7200" b="1" dirty="0">
                <a:solidFill>
                  <a:srgbClr val="000000"/>
                </a:solidFill>
              </a:rPr>
              <a:t> </a:t>
            </a:r>
            <a:r>
              <a:rPr lang="en-US" sz="7200" b="1" dirty="0" err="1">
                <a:solidFill>
                  <a:srgbClr val="000000"/>
                </a:solidFill>
              </a:rPr>
              <a:t>làm</a:t>
            </a:r>
            <a:r>
              <a:rPr lang="en-US" sz="7200" b="1" dirty="0">
                <a:solidFill>
                  <a:srgbClr val="000000"/>
                </a:solidFill>
              </a:rPr>
              <a:t> </a:t>
            </a:r>
            <a:r>
              <a:rPr lang="en-US" sz="7200" b="1" dirty="0" err="1">
                <a:solidFill>
                  <a:srgbClr val="000000"/>
                </a:solidFill>
              </a:rPr>
              <a:t>tăng</a:t>
            </a:r>
            <a:r>
              <a:rPr lang="en-US" sz="7200" b="1" dirty="0">
                <a:solidFill>
                  <a:srgbClr val="000000"/>
                </a:solidFill>
              </a:rPr>
              <a:t> </a:t>
            </a:r>
            <a:r>
              <a:rPr lang="en-US" sz="7200" b="1" dirty="0" err="1">
                <a:solidFill>
                  <a:srgbClr val="000000"/>
                </a:solidFill>
              </a:rPr>
              <a:t>vai</a:t>
            </a:r>
            <a:r>
              <a:rPr lang="en-US" sz="7200" b="1" dirty="0">
                <a:solidFill>
                  <a:srgbClr val="000000"/>
                </a:solidFill>
              </a:rPr>
              <a:t> </a:t>
            </a:r>
            <a:r>
              <a:rPr lang="en-US" sz="7200" b="1" dirty="0" err="1">
                <a:solidFill>
                  <a:srgbClr val="000000"/>
                </a:solidFill>
              </a:rPr>
              <a:t>trò</a:t>
            </a:r>
            <a:r>
              <a:rPr lang="en-US" sz="7200" b="1" dirty="0">
                <a:solidFill>
                  <a:srgbClr val="000000"/>
                </a:solidFill>
              </a:rPr>
              <a:t> </a:t>
            </a:r>
            <a:r>
              <a:rPr lang="en-US" sz="7200" b="1" dirty="0" err="1">
                <a:solidFill>
                  <a:srgbClr val="000000"/>
                </a:solidFill>
              </a:rPr>
              <a:t>của</a:t>
            </a:r>
            <a:r>
              <a:rPr lang="en-US" sz="7200" b="1" dirty="0">
                <a:solidFill>
                  <a:srgbClr val="000000"/>
                </a:solidFill>
              </a:rPr>
              <a:t> </a:t>
            </a:r>
            <a:r>
              <a:rPr lang="en-US" sz="7200" b="1" dirty="0" err="1">
                <a:solidFill>
                  <a:srgbClr val="000000"/>
                </a:solidFill>
              </a:rPr>
              <a:t>đất</a:t>
            </a:r>
            <a:r>
              <a:rPr lang="en-US" sz="7200" b="1" dirty="0">
                <a:solidFill>
                  <a:srgbClr val="000000"/>
                </a:solidFill>
              </a:rPr>
              <a:t> </a:t>
            </a:r>
            <a:r>
              <a:rPr lang="en-US" sz="7200" b="1" dirty="0" err="1">
                <a:solidFill>
                  <a:srgbClr val="000000"/>
                </a:solidFill>
              </a:rPr>
              <a:t>đối</a:t>
            </a:r>
            <a:r>
              <a:rPr lang="en-US" sz="7200" b="1" dirty="0">
                <a:solidFill>
                  <a:srgbClr val="000000"/>
                </a:solidFill>
              </a:rPr>
              <a:t> </a:t>
            </a:r>
            <a:r>
              <a:rPr lang="en-US" sz="7200" b="1" dirty="0" err="1">
                <a:solidFill>
                  <a:srgbClr val="000000"/>
                </a:solidFill>
              </a:rPr>
              <a:t>với</a:t>
            </a:r>
            <a:r>
              <a:rPr lang="en-US" sz="7200" b="1" dirty="0">
                <a:solidFill>
                  <a:srgbClr val="000000"/>
                </a:solidFill>
              </a:rPr>
              <a:t> </a:t>
            </a:r>
            <a:r>
              <a:rPr lang="en-US" sz="7200" b="1" dirty="0" err="1">
                <a:solidFill>
                  <a:srgbClr val="000000"/>
                </a:solidFill>
              </a:rPr>
              <a:t>cây</a:t>
            </a:r>
            <a:r>
              <a:rPr lang="en-US" sz="7200" b="1" dirty="0">
                <a:solidFill>
                  <a:srgbClr val="000000"/>
                </a:solidFill>
              </a:rPr>
              <a:t> </a:t>
            </a:r>
            <a:r>
              <a:rPr lang="en-US" sz="7200" b="1" dirty="0" err="1">
                <a:solidFill>
                  <a:srgbClr val="000000"/>
                </a:solidFill>
              </a:rPr>
              <a:t>trồng</a:t>
            </a:r>
            <a:r>
              <a:rPr lang="en-US" sz="7200" b="1" dirty="0">
                <a:solidFill>
                  <a:srgbClr val="000000"/>
                </a:solidFill>
              </a:rPr>
              <a:t> </a:t>
            </a:r>
            <a:r>
              <a:rPr lang="en-US" sz="7200" b="1" dirty="0" err="1">
                <a:solidFill>
                  <a:srgbClr val="000000"/>
                </a:solidFill>
              </a:rPr>
              <a:t>mà</a:t>
            </a:r>
            <a:r>
              <a:rPr lang="en-US" sz="7200" b="1" dirty="0">
                <a:solidFill>
                  <a:srgbClr val="000000"/>
                </a:solidFill>
              </a:rPr>
              <a:t> </a:t>
            </a:r>
            <a:r>
              <a:rPr lang="en-US" sz="7200" b="1" dirty="0" err="1">
                <a:solidFill>
                  <a:srgbClr val="000000"/>
                </a:solidFill>
              </a:rPr>
              <a:t>em</a:t>
            </a:r>
            <a:r>
              <a:rPr lang="en-US" sz="7200" b="1" dirty="0">
                <a:solidFill>
                  <a:srgbClr val="000000"/>
                </a:solidFill>
              </a:rPr>
              <a:t> </a:t>
            </a:r>
            <a:r>
              <a:rPr lang="en-US" sz="7200" b="1" dirty="0" err="1">
                <a:solidFill>
                  <a:srgbClr val="000000"/>
                </a:solidFill>
              </a:rPr>
              <a:t>biết</a:t>
            </a:r>
            <a:r>
              <a:rPr lang="en-US" sz="7200" b="1" dirty="0">
                <a:solidFill>
                  <a:srgbClr val="000000"/>
                </a:solidFill>
              </a:rPr>
              <a:t>.</a:t>
            </a:r>
            <a:endParaRPr kumimoji="0" lang="en-US" sz="72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16992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pic>
        <p:nvPicPr>
          <p:cNvPr id="3074" name="Picture 2" descr="Cày ải, phơi đất: Lợi ích lớn, nhưng chưa được quan tâm - Máy nông nghiệp  đa năng Hòa Phát">
            <a:extLst>
              <a:ext uri="{FF2B5EF4-FFF2-40B4-BE49-F238E27FC236}">
                <a16:creationId xmlns:a16="http://schemas.microsoft.com/office/drawing/2014/main" id="{EC8A4365-8B75-EFEC-BB63-B024A9BD2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52500"/>
            <a:ext cx="924560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Cày</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bừa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796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lang="en-US" sz="8000" dirty="0" err="1">
                <a:solidFill>
                  <a:srgbClr val="000000"/>
                </a:solidFill>
                <a:latin typeface="Cambria" panose="02040503050406030204" pitchFamily="18" charset="0"/>
                <a:ea typeface="Cambria" panose="02040503050406030204" pitchFamily="18" charset="0"/>
              </a:rPr>
              <a:t>Đập</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đất</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9C32CFB-9616-CB52-5CFC-6252AC5511F0}"/>
              </a:ext>
            </a:extLst>
          </p:cNvPr>
          <p:cNvPicPr>
            <a:picLocks noChangeAspect="1"/>
          </p:cNvPicPr>
          <p:nvPr/>
        </p:nvPicPr>
        <p:blipFill>
          <a:blip r:embed="rId2"/>
          <a:stretch>
            <a:fillRect/>
          </a:stretch>
        </p:blipFill>
        <p:spPr>
          <a:xfrm>
            <a:off x="5181600" y="800100"/>
            <a:ext cx="8305800" cy="6780666"/>
          </a:xfrm>
          <a:prstGeom prst="rect">
            <a:avLst/>
          </a:prstGeom>
        </p:spPr>
      </p:pic>
    </p:spTree>
    <p:extLst>
      <p:ext uri="{BB962C8B-B14F-4D97-AF65-F5344CB8AC3E}">
        <p14:creationId xmlns:p14="http://schemas.microsoft.com/office/powerpoint/2010/main" val="32868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Lên</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luống</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5122" name="Picture 2" descr="HƯỚNG DẪN CÁCH SỬ DỤNG MÁY LÊN LUỐNG – smomedia hưng yên">
            <a:extLst>
              <a:ext uri="{FF2B5EF4-FFF2-40B4-BE49-F238E27FC236}">
                <a16:creationId xmlns:a16="http://schemas.microsoft.com/office/drawing/2014/main" id="{3ED85D0D-0CFF-FAA7-7F3B-E95CEC640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525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grpSp>
        <p:nvGrpSpPr>
          <p:cNvPr id="5" name="Group 3">
            <a:extLst>
              <a:ext uri="{FF2B5EF4-FFF2-40B4-BE49-F238E27FC236}">
                <a16:creationId xmlns:a16="http://schemas.microsoft.com/office/drawing/2014/main" id="{5D7359A1-12C3-2A60-8251-84C29704F046}"/>
              </a:ext>
            </a:extLst>
          </p:cNvPr>
          <p:cNvGrpSpPr/>
          <p:nvPr/>
        </p:nvGrpSpPr>
        <p:grpSpPr>
          <a:xfrm>
            <a:off x="5334000" y="8039100"/>
            <a:ext cx="79248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Vun</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gốc</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150" name="Picture 6" descr="Đất trồng là gì? Đặc điểm và phân loại chúng như thế nào?">
            <a:extLst>
              <a:ext uri="{FF2B5EF4-FFF2-40B4-BE49-F238E27FC236}">
                <a16:creationId xmlns:a16="http://schemas.microsoft.com/office/drawing/2014/main" id="{4C5388EE-BE0F-56A5-0CDE-8143D4EED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00100"/>
            <a:ext cx="10668000" cy="682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83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fade">
                                      <p:cBhvr>
                                        <p:cTn id="17" dur="1000"/>
                                        <p:tgtEl>
                                          <p:spTgt spid="6150"/>
                                        </p:tgtEl>
                                      </p:cBhvr>
                                    </p:animEffect>
                                    <p:anim calcmode="lin" valueType="num">
                                      <p:cBhvr>
                                        <p:cTn id="18" dur="1000" fill="hold"/>
                                        <p:tgtEl>
                                          <p:spTgt spid="6150"/>
                                        </p:tgtEl>
                                        <p:attrNameLst>
                                          <p:attrName>ppt_x</p:attrName>
                                        </p:attrNameLst>
                                      </p:cBhvr>
                                      <p:tavLst>
                                        <p:tav tm="0">
                                          <p:val>
                                            <p:strVal val="#ppt_x"/>
                                          </p:val>
                                        </p:tav>
                                        <p:tav tm="100000">
                                          <p:val>
                                            <p:strVal val="#ppt_x"/>
                                          </p:val>
                                        </p:tav>
                                      </p:tavLst>
                                    </p:anim>
                                    <p:anim calcmode="lin" valueType="num">
                                      <p:cBhvr>
                                        <p:cTn id="19"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sp>
      </p:grpSp>
      <p:sp>
        <p:nvSpPr>
          <p:cNvPr id="8" name="TextBox 8"/>
          <p:cNvSpPr txBox="1"/>
          <p:nvPr/>
        </p:nvSpPr>
        <p:spPr>
          <a:xfrm>
            <a:off x="533400" y="2476500"/>
            <a:ext cx="9448800" cy="5170646"/>
          </a:xfrm>
          <a:prstGeom prst="rect">
            <a:avLst/>
          </a:prstGeom>
        </p:spPr>
        <p:txBody>
          <a:bodyPr wrap="square" lIns="0" tIns="0" rIns="0" bIns="0" rtlCol="0" anchor="t">
            <a:spAutoFit/>
          </a:bodyPr>
          <a:lstStyle/>
          <a:p>
            <a:pPr lvl="0" algn="just"/>
            <a:r>
              <a:rPr lang="vi-VN" sz="4800" dirty="0">
                <a:solidFill>
                  <a:srgbClr val="000000"/>
                </a:solidFill>
                <a:latin typeface="Cambria" panose="02040503050406030204" pitchFamily="18" charset="0"/>
                <a:ea typeface="Cambria" panose="02040503050406030204" pitchFamily="18" charset="0"/>
              </a:rPr>
              <a:t>Nông nghiệp thông minh và bền vững ứng dụng công nghệ cao để tưới nước, bón phân tự động theo nhu cầu của cây trồng nhằm bảo vệ môi trường, đảm bảo sức khoẻ cộng đồng và gìn giữ tài nguyên cho thế hệ tương lai.</a:t>
            </a: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8" name="Picture 17">
            <a:extLst>
              <a:ext uri="{FF2B5EF4-FFF2-40B4-BE49-F238E27FC236}">
                <a16:creationId xmlns:a16="http://schemas.microsoft.com/office/drawing/2014/main" id="{3F9AE9E6-9B2D-C9D3-EE30-BE3AD61173DE}"/>
              </a:ext>
            </a:extLst>
          </p:cNvPr>
          <p:cNvPicPr>
            <a:picLocks noChangeAspect="1"/>
          </p:cNvPicPr>
          <p:nvPr/>
        </p:nvPicPr>
        <p:blipFill>
          <a:blip r:embed="rId5"/>
          <a:stretch>
            <a:fillRect/>
          </a:stretch>
        </p:blipFill>
        <p:spPr>
          <a:xfrm>
            <a:off x="5943600" y="419100"/>
            <a:ext cx="7565792" cy="1182727"/>
          </a:xfrm>
          <a:prstGeom prst="rect">
            <a:avLst/>
          </a:prstGeom>
        </p:spPr>
      </p:pic>
      <p:pic>
        <p:nvPicPr>
          <p:cNvPr id="7170" name="Picture 2" descr="Các giải pháp hỗ trợ nông dân, phát triển nông nghiệp">
            <a:extLst>
              <a:ext uri="{FF2B5EF4-FFF2-40B4-BE49-F238E27FC236}">
                <a16:creationId xmlns:a16="http://schemas.microsoft.com/office/drawing/2014/main" id="{860B50B1-9B6E-38FD-1E86-C24BBE09D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1800" y="2400300"/>
            <a:ext cx="7286625"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1000"/>
                                        <p:tgtEl>
                                          <p:spTgt spid="7170"/>
                                        </p:tgtEl>
                                      </p:cBhvr>
                                    </p:animEffect>
                                    <p:anim calcmode="lin" valueType="num">
                                      <p:cBhvr>
                                        <p:cTn id="18" dur="1000" fill="hold"/>
                                        <p:tgtEl>
                                          <p:spTgt spid="7170"/>
                                        </p:tgtEl>
                                        <p:attrNameLst>
                                          <p:attrName>ppt_x</p:attrName>
                                        </p:attrNameLst>
                                      </p:cBhvr>
                                      <p:tavLst>
                                        <p:tav tm="0">
                                          <p:val>
                                            <p:strVal val="#ppt_x"/>
                                          </p:val>
                                        </p:tav>
                                        <p:tav tm="100000">
                                          <p:val>
                                            <p:strVal val="#ppt_x"/>
                                          </p:val>
                                        </p:tav>
                                      </p:tavLst>
                                    </p:anim>
                                    <p:anim calcmode="lin" valueType="num">
                                      <p:cBhvr>
                                        <p:cTn id="1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176"/>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9281964" cy="7242675"/>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7131353" y="0"/>
            <a:ext cx="11156648" cy="5121084"/>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1" y="5092758"/>
            <a:ext cx="11193227" cy="5194242"/>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9161498" y="3053469"/>
            <a:ext cx="9126503" cy="7233531"/>
          </a:xfrm>
          <a:prstGeom prst="rect">
            <a:avLst/>
          </a:prstGeom>
        </p:spPr>
      </p:pic>
      <p:sp>
        <p:nvSpPr>
          <p:cNvPr id="2" name="Rectangle: Rounded Corners 1">
            <a:hlinkClick r:id="rId12" action="ppaction://hlinksldjump"/>
            <a:extLst>
              <a:ext uri="{FF2B5EF4-FFF2-40B4-BE49-F238E27FC236}">
                <a16:creationId xmlns:a16="http://schemas.microsoft.com/office/drawing/2014/main" id="{1355ADE8-17D9-BEDD-C96F-79598C78502B}"/>
              </a:ext>
            </a:extLst>
          </p:cNvPr>
          <p:cNvSpPr/>
          <p:nvPr/>
        </p:nvSpPr>
        <p:spPr>
          <a:xfrm>
            <a:off x="152400" y="266700"/>
            <a:ext cx="15240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grpSp>
        <p:nvGrpSpPr>
          <p:cNvPr id="6" name="Group 3">
            <a:extLst>
              <a:ext uri="{FF2B5EF4-FFF2-40B4-BE49-F238E27FC236}">
                <a16:creationId xmlns:a16="http://schemas.microsoft.com/office/drawing/2014/main" id="{6045F4D6-F409-2486-6FAA-2791DFE7D6D9}"/>
              </a:ext>
            </a:extLst>
          </p:cNvPr>
          <p:cNvGrpSpPr/>
          <p:nvPr/>
        </p:nvGrpSpPr>
        <p:grpSpPr>
          <a:xfrm>
            <a:off x="7086600" y="723900"/>
            <a:ext cx="3657600" cy="1066800"/>
            <a:chOff x="0" y="0"/>
            <a:chExt cx="13005989" cy="2412933"/>
          </a:xfrm>
          <a:solidFill>
            <a:schemeClr val="accent5">
              <a:lumMod val="20000"/>
              <a:lumOff val="80000"/>
            </a:schemeClr>
          </a:solidFill>
        </p:grpSpPr>
        <p:sp>
          <p:nvSpPr>
            <p:cNvPr id="10" name="Freeform 4">
              <a:extLst>
                <a:ext uri="{FF2B5EF4-FFF2-40B4-BE49-F238E27FC236}">
                  <a16:creationId xmlns:a16="http://schemas.microsoft.com/office/drawing/2014/main" id="{91445CA8-4C4F-1B4A-BD83-62D3015B74B0}"/>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pPr algn="ctr"/>
              <a:r>
                <a:rPr lang="en-US" sz="6600" b="1" dirty="0" err="1">
                  <a:latin typeface="Cambria" panose="02040503050406030204" pitchFamily="18" charset="0"/>
                  <a:ea typeface="Cambria" panose="02040503050406030204" pitchFamily="18" charset="0"/>
                </a:rPr>
                <a:t>Đất</a:t>
              </a:r>
              <a:endParaRPr lang="en-US" sz="6600" b="1" dirty="0">
                <a:latin typeface="Cambria" panose="02040503050406030204" pitchFamily="18" charset="0"/>
                <a:ea typeface="Cambria" panose="02040503050406030204" pitchFamily="18" charset="0"/>
              </a:endParaRPr>
            </a:p>
          </p:txBody>
        </p:sp>
        <p:sp>
          <p:nvSpPr>
            <p:cNvPr id="11" name="Freeform 5">
              <a:extLst>
                <a:ext uri="{FF2B5EF4-FFF2-40B4-BE49-F238E27FC236}">
                  <a16:creationId xmlns:a16="http://schemas.microsoft.com/office/drawing/2014/main" id="{EF85B04A-CECB-E7D7-DBED-094B0EA3A11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cxnSp>
        <p:nvCxnSpPr>
          <p:cNvPr id="13" name="Straight Arrow Connector 12">
            <a:extLst>
              <a:ext uri="{FF2B5EF4-FFF2-40B4-BE49-F238E27FC236}">
                <a16:creationId xmlns:a16="http://schemas.microsoft.com/office/drawing/2014/main" id="{83C3C833-CD0F-7F94-7289-934CAC4A85D5}"/>
              </a:ext>
            </a:extLst>
          </p:cNvPr>
          <p:cNvCxnSpPr/>
          <p:nvPr/>
        </p:nvCxnSpPr>
        <p:spPr>
          <a:xfrm flipH="1">
            <a:off x="3733800" y="1790700"/>
            <a:ext cx="52578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908621-60CD-AEBB-D306-20EB1EE2C067}"/>
              </a:ext>
            </a:extLst>
          </p:cNvPr>
          <p:cNvCxnSpPr>
            <a:cxnSpLocks/>
          </p:cNvCxnSpPr>
          <p:nvPr/>
        </p:nvCxnSpPr>
        <p:spPr>
          <a:xfrm>
            <a:off x="8991600" y="1790700"/>
            <a:ext cx="49530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3">
            <a:extLst>
              <a:ext uri="{FF2B5EF4-FFF2-40B4-BE49-F238E27FC236}">
                <a16:creationId xmlns:a16="http://schemas.microsoft.com/office/drawing/2014/main" id="{E1B36B7C-78AB-CF48-2B33-4B2A9493CCBC}"/>
              </a:ext>
            </a:extLst>
          </p:cNvPr>
          <p:cNvGrpSpPr/>
          <p:nvPr/>
        </p:nvGrpSpPr>
        <p:grpSpPr>
          <a:xfrm>
            <a:off x="1905000" y="2781300"/>
            <a:ext cx="3810000" cy="990600"/>
            <a:chOff x="0" y="0"/>
            <a:chExt cx="13005989" cy="6149321"/>
          </a:xfrm>
          <a:solidFill>
            <a:srgbClr val="FFFF00"/>
          </a:solidFill>
        </p:grpSpPr>
        <p:sp>
          <p:nvSpPr>
            <p:cNvPr id="18" name="Freeform 4">
              <a:extLst>
                <a:ext uri="{FF2B5EF4-FFF2-40B4-BE49-F238E27FC236}">
                  <a16:creationId xmlns:a16="http://schemas.microsoft.com/office/drawing/2014/main" id="{1496BA96-F1CE-1D8A-12F6-5B599BEBF4F1}"/>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Thành </a:t>
              </a:r>
              <a:r>
                <a:rPr lang="en-US" sz="4800" b="1" dirty="0" err="1">
                  <a:latin typeface="Cambria" panose="02040503050406030204" pitchFamily="18" charset="0"/>
                  <a:ea typeface="Cambria" panose="02040503050406030204" pitchFamily="18" charset="0"/>
                </a:rPr>
                <a:t>phần</a:t>
              </a:r>
              <a:endParaRPr lang="en-US" sz="4800" b="1" dirty="0">
                <a:latin typeface="Cambria" panose="02040503050406030204" pitchFamily="18" charset="0"/>
                <a:ea typeface="Cambria" panose="02040503050406030204" pitchFamily="18" charset="0"/>
              </a:endParaRPr>
            </a:p>
          </p:txBody>
        </p:sp>
        <p:sp>
          <p:nvSpPr>
            <p:cNvPr id="19" name="Freeform 5">
              <a:extLst>
                <a:ext uri="{FF2B5EF4-FFF2-40B4-BE49-F238E27FC236}">
                  <a16:creationId xmlns:a16="http://schemas.microsoft.com/office/drawing/2014/main" id="{44EF28E8-ACF1-BE48-2910-64CF5016E1F5}"/>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grpSp>
        <p:nvGrpSpPr>
          <p:cNvPr id="23" name="Group 3">
            <a:extLst>
              <a:ext uri="{FF2B5EF4-FFF2-40B4-BE49-F238E27FC236}">
                <a16:creationId xmlns:a16="http://schemas.microsoft.com/office/drawing/2014/main" id="{5B76136F-3414-837B-210E-E92463EE588D}"/>
              </a:ext>
            </a:extLst>
          </p:cNvPr>
          <p:cNvGrpSpPr/>
          <p:nvPr/>
        </p:nvGrpSpPr>
        <p:grpSpPr>
          <a:xfrm>
            <a:off x="11811000" y="2781300"/>
            <a:ext cx="3810000" cy="990600"/>
            <a:chOff x="0" y="0"/>
            <a:chExt cx="13005989" cy="6149321"/>
          </a:xfrm>
          <a:solidFill>
            <a:srgbClr val="FFFF00"/>
          </a:solidFill>
        </p:grpSpPr>
        <p:sp>
          <p:nvSpPr>
            <p:cNvPr id="24" name="Freeform 4">
              <a:extLst>
                <a:ext uri="{FF2B5EF4-FFF2-40B4-BE49-F238E27FC236}">
                  <a16:creationId xmlns:a16="http://schemas.microsoft.com/office/drawing/2014/main" id="{537198F2-ADD9-68A3-66E8-9454E6E5A4F6}"/>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Vai </a:t>
              </a:r>
              <a:r>
                <a:rPr lang="en-US" sz="4800" b="1" dirty="0" err="1">
                  <a:latin typeface="Cambria" panose="02040503050406030204" pitchFamily="18" charset="0"/>
                  <a:ea typeface="Cambria" panose="02040503050406030204" pitchFamily="18" charset="0"/>
                </a:rPr>
                <a:t>trò</a:t>
              </a:r>
              <a:endParaRPr lang="en-US" sz="4800" b="1" dirty="0">
                <a:latin typeface="Cambria" panose="02040503050406030204" pitchFamily="18" charset="0"/>
                <a:ea typeface="Cambria" panose="02040503050406030204" pitchFamily="18" charset="0"/>
              </a:endParaRPr>
            </a:p>
          </p:txBody>
        </p:sp>
        <p:sp>
          <p:nvSpPr>
            <p:cNvPr id="25" name="Freeform 5">
              <a:extLst>
                <a:ext uri="{FF2B5EF4-FFF2-40B4-BE49-F238E27FC236}">
                  <a16:creationId xmlns:a16="http://schemas.microsoft.com/office/drawing/2014/main" id="{54EBB7B1-5B2A-B725-3F1F-38F35943F97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cxnSp>
        <p:nvCxnSpPr>
          <p:cNvPr id="26" name="Straight Arrow Connector 25">
            <a:extLst>
              <a:ext uri="{FF2B5EF4-FFF2-40B4-BE49-F238E27FC236}">
                <a16:creationId xmlns:a16="http://schemas.microsoft.com/office/drawing/2014/main" id="{21B72E60-908C-D904-6D18-6405A5B37288}"/>
              </a:ext>
            </a:extLst>
          </p:cNvPr>
          <p:cNvCxnSpPr>
            <a:cxnSpLocks/>
          </p:cNvCxnSpPr>
          <p:nvPr/>
        </p:nvCxnSpPr>
        <p:spPr>
          <a:xfrm>
            <a:off x="36576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1" name="Group 3">
            <a:extLst>
              <a:ext uri="{FF2B5EF4-FFF2-40B4-BE49-F238E27FC236}">
                <a16:creationId xmlns:a16="http://schemas.microsoft.com/office/drawing/2014/main" id="{83CBD70D-25BF-6D15-3EB7-7017C8193769}"/>
              </a:ext>
            </a:extLst>
          </p:cNvPr>
          <p:cNvGrpSpPr/>
          <p:nvPr/>
        </p:nvGrpSpPr>
        <p:grpSpPr>
          <a:xfrm>
            <a:off x="1371600" y="4991100"/>
            <a:ext cx="4648200" cy="2590800"/>
            <a:chOff x="0" y="0"/>
            <a:chExt cx="13005989" cy="6149321"/>
          </a:xfrm>
          <a:solidFill>
            <a:srgbClr val="FFFF00"/>
          </a:solidFill>
        </p:grpSpPr>
        <p:sp>
          <p:nvSpPr>
            <p:cNvPr id="5123" name="Freeform 4">
              <a:extLst>
                <a:ext uri="{FF2B5EF4-FFF2-40B4-BE49-F238E27FC236}">
                  <a16:creationId xmlns:a16="http://schemas.microsoft.com/office/drawing/2014/main" id="{04A24AAB-5472-F699-1686-8A37B284868A}"/>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hất kho</a:t>
              </a:r>
              <a:r>
                <a:rPr lang="en-US" sz="4800" b="1" dirty="0">
                  <a:latin typeface="Cambria" panose="02040503050406030204" pitchFamily="18" charset="0"/>
                  <a:ea typeface="Cambria" panose="02040503050406030204" pitchFamily="18" charset="0"/>
                </a:rPr>
                <a:t>á</a:t>
              </a:r>
              <a:r>
                <a:rPr lang="vi-VN" sz="4800" b="1" dirty="0">
                  <a:latin typeface="Cambria" panose="02040503050406030204" pitchFamily="18" charset="0"/>
                  <a:ea typeface="Cambria" panose="02040503050406030204" pitchFamily="18" charset="0"/>
                </a:rPr>
                <a:t>ng, mùn, nước, không khí,...</a:t>
              </a:r>
            </a:p>
          </p:txBody>
        </p:sp>
        <p:sp>
          <p:nvSpPr>
            <p:cNvPr id="5124" name="Freeform 5">
              <a:extLst>
                <a:ext uri="{FF2B5EF4-FFF2-40B4-BE49-F238E27FC236}">
                  <a16:creationId xmlns:a16="http://schemas.microsoft.com/office/drawing/2014/main" id="{4690C663-C7E8-348D-FCBC-357CB77E94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cxnSp>
        <p:nvCxnSpPr>
          <p:cNvPr id="5128" name="Straight Arrow Connector 5127">
            <a:extLst>
              <a:ext uri="{FF2B5EF4-FFF2-40B4-BE49-F238E27FC236}">
                <a16:creationId xmlns:a16="http://schemas.microsoft.com/office/drawing/2014/main" id="{F76F1D32-955E-DD6A-6826-6F0BCE86CE15}"/>
              </a:ext>
            </a:extLst>
          </p:cNvPr>
          <p:cNvCxnSpPr>
            <a:cxnSpLocks/>
          </p:cNvCxnSpPr>
          <p:nvPr/>
        </p:nvCxnSpPr>
        <p:spPr>
          <a:xfrm>
            <a:off x="140208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9" name="Group 3">
            <a:extLst>
              <a:ext uri="{FF2B5EF4-FFF2-40B4-BE49-F238E27FC236}">
                <a16:creationId xmlns:a16="http://schemas.microsoft.com/office/drawing/2014/main" id="{41A6A114-3E5B-6CD3-CFAD-F46D7BB78A94}"/>
              </a:ext>
            </a:extLst>
          </p:cNvPr>
          <p:cNvGrpSpPr/>
          <p:nvPr/>
        </p:nvGrpSpPr>
        <p:grpSpPr>
          <a:xfrm>
            <a:off x="10210800" y="4991100"/>
            <a:ext cx="6705600" cy="4648200"/>
            <a:chOff x="0" y="0"/>
            <a:chExt cx="13005989" cy="6149321"/>
          </a:xfrm>
          <a:solidFill>
            <a:srgbClr val="FFFF00"/>
          </a:solidFill>
        </p:grpSpPr>
        <p:sp>
          <p:nvSpPr>
            <p:cNvPr id="5130" name="Freeform 4">
              <a:extLst>
                <a:ext uri="{FF2B5EF4-FFF2-40B4-BE49-F238E27FC236}">
                  <a16:creationId xmlns:a16="http://schemas.microsoft.com/office/drawing/2014/main" id="{C4D37402-EEBB-1636-0157-FE53C14E5AA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just"/>
              <a:r>
                <a:rPr lang="vi-VN" sz="4800" b="1" dirty="0">
                  <a:latin typeface="Cambria" panose="02040503050406030204" pitchFamily="18" charset="0"/>
                  <a:ea typeface="Cambria" panose="02040503050406030204" pitchFamily="18" charset="0"/>
                </a:rPr>
                <a:t>Đất giữ cho cây đứng vững, cung cấp dinh dưỡng (chất khoáng, mùn), không khí, nước đảm bảo cho cây sống và phát triển.</a:t>
              </a:r>
            </a:p>
          </p:txBody>
        </p:sp>
        <p:sp>
          <p:nvSpPr>
            <p:cNvPr id="5131" name="Freeform 5">
              <a:extLst>
                <a:ext uri="{FF2B5EF4-FFF2-40B4-BE49-F238E27FC236}">
                  <a16:creationId xmlns:a16="http://schemas.microsoft.com/office/drawing/2014/main" id="{C89E4F5C-16EF-7C5B-5993-F72990BBC8F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sp>
      </p:grpSp>
    </p:spTree>
    <p:extLst>
      <p:ext uri="{BB962C8B-B14F-4D97-AF65-F5344CB8AC3E}">
        <p14:creationId xmlns:p14="http://schemas.microsoft.com/office/powerpoint/2010/main" val="408381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21"/>
                                        </p:tgtEl>
                                        <p:attrNameLst>
                                          <p:attrName>style.visibility</p:attrName>
                                        </p:attrNameLst>
                                      </p:cBhvr>
                                      <p:to>
                                        <p:strVal val="visible"/>
                                      </p:to>
                                    </p:set>
                                    <p:animEffect transition="in" filter="wipe(down)">
                                      <p:cBhvr>
                                        <p:cTn id="31" dur="500"/>
                                        <p:tgtEl>
                                          <p:spTgt spid="5121"/>
                                        </p:tgtEl>
                                      </p:cBhvr>
                                    </p:animEffect>
                                  </p:childTnLst>
                                </p:cTn>
                              </p:par>
                              <p:par>
                                <p:cTn id="32" presetID="22" presetClass="entr" presetSubtype="4" fill="hold" nodeType="withEffect">
                                  <p:stCondLst>
                                    <p:cond delay="0"/>
                                  </p:stCondLst>
                                  <p:childTnLst>
                                    <p:set>
                                      <p:cBhvr>
                                        <p:cTn id="33" dur="1" fill="hold">
                                          <p:stCondLst>
                                            <p:cond delay="0"/>
                                          </p:stCondLst>
                                        </p:cTn>
                                        <p:tgtEl>
                                          <p:spTgt spid="5128"/>
                                        </p:tgtEl>
                                        <p:attrNameLst>
                                          <p:attrName>style.visibility</p:attrName>
                                        </p:attrNameLst>
                                      </p:cBhvr>
                                      <p:to>
                                        <p:strVal val="visible"/>
                                      </p:to>
                                    </p:set>
                                    <p:animEffect transition="in" filter="wipe(down)">
                                      <p:cBhvr>
                                        <p:cTn id="34" dur="500"/>
                                        <p:tgtEl>
                                          <p:spTgt spid="51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129"/>
                                        </p:tgtEl>
                                        <p:attrNameLst>
                                          <p:attrName>style.visibility</p:attrName>
                                        </p:attrNameLst>
                                      </p:cBhvr>
                                      <p:to>
                                        <p:strVal val="visible"/>
                                      </p:to>
                                    </p:set>
                                    <p:animEffect transition="in" filter="wipe(down)">
                                      <p:cBhvr>
                                        <p:cTn id="39"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2400300"/>
            <a:ext cx="10820400" cy="4893647"/>
          </a:xfrm>
          <a:prstGeom prst="rect">
            <a:avLst/>
          </a:prstGeom>
          <a:noFill/>
        </p:spPr>
        <p:txBody>
          <a:bodyPr wrap="square" rtlCol="0">
            <a:spAutoFit/>
          </a:bodyPr>
          <a:lstStyle/>
          <a:p>
            <a:pPr lvl="0" algn="ctr"/>
            <a:r>
              <a:rPr lang="vi-VN" sz="7200" b="1" dirty="0">
                <a:solidFill>
                  <a:srgbClr val="FF0000"/>
                </a:solidFill>
                <a:latin typeface="Calibri"/>
              </a:rPr>
              <a:t>Về nhà: </a:t>
            </a:r>
            <a:endParaRPr lang="en-US" sz="7200" b="1" dirty="0">
              <a:solidFill>
                <a:srgbClr val="FF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hực hiện xới đất và vun đất vào gốc cho cây trồng trong gia đình (nếu có thể);</a:t>
            </a:r>
            <a:endParaRPr lang="en-US" sz="4800" b="1" dirty="0">
              <a:solidFill>
                <a:srgbClr val="00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ìm hiểu thông tin cho bài 2: Ô nhiễm, xói mòn đất và bảo vệ môi trường đất.</a:t>
            </a:r>
          </a:p>
        </p:txBody>
      </p:sp>
    </p:spTree>
    <p:extLst>
      <p:ext uri="{BB962C8B-B14F-4D97-AF65-F5344CB8AC3E}">
        <p14:creationId xmlns:p14="http://schemas.microsoft.com/office/powerpoint/2010/main" val="8759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7" name="Picture 6">
            <a:extLst>
              <a:ext uri="{FF2B5EF4-FFF2-40B4-BE49-F238E27FC236}">
                <a16:creationId xmlns:a16="http://schemas.microsoft.com/office/drawing/2014/main" id="{4B8F9421-24FC-9819-7291-45F745A81CE4}"/>
              </a:ext>
            </a:extLst>
          </p:cNvPr>
          <p:cNvPicPr>
            <a:picLocks noChangeAspect="1"/>
          </p:cNvPicPr>
          <p:nvPr/>
        </p:nvPicPr>
        <p:blipFill>
          <a:blip r:embed="rId9"/>
          <a:stretch>
            <a:fillRect/>
          </a:stretch>
        </p:blipFill>
        <p:spPr>
          <a:xfrm>
            <a:off x="2133600" y="1943100"/>
            <a:ext cx="13306097" cy="4343400"/>
          </a:xfrm>
          <a:prstGeom prst="rect">
            <a:avLst/>
          </a:prstGeom>
        </p:spPr>
      </p:pic>
    </p:spTree>
    <p:extLst>
      <p:ext uri="{BB962C8B-B14F-4D97-AF65-F5344CB8AC3E}">
        <p14:creationId xmlns:p14="http://schemas.microsoft.com/office/powerpoint/2010/main" val="247214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2">
            <a:extLst>
              <a:ext uri="{FF2B5EF4-FFF2-40B4-BE49-F238E27FC236}">
                <a16:creationId xmlns:a16="http://schemas.microsoft.com/office/drawing/2014/main" id="{501DA305-CD6C-D14C-5D58-965A9F3F3042}"/>
              </a:ext>
            </a:extLst>
          </p:cNvPr>
          <p:cNvSpPr/>
          <p:nvPr/>
        </p:nvSpPr>
        <p:spPr>
          <a:xfrm rot="2009352">
            <a:off x="31898" y="47848"/>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sp>
      <p:sp>
        <p:nvSpPr>
          <p:cNvPr id="4" name="Freeform 3">
            <a:extLst>
              <a:ext uri="{FF2B5EF4-FFF2-40B4-BE49-F238E27FC236}">
                <a16:creationId xmlns:a16="http://schemas.microsoft.com/office/drawing/2014/main" id="{EBC31F5C-E8E7-607E-2CF9-0DA55070D0FE}"/>
              </a:ext>
            </a:extLst>
          </p:cNvPr>
          <p:cNvSpPr/>
          <p:nvPr/>
        </p:nvSpPr>
        <p:spPr>
          <a:xfrm flipH="1">
            <a:off x="12721857" y="4618225"/>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1041481"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dirty="0">
                <a:solidFill>
                  <a:prstClr val="black"/>
                </a:solidFill>
                <a:latin typeface="Calibri" panose="020F0502020204030204" pitchFamily="34" charset="0"/>
                <a:cs typeface="Calibri" panose="020F0502020204030204" pitchFamily="34" charset="0"/>
              </a:rPr>
              <a:t>1. </a:t>
            </a:r>
            <a:r>
              <a:rPr lang="vi-VN" sz="7200" dirty="0">
                <a:solidFill>
                  <a:prstClr val="black"/>
                </a:solidFill>
                <a:latin typeface="Calibri" panose="020F0502020204030204" pitchFamily="34" charset="0"/>
                <a:cs typeface="Calibri" panose="020F0502020204030204" pitchFamily="34" charset="0"/>
              </a:rPr>
              <a:t>Trong đất có những thành phần nào?</a:t>
            </a:r>
            <a:endParaRPr lang="vi-VN" sz="7200" dirty="0">
              <a:solidFill>
                <a:prstClr val="black"/>
              </a:solidFill>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733800" y="5372100"/>
            <a:ext cx="7781262" cy="3798480"/>
          </a:xfrm>
          <a:prstGeom prst="wedgeRoundRectCallout">
            <a:avLst>
              <a:gd name="adj1" fmla="val 61663"/>
              <a:gd name="adj2" fmla="val -13231"/>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7200" dirty="0">
                <a:solidFill>
                  <a:srgbClr val="FF0000"/>
                </a:solidFill>
                <a:latin typeface="Calibri"/>
              </a:rPr>
              <a:t>Trong đất có nước và không khí, chất khoáng, mùn,…. </a:t>
            </a: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350875" y="6188756"/>
            <a:ext cx="3237614" cy="4098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2">
            <a:extLst>
              <a:ext uri="{FF2B5EF4-FFF2-40B4-BE49-F238E27FC236}">
                <a16:creationId xmlns:a16="http://schemas.microsoft.com/office/drawing/2014/main"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sp>
      <p:sp>
        <p:nvSpPr>
          <p:cNvPr id="4" name="Freeform 3">
            <a:extLst>
              <a:ext uri="{FF2B5EF4-FFF2-40B4-BE49-F238E27FC236}">
                <a16:creationId xmlns:a16="http://schemas.microsoft.com/office/drawing/2014/main" id="{EBC31F5C-E8E7-607E-2CF9-0DA55070D0FE}"/>
              </a:ext>
            </a:extLst>
          </p:cNvPr>
          <p:cNvSpPr/>
          <p:nvPr/>
        </p:nvSpPr>
        <p:spPr>
          <a:xfrm flipH="1">
            <a:off x="11945681" y="4522531"/>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0244039"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100" dirty="0">
                <a:solidFill>
                  <a:prstClr val="black"/>
                </a:solidFill>
                <a:latin typeface="Calibri" panose="020F0502020204030204" pitchFamily="34" charset="0"/>
                <a:cs typeface="Calibri" panose="020F0502020204030204" pitchFamily="34" charset="0"/>
              </a:rPr>
              <a:t>2. T</a:t>
            </a:r>
            <a:r>
              <a:rPr lang="vi-VN" sz="8100" dirty="0">
                <a:solidFill>
                  <a:prstClr val="black"/>
                </a:solidFill>
                <a:latin typeface="Calibri" panose="020F0502020204030204" pitchFamily="34" charset="0"/>
                <a:cs typeface="Calibri" panose="020F0502020204030204" pitchFamily="34" charset="0"/>
              </a:rPr>
              <a:t>hành phần nào có trong đất nhiều nhất?</a:t>
            </a: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4648200" y="6694864"/>
            <a:ext cx="6866861" cy="247571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600" dirty="0" err="1">
                <a:solidFill>
                  <a:srgbClr val="FF0000"/>
                </a:solidFill>
                <a:latin typeface="Calibri"/>
              </a:rPr>
              <a:t>Chất</a:t>
            </a:r>
            <a:r>
              <a:rPr lang="en-US" sz="9600" dirty="0">
                <a:solidFill>
                  <a:srgbClr val="FF0000"/>
                </a:solidFill>
                <a:latin typeface="Calibri"/>
              </a:rPr>
              <a:t> </a:t>
            </a:r>
            <a:r>
              <a:rPr lang="en-US" sz="9600" dirty="0" err="1">
                <a:solidFill>
                  <a:srgbClr val="FF0000"/>
                </a:solidFill>
                <a:latin typeface="Calibri"/>
              </a:rPr>
              <a:t>khoáng</a:t>
            </a:r>
            <a:endParaRPr lang="vi-VN" sz="9600" dirty="0">
              <a:solidFill>
                <a:srgbClr val="FF0000"/>
              </a:solidFill>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2">
            <a:extLst>
              <a:ext uri="{FF2B5EF4-FFF2-40B4-BE49-F238E27FC236}">
                <a16:creationId xmlns:a16="http://schemas.microsoft.com/office/drawing/2014/main"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sp>
      <p:sp>
        <p:nvSpPr>
          <p:cNvPr id="4" name="Freeform 3">
            <a:extLst>
              <a:ext uri="{FF2B5EF4-FFF2-40B4-BE49-F238E27FC236}">
                <a16:creationId xmlns:a16="http://schemas.microsoft.com/office/drawing/2014/main" id="{EBC31F5C-E8E7-607E-2CF9-0DA55070D0FE}"/>
              </a:ext>
            </a:extLst>
          </p:cNvPr>
          <p:cNvSpPr/>
          <p:nvPr/>
        </p:nvSpPr>
        <p:spPr>
          <a:xfrm flipH="1">
            <a:off x="12801599" y="5372100"/>
            <a:ext cx="4710224" cy="467566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0626810"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000" dirty="0">
                <a:solidFill>
                  <a:prstClr val="black"/>
                </a:solidFill>
                <a:latin typeface="Calibri" panose="020F0502020204030204" pitchFamily="34" charset="0"/>
                <a:cs typeface="Calibri" panose="020F0502020204030204" pitchFamily="34" charset="0"/>
              </a:rPr>
              <a:t>3. </a:t>
            </a:r>
            <a:r>
              <a:rPr lang="vi-VN" sz="9000" dirty="0">
                <a:solidFill>
                  <a:prstClr val="black"/>
                </a:solidFill>
                <a:latin typeface="Calibri" panose="020F0502020204030204" pitchFamily="34" charset="0"/>
                <a:cs typeface="Calibri" panose="020F0502020204030204" pitchFamily="34" charset="0"/>
              </a:rPr>
              <a:t>Mùn được hình thành từ đâu?</a:t>
            </a: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95600" y="4533900"/>
            <a:ext cx="10363200" cy="4636680"/>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vi-VN" sz="6000" dirty="0">
                <a:solidFill>
                  <a:srgbClr val="FF0000"/>
                </a:solidFill>
                <a:latin typeface="Calibri"/>
              </a:rPr>
              <a:t>Mùn được hình thành chủ yếu do xác động vật và thực vật phân huỷ với sự tham gia của sinh vật trong đất. </a:t>
            </a:r>
            <a:endParaRPr lang="vi-VN" sz="6000" dirty="0">
              <a:solidFill>
                <a:srgbClr val="FF0000"/>
              </a:solidFill>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2">
            <a:extLst>
              <a:ext uri="{FF2B5EF4-FFF2-40B4-BE49-F238E27FC236}">
                <a16:creationId xmlns:a16="http://schemas.microsoft.com/office/drawing/2014/main"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sp>
      <p:sp>
        <p:nvSpPr>
          <p:cNvPr id="4" name="Freeform 3">
            <a:extLst>
              <a:ext uri="{FF2B5EF4-FFF2-40B4-BE49-F238E27FC236}">
                <a16:creationId xmlns:a16="http://schemas.microsoft.com/office/drawing/2014/main" id="{EBC31F5C-E8E7-607E-2CF9-0DA55070D0FE}"/>
              </a:ext>
            </a:extLst>
          </p:cNvPr>
          <p:cNvSpPr/>
          <p:nvPr/>
        </p:nvSpPr>
        <p:spPr>
          <a:xfrm flipH="1">
            <a:off x="12721857" y="4761764"/>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1105276"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prstClr val="black"/>
                </a:solidFill>
                <a:latin typeface="Calibri" panose="020F0502020204030204" pitchFamily="34" charset="0"/>
                <a:cs typeface="Calibri" panose="020F0502020204030204" pitchFamily="34" charset="0"/>
              </a:rPr>
              <a:t> </a:t>
            </a:r>
            <a:r>
              <a:rPr lang="en-US" sz="8100" dirty="0">
                <a:solidFill>
                  <a:prstClr val="black"/>
                </a:solidFill>
                <a:latin typeface="Calibri" panose="020F0502020204030204" pitchFamily="34" charset="0"/>
                <a:cs typeface="Calibri" panose="020F0502020204030204" pitchFamily="34" charset="0"/>
              </a:rPr>
              <a:t>4. </a:t>
            </a:r>
            <a:r>
              <a:rPr lang="vi-VN" sz="8100" dirty="0">
                <a:solidFill>
                  <a:prstClr val="black"/>
                </a:solidFill>
                <a:latin typeface="Calibri" panose="020F0502020204030204" pitchFamily="34" charset="0"/>
                <a:cs typeface="Calibri" panose="020F0502020204030204" pitchFamily="34" charset="0"/>
              </a:rPr>
              <a:t>Kể tên một số loại đất mà em biết.</a:t>
            </a: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29000" y="6286500"/>
            <a:ext cx="8803758" cy="3022305"/>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8000" dirty="0" err="1">
                <a:solidFill>
                  <a:srgbClr val="FF0000"/>
                </a:solidFill>
              </a:rPr>
              <a:t>Đất</a:t>
            </a:r>
            <a:r>
              <a:rPr lang="en-US" sz="8000" dirty="0">
                <a:solidFill>
                  <a:srgbClr val="FF0000"/>
                </a:solidFill>
              </a:rPr>
              <a:t> </a:t>
            </a:r>
            <a:r>
              <a:rPr lang="en-US" sz="8000" dirty="0" err="1">
                <a:solidFill>
                  <a:srgbClr val="FF0000"/>
                </a:solidFill>
              </a:rPr>
              <a:t>cát</a:t>
            </a:r>
            <a:r>
              <a:rPr lang="en-US" sz="8000" dirty="0">
                <a:solidFill>
                  <a:srgbClr val="FF0000"/>
                </a:solidFill>
              </a:rPr>
              <a:t>, </a:t>
            </a:r>
            <a:r>
              <a:rPr lang="en-US" sz="8000" dirty="0" err="1">
                <a:solidFill>
                  <a:srgbClr val="FF0000"/>
                </a:solidFill>
              </a:rPr>
              <a:t>đất</a:t>
            </a:r>
            <a:r>
              <a:rPr lang="en-US" sz="8000" dirty="0">
                <a:solidFill>
                  <a:srgbClr val="FF0000"/>
                </a:solidFill>
              </a:rPr>
              <a:t> </a:t>
            </a:r>
            <a:r>
              <a:rPr lang="en-US" sz="8000" dirty="0" err="1">
                <a:solidFill>
                  <a:srgbClr val="FF0000"/>
                </a:solidFill>
              </a:rPr>
              <a:t>thịt</a:t>
            </a:r>
            <a:r>
              <a:rPr lang="en-US" sz="8000" dirty="0">
                <a:solidFill>
                  <a:srgbClr val="FF0000"/>
                </a:solidFill>
              </a:rPr>
              <a:t>, </a:t>
            </a:r>
            <a:r>
              <a:rPr lang="en-US" sz="8000" dirty="0" err="1">
                <a:solidFill>
                  <a:srgbClr val="FF0000"/>
                </a:solidFill>
              </a:rPr>
              <a:t>đất</a:t>
            </a:r>
            <a:r>
              <a:rPr lang="en-US" sz="8000" dirty="0">
                <a:solidFill>
                  <a:srgbClr val="FF0000"/>
                </a:solidFill>
              </a:rPr>
              <a:t> </a:t>
            </a:r>
            <a:r>
              <a:rPr lang="en-US" sz="8000" dirty="0" err="1">
                <a:solidFill>
                  <a:srgbClr val="FF0000"/>
                </a:solidFill>
              </a:rPr>
              <a:t>sét</a:t>
            </a:r>
            <a:r>
              <a:rPr lang="en-US" sz="8000" dirty="0">
                <a:solidFill>
                  <a:srgbClr val="FF0000"/>
                </a:solidFill>
              </a:rPr>
              <a:t>,... </a:t>
            </a:r>
            <a:endParaRPr lang="vi-VN" sz="8000" dirty="0">
              <a:solidFill>
                <a:srgbClr val="FF0000"/>
              </a:solidFill>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795962" y="1333500"/>
            <a:ext cx="11548437" cy="6705600"/>
            <a:chOff x="0" y="0"/>
            <a:chExt cx="13032566" cy="5817070"/>
          </a:xfrm>
        </p:grpSpPr>
        <p:sp>
          <p:nvSpPr>
            <p:cNvPr id="3" name="Freeform 3"/>
            <p:cNvSpPr/>
            <p:nvPr/>
          </p:nvSpPr>
          <p:spPr>
            <a:xfrm>
              <a:off x="72390" y="72390"/>
              <a:ext cx="12887786" cy="5672290"/>
            </a:xfrm>
            <a:custGeom>
              <a:avLst/>
              <a:gdLst/>
              <a:ahLst/>
              <a:cxnLst/>
              <a:rect l="l" t="t" r="r" b="b"/>
              <a:pathLst>
                <a:path w="12887786" h="5672290">
                  <a:moveTo>
                    <a:pt x="0" y="0"/>
                  </a:moveTo>
                  <a:lnTo>
                    <a:pt x="12887786" y="0"/>
                  </a:lnTo>
                  <a:lnTo>
                    <a:pt x="12887786" y="5672290"/>
                  </a:lnTo>
                  <a:lnTo>
                    <a:pt x="0" y="5672290"/>
                  </a:lnTo>
                  <a:lnTo>
                    <a:pt x="0" y="0"/>
                  </a:lnTo>
                  <a:close/>
                </a:path>
              </a:pathLst>
            </a:custGeom>
            <a:solidFill>
              <a:srgbClr val="EBF094">
                <a:alpha val="83922"/>
              </a:srgbClr>
            </a:solidFill>
          </p:spPr>
        </p:sp>
        <p:sp>
          <p:nvSpPr>
            <p:cNvPr id="4" name="Freeform 4"/>
            <p:cNvSpPr/>
            <p:nvPr/>
          </p:nvSpPr>
          <p:spPr>
            <a:xfrm>
              <a:off x="0" y="0"/>
              <a:ext cx="13032566" cy="5817070"/>
            </a:xfrm>
            <a:custGeom>
              <a:avLst/>
              <a:gdLst/>
              <a:ahLst/>
              <a:cxnLst/>
              <a:rect l="l" t="t" r="r" b="b"/>
              <a:pathLst>
                <a:path w="13032566" h="5817070">
                  <a:moveTo>
                    <a:pt x="12887786" y="5672290"/>
                  </a:moveTo>
                  <a:lnTo>
                    <a:pt x="13032566" y="5672290"/>
                  </a:lnTo>
                  <a:lnTo>
                    <a:pt x="13032566" y="5817070"/>
                  </a:lnTo>
                  <a:lnTo>
                    <a:pt x="12887786" y="5817070"/>
                  </a:lnTo>
                  <a:lnTo>
                    <a:pt x="12887786" y="5672290"/>
                  </a:lnTo>
                  <a:close/>
                  <a:moveTo>
                    <a:pt x="0" y="144780"/>
                  </a:moveTo>
                  <a:lnTo>
                    <a:pt x="144780" y="144780"/>
                  </a:lnTo>
                  <a:lnTo>
                    <a:pt x="144780" y="5672290"/>
                  </a:lnTo>
                  <a:lnTo>
                    <a:pt x="0" y="5672290"/>
                  </a:lnTo>
                  <a:lnTo>
                    <a:pt x="0" y="144780"/>
                  </a:lnTo>
                  <a:close/>
                  <a:moveTo>
                    <a:pt x="0" y="5672290"/>
                  </a:moveTo>
                  <a:lnTo>
                    <a:pt x="144780" y="5672290"/>
                  </a:lnTo>
                  <a:lnTo>
                    <a:pt x="144780" y="5817070"/>
                  </a:lnTo>
                  <a:lnTo>
                    <a:pt x="0" y="5817070"/>
                  </a:lnTo>
                  <a:lnTo>
                    <a:pt x="0" y="5672290"/>
                  </a:lnTo>
                  <a:close/>
                  <a:moveTo>
                    <a:pt x="12887786" y="144780"/>
                  </a:moveTo>
                  <a:lnTo>
                    <a:pt x="13032566" y="144780"/>
                  </a:lnTo>
                  <a:lnTo>
                    <a:pt x="13032566" y="5672290"/>
                  </a:lnTo>
                  <a:lnTo>
                    <a:pt x="12887786" y="5672290"/>
                  </a:lnTo>
                  <a:lnTo>
                    <a:pt x="12887786" y="144780"/>
                  </a:lnTo>
                  <a:close/>
                  <a:moveTo>
                    <a:pt x="144780" y="5672290"/>
                  </a:moveTo>
                  <a:lnTo>
                    <a:pt x="12887786" y="5672290"/>
                  </a:lnTo>
                  <a:lnTo>
                    <a:pt x="12887786" y="5817070"/>
                  </a:lnTo>
                  <a:lnTo>
                    <a:pt x="144780" y="5817070"/>
                  </a:lnTo>
                  <a:lnTo>
                    <a:pt x="144780" y="5672290"/>
                  </a:lnTo>
                  <a:close/>
                  <a:moveTo>
                    <a:pt x="12887786" y="0"/>
                  </a:moveTo>
                  <a:lnTo>
                    <a:pt x="13032566" y="0"/>
                  </a:lnTo>
                  <a:lnTo>
                    <a:pt x="13032566" y="144780"/>
                  </a:lnTo>
                  <a:lnTo>
                    <a:pt x="12887786" y="144780"/>
                  </a:lnTo>
                  <a:lnTo>
                    <a:pt x="12887786" y="0"/>
                  </a:lnTo>
                  <a:close/>
                  <a:moveTo>
                    <a:pt x="0" y="0"/>
                  </a:moveTo>
                  <a:lnTo>
                    <a:pt x="144780" y="0"/>
                  </a:lnTo>
                  <a:lnTo>
                    <a:pt x="144780" y="144780"/>
                  </a:lnTo>
                  <a:lnTo>
                    <a:pt x="0" y="144780"/>
                  </a:lnTo>
                  <a:lnTo>
                    <a:pt x="0" y="0"/>
                  </a:lnTo>
                  <a:close/>
                  <a:moveTo>
                    <a:pt x="144780" y="0"/>
                  </a:moveTo>
                  <a:lnTo>
                    <a:pt x="12887786" y="0"/>
                  </a:lnTo>
                  <a:lnTo>
                    <a:pt x="12887786" y="144780"/>
                  </a:lnTo>
                  <a:lnTo>
                    <a:pt x="144780" y="144780"/>
                  </a:lnTo>
                  <a:lnTo>
                    <a:pt x="144780" y="0"/>
                  </a:lnTo>
                  <a:close/>
                </a:path>
              </a:pathLst>
            </a:custGeom>
            <a:solidFill>
              <a:srgbClr val="C37A63">
                <a:alpha val="83922"/>
              </a:srgbClr>
            </a:solidFill>
          </p:spPr>
        </p:sp>
      </p:grpSp>
      <p:sp>
        <p:nvSpPr>
          <p:cNvPr id="5" name="Freeform 5"/>
          <p:cNvSpPr/>
          <p:nvPr/>
        </p:nvSpPr>
        <p:spPr>
          <a:xfrm>
            <a:off x="8175554" y="6774300"/>
            <a:ext cx="9115670" cy="3817187"/>
          </a:xfrm>
          <a:custGeom>
            <a:avLst/>
            <a:gdLst/>
            <a:ahLst/>
            <a:cxnLst/>
            <a:rect l="l" t="t" r="r" b="b"/>
            <a:pathLst>
              <a:path w="9115670" h="3817187">
                <a:moveTo>
                  <a:pt x="0" y="0"/>
                </a:moveTo>
                <a:lnTo>
                  <a:pt x="9115670" y="0"/>
                </a:lnTo>
                <a:lnTo>
                  <a:pt x="9115670" y="3817186"/>
                </a:lnTo>
                <a:lnTo>
                  <a:pt x="0" y="3817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6" name="Picture 6"/>
          <p:cNvPicPr>
            <a:picLocks noChangeAspect="1"/>
          </p:cNvPicPr>
          <p:nvPr/>
        </p:nvPicPr>
        <p:blipFill>
          <a:blip r:embed="rId4"/>
          <a:srcRect/>
          <a:stretch>
            <a:fillRect/>
          </a:stretch>
        </p:blipFill>
        <p:spPr>
          <a:xfrm>
            <a:off x="1509963" y="517358"/>
            <a:ext cx="1460031" cy="1467368"/>
          </a:xfrm>
          <a:prstGeom prst="rect">
            <a:avLst/>
          </a:prstGeom>
        </p:spPr>
      </p:pic>
      <p:pic>
        <p:nvPicPr>
          <p:cNvPr id="7" name="Picture 7"/>
          <p:cNvPicPr>
            <a:picLocks noChangeAspect="1"/>
          </p:cNvPicPr>
          <p:nvPr/>
        </p:nvPicPr>
        <p:blipFill>
          <a:blip r:embed="rId4"/>
          <a:srcRect/>
          <a:stretch>
            <a:fillRect/>
          </a:stretch>
        </p:blipFill>
        <p:spPr>
          <a:xfrm>
            <a:off x="10833454" y="295016"/>
            <a:ext cx="1460031" cy="1467368"/>
          </a:xfrm>
          <a:prstGeom prst="rect">
            <a:avLst/>
          </a:prstGeom>
        </p:spPr>
      </p:pic>
      <p:pic>
        <p:nvPicPr>
          <p:cNvPr id="8" name="Picture 8"/>
          <p:cNvPicPr>
            <a:picLocks noChangeAspect="1"/>
          </p:cNvPicPr>
          <p:nvPr/>
        </p:nvPicPr>
        <p:blipFill>
          <a:blip r:embed="rId4"/>
          <a:srcRect/>
          <a:stretch>
            <a:fillRect/>
          </a:stretch>
        </p:blipFill>
        <p:spPr>
          <a:xfrm>
            <a:off x="0" y="4204488"/>
            <a:ext cx="1460031" cy="1467368"/>
          </a:xfrm>
          <a:prstGeom prst="rect">
            <a:avLst/>
          </a:prstGeom>
        </p:spPr>
      </p:pic>
      <p:sp>
        <p:nvSpPr>
          <p:cNvPr id="9" name="Freeform 9"/>
          <p:cNvSpPr/>
          <p:nvPr/>
        </p:nvSpPr>
        <p:spPr>
          <a:xfrm>
            <a:off x="14646712" y="3098132"/>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5">
              <a:alphaModFix amt="73000"/>
              <a:extLst>
                <a:ext uri="{96DAC541-7B7A-43D3-8B79-37D633B846F1}">
                  <asvg:svgBlip xmlns:asvg="http://schemas.microsoft.com/office/drawing/2016/SVG/main" r:embed="rId6"/>
                </a:ext>
              </a:extLst>
            </a:blip>
            <a:stretch>
              <a:fillRect/>
            </a:stretch>
          </a:blipFill>
        </p:spPr>
      </p:sp>
      <p:pic>
        <p:nvPicPr>
          <p:cNvPr id="10" name="Picture 10"/>
          <p:cNvPicPr>
            <a:picLocks noChangeAspect="1"/>
          </p:cNvPicPr>
          <p:nvPr/>
        </p:nvPicPr>
        <p:blipFill>
          <a:blip r:embed="rId7"/>
          <a:srcRect/>
          <a:stretch>
            <a:fillRect/>
          </a:stretch>
        </p:blipFill>
        <p:spPr>
          <a:xfrm>
            <a:off x="12293485" y="2372097"/>
            <a:ext cx="3299758" cy="3299758"/>
          </a:xfrm>
          <a:prstGeom prst="rect">
            <a:avLst/>
          </a:prstGeom>
        </p:spPr>
      </p:pic>
      <p:sp>
        <p:nvSpPr>
          <p:cNvPr id="11" name="Freeform 11"/>
          <p:cNvSpPr/>
          <p:nvPr/>
        </p:nvSpPr>
        <p:spPr>
          <a:xfrm>
            <a:off x="13013124" y="5033238"/>
            <a:ext cx="4073001" cy="4974658"/>
          </a:xfrm>
          <a:custGeom>
            <a:avLst/>
            <a:gdLst/>
            <a:ahLst/>
            <a:cxnLst/>
            <a:rect l="l" t="t" r="r" b="b"/>
            <a:pathLst>
              <a:path w="4073001" h="4974658">
                <a:moveTo>
                  <a:pt x="0" y="0"/>
                </a:moveTo>
                <a:lnTo>
                  <a:pt x="4073002" y="0"/>
                </a:lnTo>
                <a:lnTo>
                  <a:pt x="4073002" y="4974658"/>
                </a:lnTo>
                <a:lnTo>
                  <a:pt x="0" y="4974658"/>
                </a:lnTo>
                <a:lnTo>
                  <a:pt x="0" y="0"/>
                </a:lnTo>
                <a:close/>
              </a:path>
            </a:pathLst>
          </a:custGeom>
          <a:blipFill>
            <a:blip r:embed="rId8"/>
            <a:stretch>
              <a:fillRect/>
            </a:stretch>
          </a:blipFill>
        </p:spPr>
      </p:sp>
      <p:sp>
        <p:nvSpPr>
          <p:cNvPr id="12" name="Freeform 12"/>
          <p:cNvSpPr/>
          <p:nvPr/>
        </p:nvSpPr>
        <p:spPr>
          <a:xfrm>
            <a:off x="14023206" y="9258300"/>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5123831" y="3478298"/>
            <a:ext cx="4747027" cy="7247370"/>
          </a:xfrm>
          <a:custGeom>
            <a:avLst/>
            <a:gdLst/>
            <a:ahLst/>
            <a:cxnLst/>
            <a:rect l="l" t="t" r="r" b="b"/>
            <a:pathLst>
              <a:path w="4747027" h="7247370">
                <a:moveTo>
                  <a:pt x="0" y="0"/>
                </a:moveTo>
                <a:lnTo>
                  <a:pt x="4747027" y="0"/>
                </a:lnTo>
                <a:lnTo>
                  <a:pt x="4747027" y="7247370"/>
                </a:lnTo>
                <a:lnTo>
                  <a:pt x="0" y="72473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16033147" y="9141105"/>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a:off x="14646712" y="-3799456"/>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8" name="Picture 17">
            <a:extLst>
              <a:ext uri="{FF2B5EF4-FFF2-40B4-BE49-F238E27FC236}">
                <a16:creationId xmlns:a16="http://schemas.microsoft.com/office/drawing/2014/main" id="{5CE34018-8D0A-34BD-B2AA-530A83D6289E}"/>
              </a:ext>
            </a:extLst>
          </p:cNvPr>
          <p:cNvPicPr>
            <a:picLocks noChangeAspect="1"/>
          </p:cNvPicPr>
          <p:nvPr/>
        </p:nvPicPr>
        <p:blipFill>
          <a:blip r:embed="rId15"/>
          <a:stretch>
            <a:fillRect/>
          </a:stretch>
        </p:blipFill>
        <p:spPr>
          <a:xfrm>
            <a:off x="4724400" y="571500"/>
            <a:ext cx="4255377" cy="1993565"/>
          </a:xfrm>
          <a:prstGeom prst="rect">
            <a:avLst/>
          </a:prstGeom>
        </p:spPr>
      </p:pic>
      <p:pic>
        <p:nvPicPr>
          <p:cNvPr id="23" name="Picture 22">
            <a:extLst>
              <a:ext uri="{FF2B5EF4-FFF2-40B4-BE49-F238E27FC236}">
                <a16:creationId xmlns:a16="http://schemas.microsoft.com/office/drawing/2014/main" id="{C8DE8F2E-2A92-ADEC-84B0-BF09A1CED447}"/>
              </a:ext>
            </a:extLst>
          </p:cNvPr>
          <p:cNvPicPr>
            <a:picLocks noChangeAspect="1"/>
          </p:cNvPicPr>
          <p:nvPr/>
        </p:nvPicPr>
        <p:blipFill>
          <a:blip r:embed="rId16"/>
          <a:stretch>
            <a:fillRect/>
          </a:stretch>
        </p:blipFill>
        <p:spPr>
          <a:xfrm>
            <a:off x="1143000" y="3619500"/>
            <a:ext cx="11241998" cy="3176291"/>
          </a:xfrm>
          <a:prstGeom prst="rect">
            <a:avLst/>
          </a:prstGeom>
        </p:spPr>
      </p:pic>
      <p:pic>
        <p:nvPicPr>
          <p:cNvPr id="25" name="Picture 24">
            <a:extLst>
              <a:ext uri="{FF2B5EF4-FFF2-40B4-BE49-F238E27FC236}">
                <a16:creationId xmlns:a16="http://schemas.microsoft.com/office/drawing/2014/main" id="{14F7928A-3C08-6FBB-04CF-25715055CED8}"/>
              </a:ext>
            </a:extLst>
          </p:cNvPr>
          <p:cNvPicPr>
            <a:picLocks noChangeAspect="1"/>
          </p:cNvPicPr>
          <p:nvPr/>
        </p:nvPicPr>
        <p:blipFill>
          <a:blip r:embed="rId17"/>
          <a:stretch>
            <a:fillRect/>
          </a:stretch>
        </p:blipFill>
        <p:spPr>
          <a:xfrm>
            <a:off x="4876800" y="2552700"/>
            <a:ext cx="4365114"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sp>
      </p:grpSp>
      <p:sp>
        <p:nvSpPr>
          <p:cNvPr id="13" name="TextBox 13"/>
          <p:cNvSpPr txBox="1"/>
          <p:nvPr/>
        </p:nvSpPr>
        <p:spPr>
          <a:xfrm>
            <a:off x="3581400" y="4076700"/>
            <a:ext cx="10343989" cy="1184620"/>
          </a:xfrm>
          <a:prstGeom prst="rect">
            <a:avLst/>
          </a:prstGeom>
        </p:spPr>
        <p:txBody>
          <a:bodyPr wrap="square" lIns="0" tIns="0" rIns="0" bIns="0" rtlCol="0" anchor="t">
            <a:spAutoFit/>
          </a:bodyPr>
          <a:lstStyle/>
          <a:p>
            <a:pPr marL="0" marR="0" lvl="0" indent="0" algn="ctr" defTabSz="914400" rtl="0" eaLnBrk="1" fontAlgn="auto" latinLnBrk="0" hangingPunct="1">
              <a:lnSpc>
                <a:spcPts val="784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white"/>
                </a:solidFill>
                <a:effectLst/>
                <a:uLnTx/>
                <a:uFillTx/>
                <a:latin typeface="SVN-Gretoon" panose="02040603050506020204" pitchFamily="18" charset="0"/>
                <a:ea typeface="+mn-ea"/>
                <a:cs typeface="+mn-cs"/>
              </a:rPr>
              <a:t>Khám</a:t>
            </a:r>
            <a:r>
              <a:rPr kumimoji="0" lang="en-US" sz="11500" b="0"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 </a:t>
            </a:r>
            <a:r>
              <a:rPr kumimoji="0" lang="en-US" sz="11500" b="0" i="0" u="none" strike="noStrike" kern="1200" cap="none" spc="0" normalizeH="0" baseline="0" noProof="0" dirty="0" err="1">
                <a:ln>
                  <a:noFill/>
                </a:ln>
                <a:solidFill>
                  <a:prstClr val="white"/>
                </a:solidFill>
                <a:effectLst/>
                <a:uLnTx/>
                <a:uFillTx/>
                <a:latin typeface="SVN-Gretoon" panose="02040603050506020204" pitchFamily="18" charset="0"/>
                <a:ea typeface="+mn-ea"/>
                <a:cs typeface="+mn-cs"/>
              </a:rPr>
              <a:t>phá</a:t>
            </a:r>
            <a:endParaRPr kumimoji="0" lang="en-US" sz="11500" b="0" i="0" u="none" strike="noStrike" kern="1200" cap="none" spc="0" normalizeH="0" baseline="0" noProof="0" dirty="0">
              <a:ln>
                <a:noFill/>
              </a:ln>
              <a:solidFill>
                <a:prstClr val="white"/>
              </a:solidFill>
              <a:effectLst/>
              <a:uLnTx/>
              <a:uFillTx/>
              <a:latin typeface="SVN-Gretoon" panose="02040603050506020204" pitchFamily="18" charset="0"/>
              <a:ea typeface="+mn-ea"/>
              <a:cs typeface="+mn-cs"/>
            </a:endParaRPr>
          </a:p>
        </p:txBody>
      </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217967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648</Words>
  <Application>Microsoft Office PowerPoint</Application>
  <PresentationFormat>Custom</PresentationFormat>
  <Paragraphs>47</Paragraphs>
  <Slides>32</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Arial</vt:lpstr>
      <vt:lpstr>Calibri</vt:lpstr>
      <vt:lpstr>Calibri Light</vt:lpstr>
      <vt:lpstr>Cambria</vt:lpstr>
      <vt:lpstr>SVN-Gretoon</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26</cp:revision>
  <dcterms:created xsi:type="dcterms:W3CDTF">2006-08-16T00:00:00Z</dcterms:created>
  <dcterms:modified xsi:type="dcterms:W3CDTF">2024-07-11T16:01:55Z</dcterms:modified>
  <dc:identifier>DAGGBMTwqNQ</dc:identifier>
</cp:coreProperties>
</file>