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19"/>
  </p:notesMasterIdLst>
  <p:sldIdLst>
    <p:sldId id="321" r:id="rId2"/>
    <p:sldId id="342" r:id="rId3"/>
    <p:sldId id="341" r:id="rId4"/>
    <p:sldId id="352" r:id="rId5"/>
    <p:sldId id="339" r:id="rId6"/>
    <p:sldId id="340" r:id="rId7"/>
    <p:sldId id="294" r:id="rId8"/>
    <p:sldId id="353" r:id="rId9"/>
    <p:sldId id="343" r:id="rId10"/>
    <p:sldId id="344" r:id="rId11"/>
    <p:sldId id="327" r:id="rId12"/>
    <p:sldId id="345" r:id="rId13"/>
    <p:sldId id="338" r:id="rId14"/>
    <p:sldId id="330" r:id="rId15"/>
    <p:sldId id="335" r:id="rId16"/>
    <p:sldId id="291" r:id="rId17"/>
    <p:sldId id="3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405C17-F938-4378-AE74-E0B344337A19}">
          <p14:sldIdLst>
            <p14:sldId id="321"/>
            <p14:sldId id="342"/>
            <p14:sldId id="341"/>
            <p14:sldId id="352"/>
            <p14:sldId id="339"/>
            <p14:sldId id="340"/>
            <p14:sldId id="294"/>
            <p14:sldId id="353"/>
            <p14:sldId id="343"/>
            <p14:sldId id="344"/>
          </p14:sldIdLst>
        </p14:section>
        <p14:section name="Untitled Section" id="{012D6D77-8270-408E-80E0-058F85EAE730}">
          <p14:sldIdLst>
            <p14:sldId id="327"/>
            <p14:sldId id="345"/>
            <p14:sldId id="338"/>
            <p14:sldId id="330"/>
            <p14:sldId id="335"/>
            <p14:sldId id="291"/>
            <p14:sldId id="3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111" autoAdjust="0"/>
  </p:normalViewPr>
  <p:slideViewPr>
    <p:cSldViewPr snapToGrid="0">
      <p:cViewPr varScale="1">
        <p:scale>
          <a:sx n="54" d="100"/>
          <a:sy n="54" d="100"/>
        </p:scale>
        <p:origin x="1148" y="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10/26/2025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2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5165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63057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160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0448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2369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6199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2247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782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26499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29236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61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2025/10/26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5429" y="1417639"/>
            <a:ext cx="3338286" cy="3972479"/>
          </a:xfrm>
          <a:prstGeom prst="rect">
            <a:avLst/>
          </a:prstGeom>
        </p:spPr>
      </p:pic>
    </p:spTree>
    <p:extLst>
      <p:ext uri="{BB962C8B-B14F-4D97-AF65-F5344CB8AC3E}">
        <p14:creationId xmlns:p14="http://schemas.microsoft.com/office/powerpoint/2010/main" val="33408023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28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33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imd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92000" cy="6858000"/>
          </a:xfrm>
          <a:prstGeom prst="rect">
            <a:avLst/>
          </a:prstGeom>
        </p:spPr>
      </p:pic>
    </p:spTree>
    <p:extLst>
      <p:ext uri="{BB962C8B-B14F-4D97-AF65-F5344CB8AC3E}">
        <p14:creationId xmlns:p14="http://schemas.microsoft.com/office/powerpoint/2010/main" val="39677409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1" y="151340"/>
            <a:ext cx="12276666" cy="6610351"/>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660363" y="711022"/>
            <a:ext cx="3495108" cy="414135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4342769" y="1540471"/>
            <a:ext cx="3907344" cy="4505589"/>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8250113" y="711021"/>
            <a:ext cx="3367329" cy="4442003"/>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1489" y="2261921"/>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840" y="1052782"/>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2354" y="1309288"/>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6070" y="1540471"/>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4951" y="1697231"/>
            <a:ext cx="1911510" cy="1861989"/>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1542" y="2228226"/>
            <a:ext cx="1714739" cy="1705213"/>
          </a:xfrm>
          <a:prstGeom prst="rect">
            <a:avLst/>
          </a:prstGeom>
        </p:spPr>
      </p:pic>
    </p:spTree>
    <p:extLst>
      <p:ext uri="{BB962C8B-B14F-4D97-AF65-F5344CB8AC3E}">
        <p14:creationId xmlns:p14="http://schemas.microsoft.com/office/powerpoint/2010/main" val="9731587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6229350" cy="6858000"/>
          </a:xfrm>
          <a:prstGeom prst="rect">
            <a:avLst/>
          </a:prstGeom>
        </p:spPr>
      </p:pic>
      <p:pic>
        <p:nvPicPr>
          <p:cNvPr id="3" name="Picture 2"/>
          <p:cNvPicPr>
            <a:picLocks noChangeAspect="1"/>
          </p:cNvPicPr>
          <p:nvPr/>
        </p:nvPicPr>
        <p:blipFill>
          <a:blip r:embed="rId3"/>
          <a:stretch>
            <a:fillRect/>
          </a:stretch>
        </p:blipFill>
        <p:spPr>
          <a:xfrm>
            <a:off x="6229350" y="0"/>
            <a:ext cx="5962650" cy="6858000"/>
          </a:xfrm>
          <a:prstGeom prst="rect">
            <a:avLst/>
          </a:prstGeom>
        </p:spPr>
      </p:pic>
    </p:spTree>
    <p:extLst>
      <p:ext uri="{BB962C8B-B14F-4D97-AF65-F5344CB8AC3E}">
        <p14:creationId xmlns:p14="http://schemas.microsoft.com/office/powerpoint/2010/main" val="1932084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8850" y="0"/>
            <a:ext cx="6153150" cy="6858000"/>
          </a:xfrm>
          <a:prstGeom prst="rect">
            <a:avLst/>
          </a:prstGeom>
        </p:spPr>
      </p:pic>
      <p:pic>
        <p:nvPicPr>
          <p:cNvPr id="3" name="Picture 2"/>
          <p:cNvPicPr>
            <a:picLocks noChangeAspect="1"/>
          </p:cNvPicPr>
          <p:nvPr/>
        </p:nvPicPr>
        <p:blipFill>
          <a:blip r:embed="rId3"/>
          <a:stretch>
            <a:fillRect/>
          </a:stretch>
        </p:blipFill>
        <p:spPr>
          <a:xfrm>
            <a:off x="0" y="0"/>
            <a:ext cx="6038849" cy="6858000"/>
          </a:xfrm>
          <a:prstGeom prst="rect">
            <a:avLst/>
          </a:prstGeom>
        </p:spPr>
      </p:pic>
    </p:spTree>
    <p:extLst>
      <p:ext uri="{BB962C8B-B14F-4D97-AF65-F5344CB8AC3E}">
        <p14:creationId xmlns:p14="http://schemas.microsoft.com/office/powerpoint/2010/main" val="1153379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278903057"/>
              </p:ext>
            </p:extLst>
          </p:nvPr>
        </p:nvGraphicFramePr>
        <p:xfrm>
          <a:off x="139700" y="2464857"/>
          <a:ext cx="11912599" cy="2201618"/>
        </p:xfrm>
        <a:graphic>
          <a:graphicData uri="http://schemas.openxmlformats.org/drawingml/2006/table">
            <a:tbl>
              <a:tblPr firstRow="1" bandRow="1">
                <a:tableStyleId>{E8B1032C-EA38-4F05-BA0D-38AFFFC7BED3}</a:tableStyleId>
              </a:tblPr>
              <a:tblGrid>
                <a:gridCol w="5791199">
                  <a:extLst>
                    <a:ext uri="{9D8B030D-6E8A-4147-A177-3AD203B41FA5}">
                      <a16:colId xmlns:a16="http://schemas.microsoft.com/office/drawing/2014/main" val="20000"/>
                    </a:ext>
                  </a:extLst>
                </a:gridCol>
                <a:gridCol w="6121400">
                  <a:extLst>
                    <a:ext uri="{9D8B030D-6E8A-4147-A177-3AD203B41FA5}">
                      <a16:colId xmlns:a16="http://schemas.microsoft.com/office/drawing/2014/main" val="20001"/>
                    </a:ext>
                  </a:extLst>
                </a:gridCol>
              </a:tblGrid>
              <a:tr h="749435">
                <a:tc>
                  <a:txBody>
                    <a:bodyPr/>
                    <a:lstStyle/>
                    <a:p>
                      <a:r>
                        <a:rPr lang="vi-VN" sz="4000" dirty="0"/>
                        <a:t>Nhóm từ chỉ người</a:t>
                      </a:r>
                      <a:endParaRPr lang="en-US" sz="4000" b="0" dirty="0"/>
                    </a:p>
                  </a:txBody>
                  <a:tcPr/>
                </a:tc>
                <a:tc>
                  <a:txBody>
                    <a:bodyPr/>
                    <a:lstStyle/>
                    <a:p>
                      <a:r>
                        <a:rPr lang="vi-VN" sz="4000" dirty="0"/>
                        <a:t>Chu Văn An, Trần Thị Lý</a:t>
                      </a:r>
                      <a:endParaRPr lang="en-US" sz="4000" b="0" dirty="0"/>
                    </a:p>
                  </a:txBody>
                  <a:tcPr/>
                </a:tc>
                <a:extLst>
                  <a:ext uri="{0D108BD9-81ED-4DB2-BD59-A6C34878D82A}">
                    <a16:rowId xmlns:a16="http://schemas.microsoft.com/office/drawing/2014/main" val="10000"/>
                  </a:ext>
                </a:extLst>
              </a:tr>
              <a:tr h="751143">
                <a:tc>
                  <a:txBody>
                    <a:bodyPr/>
                    <a:lstStyle/>
                    <a:p>
                      <a:r>
                        <a:rPr lang="vi-VN" sz="4000" b="1" dirty="0"/>
                        <a:t>Nhóm từ chỉ sông</a:t>
                      </a:r>
                      <a:endParaRPr lang="en-US" sz="4000" b="1" dirty="0"/>
                    </a:p>
                  </a:txBody>
                  <a:tcPr/>
                </a:tc>
                <a:tc>
                  <a:txBody>
                    <a:bodyPr/>
                    <a:lstStyle/>
                    <a:p>
                      <a:r>
                        <a:rPr lang="vi-VN" sz="4000" b="1" dirty="0"/>
                        <a:t>Cửu Long, Bạch Đằng</a:t>
                      </a:r>
                      <a:endParaRPr lang="en-US" sz="4000" b="1" dirty="0"/>
                    </a:p>
                  </a:txBody>
                  <a:tcPr/>
                </a:tc>
                <a:extLst>
                  <a:ext uri="{0D108BD9-81ED-4DB2-BD59-A6C34878D82A}">
                    <a16:rowId xmlns:a16="http://schemas.microsoft.com/office/drawing/2014/main" val="10001"/>
                  </a:ext>
                </a:extLst>
              </a:tr>
              <a:tr h="690368">
                <a:tc>
                  <a:txBody>
                    <a:bodyPr/>
                    <a:lstStyle/>
                    <a:p>
                      <a:r>
                        <a:rPr lang="vi-VN" sz="4000" b="1" dirty="0"/>
                        <a:t>Nhóm từ chỉ thành phố</a:t>
                      </a:r>
                      <a:endParaRPr lang="en-US" sz="4000" b="1" dirty="0"/>
                    </a:p>
                  </a:txBody>
                  <a:tcPr/>
                </a:tc>
                <a:tc>
                  <a:txBody>
                    <a:bodyPr/>
                    <a:lstStyle/>
                    <a:p>
                      <a:r>
                        <a:rPr lang="vi-VN" sz="4000" b="1" dirty="0"/>
                        <a:t>Hà Nội, Cần Thơ</a:t>
                      </a:r>
                      <a:endParaRPr lang="en-US" sz="4000" b="1"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474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67450" cy="3371850"/>
          </a:xfrm>
          <a:prstGeom prst="rect">
            <a:avLst/>
          </a:prstGeom>
        </p:spPr>
      </p:pic>
      <p:pic>
        <p:nvPicPr>
          <p:cNvPr id="3" name="Picture 2"/>
          <p:cNvPicPr>
            <a:picLocks noChangeAspect="1"/>
          </p:cNvPicPr>
          <p:nvPr/>
        </p:nvPicPr>
        <p:blipFill>
          <a:blip r:embed="rId3"/>
          <a:stretch>
            <a:fillRect/>
          </a:stretch>
        </p:blipFill>
        <p:spPr>
          <a:xfrm>
            <a:off x="6267450" y="0"/>
            <a:ext cx="5924549" cy="3371850"/>
          </a:xfrm>
          <a:prstGeom prst="rect">
            <a:avLst/>
          </a:prstGeom>
        </p:spPr>
      </p:pic>
      <p:pic>
        <p:nvPicPr>
          <p:cNvPr id="4" name="Picture 3"/>
          <p:cNvPicPr>
            <a:picLocks noChangeAspect="1"/>
          </p:cNvPicPr>
          <p:nvPr/>
        </p:nvPicPr>
        <p:blipFill>
          <a:blip r:embed="rId4"/>
          <a:stretch>
            <a:fillRect/>
          </a:stretch>
        </p:blipFill>
        <p:spPr>
          <a:xfrm>
            <a:off x="180975" y="3371850"/>
            <a:ext cx="6086475" cy="3486150"/>
          </a:xfrm>
          <a:prstGeom prst="rect">
            <a:avLst/>
          </a:prstGeom>
        </p:spPr>
      </p:pic>
      <p:pic>
        <p:nvPicPr>
          <p:cNvPr id="6" name="Picture 5"/>
          <p:cNvPicPr>
            <a:picLocks noChangeAspect="1"/>
          </p:cNvPicPr>
          <p:nvPr/>
        </p:nvPicPr>
        <p:blipFill>
          <a:blip r:embed="rId5"/>
          <a:stretch>
            <a:fillRect/>
          </a:stretch>
        </p:blipFill>
        <p:spPr>
          <a:xfrm>
            <a:off x="6267451" y="3371850"/>
            <a:ext cx="5924548" cy="3595687"/>
          </a:xfrm>
          <a:prstGeom prst="rect">
            <a:avLst/>
          </a:prstGeom>
        </p:spPr>
      </p:pic>
    </p:spTree>
    <p:extLst>
      <p:ext uri="{BB962C8B-B14F-4D97-AF65-F5344CB8AC3E}">
        <p14:creationId xmlns:p14="http://schemas.microsoft.com/office/powerpoint/2010/main" val="31476219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0466965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28625" y="3048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69848" y="1466319"/>
            <a:ext cx="3391220" cy="4096282"/>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3919028" y="1019927"/>
            <a:ext cx="4353939"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002067" y="2887798"/>
              <a:ext cx="2914650" cy="954107"/>
            </a:xfrm>
            <a:prstGeom prst="rect">
              <a:avLst/>
            </a:prstGeom>
            <a:noFill/>
          </p:spPr>
          <p:txBody>
            <a:bodyPr wrap="square" rtlCol="0">
              <a:spAutoFit/>
            </a:bodyPr>
            <a:lstStyle/>
            <a:p>
              <a:pPr algn="ctr"/>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3590922" y="2635180"/>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599"/>
              <a:ext cx="2914650" cy="954108"/>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4777401" y="3692398"/>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4777401" y="4767287"/>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039800" y="2899562"/>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433055" y="1675078"/>
            <a:ext cx="2827693" cy="3941409"/>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arn(inVertical)">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18632471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2887862"/>
              </p:ext>
            </p:extLst>
          </p:nvPr>
        </p:nvGraphicFramePr>
        <p:xfrm>
          <a:off x="0" y="1"/>
          <a:ext cx="11687175" cy="6857999"/>
        </p:xfrm>
        <a:graphic>
          <a:graphicData uri="http://schemas.openxmlformats.org/drawingml/2006/table">
            <a:tbl>
              <a:tblPr firstRow="1" bandRow="1">
                <a:tableStyleId>{7DF18680-E054-41AD-8BC1-D1AEF772440D}</a:tableStyleId>
              </a:tblPr>
              <a:tblGrid>
                <a:gridCol w="3307886">
                  <a:extLst>
                    <a:ext uri="{9D8B030D-6E8A-4147-A177-3AD203B41FA5}">
                      <a16:colId xmlns:a16="http://schemas.microsoft.com/office/drawing/2014/main" val="20000"/>
                    </a:ext>
                  </a:extLst>
                </a:gridCol>
                <a:gridCol w="4132252">
                  <a:extLst>
                    <a:ext uri="{9D8B030D-6E8A-4147-A177-3AD203B41FA5}">
                      <a16:colId xmlns:a16="http://schemas.microsoft.com/office/drawing/2014/main" val="20001"/>
                    </a:ext>
                  </a:extLst>
                </a:gridCol>
                <a:gridCol w="4247037">
                  <a:extLst>
                    <a:ext uri="{9D8B030D-6E8A-4147-A177-3AD203B41FA5}">
                      <a16:colId xmlns:a16="http://schemas.microsoft.com/office/drawing/2014/main" val="20002"/>
                    </a:ext>
                  </a:extLst>
                </a:gridCol>
              </a:tblGrid>
              <a:tr h="683067">
                <a:tc>
                  <a:txBody>
                    <a:bodyPr/>
                    <a:lstStyle/>
                    <a:p>
                      <a:pPr algn="ctr"/>
                      <a:endParaRPr lang="en-US" sz="3600" dirty="0"/>
                    </a:p>
                  </a:txBody>
                  <a:tcPr/>
                </a:tc>
                <a:tc>
                  <a:txBody>
                    <a:bodyPr/>
                    <a:lstStyle/>
                    <a:p>
                      <a:pPr algn="ctr"/>
                      <a:r>
                        <a:rPr lang="vi-VN" sz="3600" dirty="0"/>
                        <a:t>Giống nhau</a:t>
                      </a:r>
                      <a:endParaRPr lang="en-US" sz="3600" dirty="0"/>
                    </a:p>
                  </a:txBody>
                  <a:tcPr/>
                </a:tc>
                <a:tc>
                  <a:txBody>
                    <a:bodyPr/>
                    <a:lstStyle/>
                    <a:p>
                      <a:pPr algn="ctr"/>
                      <a:r>
                        <a:rPr lang="vi-VN" sz="3600" dirty="0"/>
                        <a:t>Khác nhau</a:t>
                      </a:r>
                      <a:endParaRPr lang="en-US" sz="3600" dirty="0"/>
                    </a:p>
                  </a:txBody>
                  <a:tcPr/>
                </a:tc>
                <a:extLst>
                  <a:ext uri="{0D108BD9-81ED-4DB2-BD59-A6C34878D82A}">
                    <a16:rowId xmlns:a16="http://schemas.microsoft.com/office/drawing/2014/main" val="10000"/>
                  </a:ext>
                </a:extLst>
              </a:tr>
              <a:tr h="3087466">
                <a:tc>
                  <a:txBody>
                    <a:bodyPr/>
                    <a:lstStyle/>
                    <a:p>
                      <a:pPr algn="ctr"/>
                      <a:endParaRPr lang="vi-VN" sz="3600" dirty="0">
                        <a:solidFill>
                          <a:srgbClr val="FF0000"/>
                        </a:solidFill>
                      </a:endParaRPr>
                    </a:p>
                    <a:p>
                      <a:pPr algn="ctr"/>
                      <a:endParaRPr lang="vi-VN" sz="3600" dirty="0">
                        <a:solidFill>
                          <a:srgbClr val="FF0000"/>
                        </a:solidFill>
                      </a:endParaRPr>
                    </a:p>
                    <a:p>
                      <a:pPr algn="ctr"/>
                      <a:r>
                        <a:rPr lang="vi-VN" sz="3600" dirty="0">
                          <a:solidFill>
                            <a:schemeClr val="tx1"/>
                          </a:solidFill>
                        </a:rPr>
                        <a:t>Hộp thư A</a:t>
                      </a:r>
                      <a:endParaRPr lang="en-US" sz="3600" dirty="0">
                        <a:solidFill>
                          <a:schemeClr val="tx1"/>
                        </a:solidFill>
                      </a:endParaRPr>
                    </a:p>
                  </a:txBody>
                  <a:tcPr/>
                </a:tc>
                <a:tc rowSpan="2">
                  <a:txBody>
                    <a:bodyPr/>
                    <a:lstStyle/>
                    <a:p>
                      <a:pPr algn="just"/>
                      <a:endParaRPr lang="vi-VN" sz="3600" kern="1200" dirty="0">
                        <a:solidFill>
                          <a:schemeClr val="accent6"/>
                        </a:solidFill>
                        <a:effectLst/>
                      </a:endParaRPr>
                    </a:p>
                    <a:p>
                      <a:pPr algn="just"/>
                      <a:endParaRPr lang="vi-VN" sz="3600" kern="1200" dirty="0">
                        <a:solidFill>
                          <a:schemeClr val="accent6"/>
                        </a:solidFill>
                        <a:effectLst/>
                      </a:endParaRPr>
                    </a:p>
                    <a:p>
                      <a:pPr algn="just"/>
                      <a:endParaRPr lang="vi-VN" sz="3600" kern="1200" dirty="0">
                        <a:solidFill>
                          <a:schemeClr val="accent6"/>
                        </a:solidFill>
                        <a:effectLst/>
                      </a:endParaRPr>
                    </a:p>
                    <a:p>
                      <a:pPr algn="just"/>
                      <a:r>
                        <a:rPr lang="vi-VN" sz="3600" kern="1200" dirty="0">
                          <a:solidFill>
                            <a:schemeClr val="accent6"/>
                          </a:solidFill>
                          <a:effectLst/>
                        </a:rPr>
                        <a:t>Các nhóm từ được ghi trong 2 hộp thư đều là các danh từ.</a:t>
                      </a:r>
                      <a:endParaRPr lang="en-US" sz="3600" kern="1200" dirty="0">
                        <a:solidFill>
                          <a:schemeClr val="accent6"/>
                        </a:solidFill>
                        <a:effectLst/>
                        <a:latin typeface="+mn-lt"/>
                        <a:ea typeface="+mn-ea"/>
                        <a:cs typeface="+mn-cs"/>
                      </a:endParaRPr>
                    </a:p>
                  </a:txBody>
                  <a:tcPr/>
                </a:tc>
                <a:tc>
                  <a:txBody>
                    <a:bodyPr/>
                    <a:lstStyle/>
                    <a:p>
                      <a:pPr algn="just"/>
                      <a:r>
                        <a:rPr lang="vi-VN" sz="3600" dirty="0">
                          <a:solidFill>
                            <a:srgbClr val="002060"/>
                          </a:solidFill>
                        </a:rPr>
                        <a:t>Các nhóm từ trong hộp thư A gọi tên một loại sự vật; viết thường.</a:t>
                      </a:r>
                      <a:endParaRPr lang="en-US" sz="3600" dirty="0">
                        <a:solidFill>
                          <a:srgbClr val="002060"/>
                        </a:solidFill>
                      </a:endParaRPr>
                    </a:p>
                  </a:txBody>
                  <a:tcPr/>
                </a:tc>
                <a:extLst>
                  <a:ext uri="{0D108BD9-81ED-4DB2-BD59-A6C34878D82A}">
                    <a16:rowId xmlns:a16="http://schemas.microsoft.com/office/drawing/2014/main" val="10001"/>
                  </a:ext>
                </a:extLst>
              </a:tr>
              <a:tr h="3087466">
                <a:tc>
                  <a:txBody>
                    <a:bodyPr/>
                    <a:lstStyle/>
                    <a:p>
                      <a:pPr algn="ctr"/>
                      <a:endParaRPr lang="vi-VN" sz="3600" dirty="0">
                        <a:solidFill>
                          <a:srgbClr val="FF0000"/>
                        </a:solidFill>
                      </a:endParaRPr>
                    </a:p>
                    <a:p>
                      <a:pPr algn="ctr"/>
                      <a:endParaRPr lang="vi-VN" sz="3600" dirty="0">
                        <a:solidFill>
                          <a:srgbClr val="FF0000"/>
                        </a:solidFill>
                      </a:endParaRPr>
                    </a:p>
                    <a:p>
                      <a:pPr algn="ctr"/>
                      <a:r>
                        <a:rPr lang="vi-VN" sz="3600" dirty="0">
                          <a:solidFill>
                            <a:schemeClr val="tx1"/>
                          </a:solidFill>
                        </a:rPr>
                        <a:t>Hộp thư B</a:t>
                      </a:r>
                      <a:endParaRPr lang="en-US" sz="3600" dirty="0">
                        <a:solidFill>
                          <a:schemeClr val="tx1"/>
                        </a:solidFill>
                      </a:endParaRPr>
                    </a:p>
                  </a:txBody>
                  <a:tcPr/>
                </a:tc>
                <a:tc vMerge="1">
                  <a:txBody>
                    <a:bodyPr/>
                    <a:lstStyle/>
                    <a:p>
                      <a:endParaRPr lang="en-US" dirty="0"/>
                    </a:p>
                  </a:txBody>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vi-VN" sz="3600" kern="1200" dirty="0">
                          <a:solidFill>
                            <a:srgbClr val="002060"/>
                          </a:solidFill>
                          <a:effectLst/>
                        </a:rPr>
                        <a:t>Các nhóm từ trong hộp thư B gọi tên một sự vật cụ thể, riêng biệt; </a:t>
                      </a:r>
                      <a:r>
                        <a:rPr lang="vi-VN" sz="3600" kern="1200">
                          <a:solidFill>
                            <a:srgbClr val="002060"/>
                          </a:solidFill>
                          <a:effectLst/>
                        </a:rPr>
                        <a:t>viết hoa</a:t>
                      </a:r>
                      <a:endParaRPr lang="en-US" sz="3600" kern="1200" dirty="0">
                        <a:solidFill>
                          <a:srgbClr val="002060"/>
                        </a:solidFill>
                        <a:effectLst/>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812611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1045</TotalTime>
  <Words>277</Words>
  <Application>Microsoft Office PowerPoint</Application>
  <PresentationFormat>Widescreen</PresentationFormat>
  <Paragraphs>48</Paragraphs>
  <Slides>17</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Franklin Gothic Book</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Hoàng Vũ Mai Phương Hoàng Vũ Mai Phương</cp:lastModifiedBy>
  <cp:revision>81</cp:revision>
  <dcterms:created xsi:type="dcterms:W3CDTF">2023-06-20T10:43:50Z</dcterms:created>
  <dcterms:modified xsi:type="dcterms:W3CDTF">2025-10-26T08:54:06Z</dcterms:modified>
  <cp:category>9Slide.vn</cp:category>
</cp:coreProperties>
</file>