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05" r:id="rId2"/>
    <p:sldId id="406" r:id="rId3"/>
    <p:sldId id="407" r:id="rId4"/>
    <p:sldId id="408" r:id="rId5"/>
    <p:sldId id="409" r:id="rId6"/>
    <p:sldId id="410" r:id="rId7"/>
    <p:sldId id="390" r:id="rId8"/>
    <p:sldId id="363" r:id="rId9"/>
    <p:sldId id="362" r:id="rId10"/>
    <p:sldId id="388" r:id="rId11"/>
    <p:sldId id="380" r:id="rId12"/>
    <p:sldId id="382" r:id="rId13"/>
    <p:sldId id="369" r:id="rId14"/>
    <p:sldId id="393" r:id="rId15"/>
    <p:sldId id="377" r:id="rId16"/>
    <p:sldId id="365" r:id="rId17"/>
    <p:sldId id="367" r:id="rId18"/>
    <p:sldId id="3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23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9CCE3-BA20-45A0-8625-B7F232330B62}"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37ECF-2D25-470E-B48D-04C706D46353}" type="slidenum">
              <a:rPr lang="en-US" smtClean="0"/>
              <a:t>‹#›</a:t>
            </a:fld>
            <a:endParaRPr lang="en-US"/>
          </a:p>
        </p:txBody>
      </p:sp>
    </p:spTree>
    <p:extLst>
      <p:ext uri="{BB962C8B-B14F-4D97-AF65-F5344CB8AC3E}">
        <p14:creationId xmlns:p14="http://schemas.microsoft.com/office/powerpoint/2010/main" val="26472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77DBA-63AD-4FE4-9FB2-CE697466C5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45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7633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3073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98889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AA58F-48F7-8410-20C1-05564EA586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6755C8-376E-2920-A4F4-AFB6E540E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24FDA7-EF61-182A-157E-935C383EE090}"/>
              </a:ext>
            </a:extLst>
          </p:cNvPr>
          <p:cNvSpPr>
            <a:spLocks noGrp="1"/>
          </p:cNvSpPr>
          <p:nvPr>
            <p:ph type="dt" sz="half" idx="10"/>
          </p:nvPr>
        </p:nvSpPr>
        <p:spPr/>
        <p:txBody>
          <a:bodyPr/>
          <a:lstStyle/>
          <a:p>
            <a:fld id="{B1218695-1D7E-4CFF-A450-03B9C895CF56}" type="datetimeFigureOut">
              <a:rPr lang="en-US" smtClean="0"/>
              <a:t>2/19/2025</a:t>
            </a:fld>
            <a:endParaRPr lang="en-US"/>
          </a:p>
        </p:txBody>
      </p:sp>
      <p:sp>
        <p:nvSpPr>
          <p:cNvPr id="5" name="Footer Placeholder 4">
            <a:extLst>
              <a:ext uri="{FF2B5EF4-FFF2-40B4-BE49-F238E27FC236}">
                <a16:creationId xmlns:a16="http://schemas.microsoft.com/office/drawing/2014/main" id="{0D1BB9D7-8985-5478-274D-8124D12A3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1B3C3-0387-6C0E-9E34-2FECAE227206}"/>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250474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0DEA2-CA11-BB78-6484-590FCA03A5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D3CE2D-0F92-EF62-3ACD-E4D8F3A09F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E0D15-5ADC-F709-ADA4-9B2F6CA03C07}"/>
              </a:ext>
            </a:extLst>
          </p:cNvPr>
          <p:cNvSpPr>
            <a:spLocks noGrp="1"/>
          </p:cNvSpPr>
          <p:nvPr>
            <p:ph type="dt" sz="half" idx="10"/>
          </p:nvPr>
        </p:nvSpPr>
        <p:spPr/>
        <p:txBody>
          <a:bodyPr/>
          <a:lstStyle/>
          <a:p>
            <a:fld id="{B1218695-1D7E-4CFF-A450-03B9C895CF56}" type="datetimeFigureOut">
              <a:rPr lang="en-US" smtClean="0"/>
              <a:t>2/19/2025</a:t>
            </a:fld>
            <a:endParaRPr lang="en-US"/>
          </a:p>
        </p:txBody>
      </p:sp>
      <p:sp>
        <p:nvSpPr>
          <p:cNvPr id="5" name="Footer Placeholder 4">
            <a:extLst>
              <a:ext uri="{FF2B5EF4-FFF2-40B4-BE49-F238E27FC236}">
                <a16:creationId xmlns:a16="http://schemas.microsoft.com/office/drawing/2014/main" id="{F6DB7BED-0C74-97FB-174B-B31100795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B4194D-32B4-FC80-D4CE-F2E1E8961E63}"/>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175514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07B020-9F7E-5B8B-DD4C-3A4813FF89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E42964-4633-C866-19AF-E3AA8CD519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17545-D34C-52AA-BAA4-49C0AF435DD5}"/>
              </a:ext>
            </a:extLst>
          </p:cNvPr>
          <p:cNvSpPr>
            <a:spLocks noGrp="1"/>
          </p:cNvSpPr>
          <p:nvPr>
            <p:ph type="dt" sz="half" idx="10"/>
          </p:nvPr>
        </p:nvSpPr>
        <p:spPr/>
        <p:txBody>
          <a:bodyPr/>
          <a:lstStyle/>
          <a:p>
            <a:fld id="{B1218695-1D7E-4CFF-A450-03B9C895CF56}" type="datetimeFigureOut">
              <a:rPr lang="en-US" smtClean="0"/>
              <a:t>2/19/2025</a:t>
            </a:fld>
            <a:endParaRPr lang="en-US"/>
          </a:p>
        </p:txBody>
      </p:sp>
      <p:sp>
        <p:nvSpPr>
          <p:cNvPr id="5" name="Footer Placeholder 4">
            <a:extLst>
              <a:ext uri="{FF2B5EF4-FFF2-40B4-BE49-F238E27FC236}">
                <a16:creationId xmlns:a16="http://schemas.microsoft.com/office/drawing/2014/main" id="{D9D07FA0-278F-E7EE-0584-AF4D337AE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B8543-103C-3F23-7F9F-40F692397D82}"/>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48787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689D-AEDE-4D0C-9D81-0FC1631AF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CB2E8-F6C4-05C1-A033-DBA4617C64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1A923-837E-12C5-E17A-ED0356E8DC7B}"/>
              </a:ext>
            </a:extLst>
          </p:cNvPr>
          <p:cNvSpPr>
            <a:spLocks noGrp="1"/>
          </p:cNvSpPr>
          <p:nvPr>
            <p:ph type="dt" sz="half" idx="10"/>
          </p:nvPr>
        </p:nvSpPr>
        <p:spPr/>
        <p:txBody>
          <a:bodyPr/>
          <a:lstStyle/>
          <a:p>
            <a:fld id="{B1218695-1D7E-4CFF-A450-03B9C895CF56}" type="datetimeFigureOut">
              <a:rPr lang="en-US" smtClean="0"/>
              <a:t>2/19/2025</a:t>
            </a:fld>
            <a:endParaRPr lang="en-US"/>
          </a:p>
        </p:txBody>
      </p:sp>
      <p:sp>
        <p:nvSpPr>
          <p:cNvPr id="5" name="Footer Placeholder 4">
            <a:extLst>
              <a:ext uri="{FF2B5EF4-FFF2-40B4-BE49-F238E27FC236}">
                <a16:creationId xmlns:a16="http://schemas.microsoft.com/office/drawing/2014/main" id="{3A62868A-6C21-5D82-7AA3-CAB84E1F8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A7C16-3ACE-9AD2-6857-2FBE3F7E4594}"/>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42737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B2EB-43C0-B02F-9DE7-9AF1B3B17E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F62B48-C7B5-49C4-72C7-9F8BB1875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CE5E5F-2283-66BE-0530-C86474F0C56A}"/>
              </a:ext>
            </a:extLst>
          </p:cNvPr>
          <p:cNvSpPr>
            <a:spLocks noGrp="1"/>
          </p:cNvSpPr>
          <p:nvPr>
            <p:ph type="dt" sz="half" idx="10"/>
          </p:nvPr>
        </p:nvSpPr>
        <p:spPr/>
        <p:txBody>
          <a:bodyPr/>
          <a:lstStyle/>
          <a:p>
            <a:fld id="{B1218695-1D7E-4CFF-A450-03B9C895CF56}" type="datetimeFigureOut">
              <a:rPr lang="en-US" smtClean="0"/>
              <a:t>2/19/2025</a:t>
            </a:fld>
            <a:endParaRPr lang="en-US"/>
          </a:p>
        </p:txBody>
      </p:sp>
      <p:sp>
        <p:nvSpPr>
          <p:cNvPr id="5" name="Footer Placeholder 4">
            <a:extLst>
              <a:ext uri="{FF2B5EF4-FFF2-40B4-BE49-F238E27FC236}">
                <a16:creationId xmlns:a16="http://schemas.microsoft.com/office/drawing/2014/main" id="{335E0BCD-1937-5DD1-054B-B2A010A2B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8A001-596F-B9AC-8431-530A75DFBF42}"/>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3751487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D7DC-C600-5CC0-7AE1-BF2B32D0C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05461-15F1-7902-2ABF-34ADA8AA45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05E59-D033-E3FA-B5B3-3BD3830565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B93D5-E955-AF74-EDAB-93174EF5B879}"/>
              </a:ext>
            </a:extLst>
          </p:cNvPr>
          <p:cNvSpPr>
            <a:spLocks noGrp="1"/>
          </p:cNvSpPr>
          <p:nvPr>
            <p:ph type="dt" sz="half" idx="10"/>
          </p:nvPr>
        </p:nvSpPr>
        <p:spPr/>
        <p:txBody>
          <a:bodyPr/>
          <a:lstStyle/>
          <a:p>
            <a:fld id="{B1218695-1D7E-4CFF-A450-03B9C895CF56}" type="datetimeFigureOut">
              <a:rPr lang="en-US" smtClean="0"/>
              <a:t>2/19/2025</a:t>
            </a:fld>
            <a:endParaRPr lang="en-US"/>
          </a:p>
        </p:txBody>
      </p:sp>
      <p:sp>
        <p:nvSpPr>
          <p:cNvPr id="6" name="Footer Placeholder 5">
            <a:extLst>
              <a:ext uri="{FF2B5EF4-FFF2-40B4-BE49-F238E27FC236}">
                <a16:creationId xmlns:a16="http://schemas.microsoft.com/office/drawing/2014/main" id="{2F5CB440-B20E-688E-EE2D-49119681B2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C77D8-8D18-9A60-53A9-ECEF256BA564}"/>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162218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7CBF-0FB3-19F1-EEEF-CA13466B88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38459C-DEFD-A913-598C-77C324EF81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CCC9B6-8248-7EA3-1E86-BFC4E066D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7C9E95-77E7-5A4D-ACFD-96BE520E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6FFD31-C307-4A0D-9FB8-C981571408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101F8A-E4DF-A918-F904-A5E0EA8F5C05}"/>
              </a:ext>
            </a:extLst>
          </p:cNvPr>
          <p:cNvSpPr>
            <a:spLocks noGrp="1"/>
          </p:cNvSpPr>
          <p:nvPr>
            <p:ph type="dt" sz="half" idx="10"/>
          </p:nvPr>
        </p:nvSpPr>
        <p:spPr/>
        <p:txBody>
          <a:bodyPr/>
          <a:lstStyle/>
          <a:p>
            <a:fld id="{B1218695-1D7E-4CFF-A450-03B9C895CF56}" type="datetimeFigureOut">
              <a:rPr lang="en-US" smtClean="0"/>
              <a:t>2/19/2025</a:t>
            </a:fld>
            <a:endParaRPr lang="en-US"/>
          </a:p>
        </p:txBody>
      </p:sp>
      <p:sp>
        <p:nvSpPr>
          <p:cNvPr id="8" name="Footer Placeholder 7">
            <a:extLst>
              <a:ext uri="{FF2B5EF4-FFF2-40B4-BE49-F238E27FC236}">
                <a16:creationId xmlns:a16="http://schemas.microsoft.com/office/drawing/2014/main" id="{5018DBA0-C99D-E6A8-5146-3EFC8B0A88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99249A-C0D2-AA9F-9492-23CC0304A375}"/>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283766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DE79-B123-440F-46A2-A6EB9367A9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B41D49-D24A-0CD1-FE3D-6FF8A794A464}"/>
              </a:ext>
            </a:extLst>
          </p:cNvPr>
          <p:cNvSpPr>
            <a:spLocks noGrp="1"/>
          </p:cNvSpPr>
          <p:nvPr>
            <p:ph type="dt" sz="half" idx="10"/>
          </p:nvPr>
        </p:nvSpPr>
        <p:spPr/>
        <p:txBody>
          <a:bodyPr/>
          <a:lstStyle/>
          <a:p>
            <a:fld id="{B1218695-1D7E-4CFF-A450-03B9C895CF56}" type="datetimeFigureOut">
              <a:rPr lang="en-US" smtClean="0"/>
              <a:t>2/19/2025</a:t>
            </a:fld>
            <a:endParaRPr lang="en-US"/>
          </a:p>
        </p:txBody>
      </p:sp>
      <p:sp>
        <p:nvSpPr>
          <p:cNvPr id="4" name="Footer Placeholder 3">
            <a:extLst>
              <a:ext uri="{FF2B5EF4-FFF2-40B4-BE49-F238E27FC236}">
                <a16:creationId xmlns:a16="http://schemas.microsoft.com/office/drawing/2014/main" id="{F0C464F1-6C79-593C-6CD0-320A8FC17C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DEB11B-294B-75B5-69C8-81441D50C94F}"/>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56424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5C59FB-5ECF-3932-F234-B876C37F598E}"/>
              </a:ext>
            </a:extLst>
          </p:cNvPr>
          <p:cNvSpPr>
            <a:spLocks noGrp="1"/>
          </p:cNvSpPr>
          <p:nvPr>
            <p:ph type="dt" sz="half" idx="10"/>
          </p:nvPr>
        </p:nvSpPr>
        <p:spPr/>
        <p:txBody>
          <a:bodyPr/>
          <a:lstStyle/>
          <a:p>
            <a:fld id="{B1218695-1D7E-4CFF-A450-03B9C895CF56}" type="datetimeFigureOut">
              <a:rPr lang="en-US" smtClean="0"/>
              <a:t>2/19/2025</a:t>
            </a:fld>
            <a:endParaRPr lang="en-US"/>
          </a:p>
        </p:txBody>
      </p:sp>
      <p:sp>
        <p:nvSpPr>
          <p:cNvPr id="3" name="Footer Placeholder 2">
            <a:extLst>
              <a:ext uri="{FF2B5EF4-FFF2-40B4-BE49-F238E27FC236}">
                <a16:creationId xmlns:a16="http://schemas.microsoft.com/office/drawing/2014/main" id="{FA360C85-AED5-50BF-C04C-F52BDAB6A9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82EBAB-1084-8CC1-E673-EE8B6CB73E7B}"/>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253464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26B4-8453-A18C-C94E-C1861B5F0E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231B42-C33D-1F4F-771B-71AB1F8F56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1B259F-28D9-BBCD-3BDB-2D9755C99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072277-5DC1-BF96-5255-B2D73E786FBE}"/>
              </a:ext>
            </a:extLst>
          </p:cNvPr>
          <p:cNvSpPr>
            <a:spLocks noGrp="1"/>
          </p:cNvSpPr>
          <p:nvPr>
            <p:ph type="dt" sz="half" idx="10"/>
          </p:nvPr>
        </p:nvSpPr>
        <p:spPr/>
        <p:txBody>
          <a:bodyPr/>
          <a:lstStyle/>
          <a:p>
            <a:fld id="{B1218695-1D7E-4CFF-A450-03B9C895CF56}" type="datetimeFigureOut">
              <a:rPr lang="en-US" smtClean="0"/>
              <a:t>2/19/2025</a:t>
            </a:fld>
            <a:endParaRPr lang="en-US"/>
          </a:p>
        </p:txBody>
      </p:sp>
      <p:sp>
        <p:nvSpPr>
          <p:cNvPr id="6" name="Footer Placeholder 5">
            <a:extLst>
              <a:ext uri="{FF2B5EF4-FFF2-40B4-BE49-F238E27FC236}">
                <a16:creationId xmlns:a16="http://schemas.microsoft.com/office/drawing/2014/main" id="{43F373C2-1B08-9AD6-F074-8E5225AEF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4E1FC-67E0-CE84-9248-B9F10E43933D}"/>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30834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10F7-E22F-25E1-27F9-894EF93A8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BF073A-0F42-57F1-2D7D-282742D325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B3CA1B-6A01-E15D-1E5D-007819928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71B4CC-2753-DF69-8E16-75DCF9397266}"/>
              </a:ext>
            </a:extLst>
          </p:cNvPr>
          <p:cNvSpPr>
            <a:spLocks noGrp="1"/>
          </p:cNvSpPr>
          <p:nvPr>
            <p:ph type="dt" sz="half" idx="10"/>
          </p:nvPr>
        </p:nvSpPr>
        <p:spPr/>
        <p:txBody>
          <a:bodyPr/>
          <a:lstStyle/>
          <a:p>
            <a:fld id="{B1218695-1D7E-4CFF-A450-03B9C895CF56}" type="datetimeFigureOut">
              <a:rPr lang="en-US" smtClean="0"/>
              <a:t>2/19/2025</a:t>
            </a:fld>
            <a:endParaRPr lang="en-US"/>
          </a:p>
        </p:txBody>
      </p:sp>
      <p:sp>
        <p:nvSpPr>
          <p:cNvPr id="6" name="Footer Placeholder 5">
            <a:extLst>
              <a:ext uri="{FF2B5EF4-FFF2-40B4-BE49-F238E27FC236}">
                <a16:creationId xmlns:a16="http://schemas.microsoft.com/office/drawing/2014/main" id="{FDE61124-02F3-A95F-8017-884F3200F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EB274-070D-7BE5-8C7C-952E36E904B6}"/>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338436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25D3B-B9B9-49B4-2516-E171053B6A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D7A580-C540-C18D-BABB-0EBF9DA56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AB4D9-4E2D-7AB3-2BA7-202F131A7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18695-1D7E-4CFF-A450-03B9C895CF56}" type="datetimeFigureOut">
              <a:rPr lang="en-US" smtClean="0"/>
              <a:t>2/19/2025</a:t>
            </a:fld>
            <a:endParaRPr lang="en-US"/>
          </a:p>
        </p:txBody>
      </p:sp>
      <p:sp>
        <p:nvSpPr>
          <p:cNvPr id="5" name="Footer Placeholder 4">
            <a:extLst>
              <a:ext uri="{FF2B5EF4-FFF2-40B4-BE49-F238E27FC236}">
                <a16:creationId xmlns:a16="http://schemas.microsoft.com/office/drawing/2014/main" id="{3A1C2BCC-0EFB-FB3F-2CF4-0A1999594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C6974A-531E-B337-BACB-195EF9E19F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72F93-FA35-440F-BD9A-83442E8910F9}"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828D3AA8-063F-C5D6-AB32-A23F058FDE7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325349" y="180975"/>
            <a:ext cx="1266825" cy="1266825"/>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11A565ED-F883-360F-3F84-61BCBDB9367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541777" y="8070333"/>
            <a:ext cx="1266825" cy="1266825"/>
          </a:xfrm>
          <a:prstGeom prst="rect">
            <a:avLst/>
          </a:prstGeom>
        </p:spPr>
      </p:pic>
    </p:spTree>
    <p:extLst>
      <p:ext uri="{BB962C8B-B14F-4D97-AF65-F5344CB8AC3E}">
        <p14:creationId xmlns:p14="http://schemas.microsoft.com/office/powerpoint/2010/main" val="384936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slide" Target="slide6.xml"/><Relationship Id="rId7" Type="http://schemas.openxmlformats.org/officeDocument/2006/relationships/slide" Target="slide1.xml"/><Relationship Id="rId12" Type="http://schemas.openxmlformats.org/officeDocument/2006/relationships/slide" Target="slide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slide" Target="slide4.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1676400" y="1085850"/>
            <a:ext cx="8750664" cy="2257425"/>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4">
            <a:extLst>
              <a:ext uri="{FF2B5EF4-FFF2-40B4-BE49-F238E27FC236}">
                <a16:creationId xmlns:a16="http://schemas.microsoft.com/office/drawing/2014/main" id="{8ECBE3C4-80F2-5B52-FF95-7331F481533C}"/>
              </a:ext>
            </a:extLst>
          </p:cNvPr>
          <p:cNvSpPr txBox="1"/>
          <p:nvPr/>
        </p:nvSpPr>
        <p:spPr>
          <a:xfrm>
            <a:off x="2238897" y="1546043"/>
            <a:ext cx="7524227" cy="1446495"/>
          </a:xfrm>
          <a:prstGeom prst="rect">
            <a:avLst/>
          </a:prstGeom>
          <a:noFill/>
        </p:spPr>
        <p:txBody>
          <a:bodyPr wrap="square" lIns="91390" tIns="45693" rIns="91390" bIns="4569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w="38100">
                  <a:solidFill>
                    <a:srgbClr val="C00000"/>
                  </a:solidFill>
                </a:ln>
                <a:solidFill>
                  <a:srgbClr val="F9D3D4"/>
                </a:solidFill>
                <a:effectLst/>
                <a:uLnTx/>
                <a:uFillTx/>
                <a:latin typeface="#9Slide07 SVNZiclets" panose="02000603000000000000" pitchFamily="2" charset="0"/>
                <a:ea typeface="方正隶书简体" panose="02010601030101010101" pitchFamily="2" charset="-122"/>
                <a:cs typeface="+mn-cs"/>
              </a:rPr>
              <a:t>KHỞI ĐỘNG</a:t>
            </a:r>
            <a:endParaRPr kumimoji="0" lang="zh-CN" altLang="en-US" sz="8800" b="0" i="0" u="none" strike="noStrike" kern="1200" cap="none" spc="0" normalizeH="0" baseline="0" noProof="0" dirty="0">
              <a:ln w="38100">
                <a:solidFill>
                  <a:srgbClr val="C00000"/>
                </a:solidFill>
              </a:ln>
              <a:solidFill>
                <a:srgbClr val="F9D3D4"/>
              </a:solidFill>
              <a:effectLst/>
              <a:uLnTx/>
              <a:uFillTx/>
              <a:latin typeface="#9Slide07 SVNZiclets" panose="02000603000000000000" pitchFamily="2" charset="0"/>
              <a:ea typeface="方正隶书简体" panose="02010601030101010101" pitchFamily="2" charset="-122"/>
              <a:cs typeface="+mn-cs"/>
            </a:endParaRPr>
          </a:p>
        </p:txBody>
      </p:sp>
    </p:spTree>
    <p:extLst>
      <p:ext uri="{BB962C8B-B14F-4D97-AF65-F5344CB8AC3E}">
        <p14:creationId xmlns:p14="http://schemas.microsoft.com/office/powerpoint/2010/main" val="361267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6"/>
          <p:cNvSpPr>
            <a:spLocks noChangeArrowheads="1"/>
          </p:cNvSpPr>
          <p:nvPr/>
        </p:nvSpPr>
        <p:spPr bwMode="auto">
          <a:xfrm>
            <a:off x="644559" y="404767"/>
            <a:ext cx="113447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80000"/>
              </a:lnSpc>
              <a:spcBef>
                <a:spcPct val="20000"/>
              </a:spcBef>
              <a:spcAft>
                <a:spcPts val="0"/>
              </a:spcAft>
              <a:buClr>
                <a:srgbClr val="0563C1"/>
              </a:buClr>
              <a:buSzPct val="70000"/>
              <a:buFontTx/>
              <a:buNone/>
              <a:tabLst/>
              <a:defRPr/>
            </a:pP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en-US" sz="4000" b="1" i="0" u="sng" strike="noStrike" kern="1200" cap="none" spc="0" normalizeH="0" baseline="0" noProof="0" dirty="0" err="1">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Bài</a:t>
            </a:r>
            <a:r>
              <a:rPr kumimoji="0" lang="en-US" altLang="en-US" sz="4000" b="1" i="0" u="sng" strike="noStrike" kern="1200" cap="none" spc="0" normalizeH="0" baseline="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1:</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Kết hợp các từ ngữ dưới đây để tạo thành câu. </a:t>
            </a:r>
            <a:endPar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ectangle: Rounded Corners 3">
            <a:extLst>
              <a:ext uri="{FF2B5EF4-FFF2-40B4-BE49-F238E27FC236}">
                <a16:creationId xmlns:a16="http://schemas.microsoft.com/office/drawing/2014/main" id="{F076FFCA-FEC3-5A54-9CBE-7D5707AFF883}"/>
              </a:ext>
            </a:extLst>
          </p:cNvPr>
          <p:cNvSpPr/>
          <p:nvPr/>
        </p:nvSpPr>
        <p:spPr>
          <a:xfrm>
            <a:off x="485192" y="1702053"/>
            <a:ext cx="2400883" cy="651204"/>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err="1">
                <a:solidFill>
                  <a:srgbClr val="002060"/>
                </a:solidFill>
                <a:latin typeface="Times New Roman" panose="02020603050405020304" pitchFamily="18" charset="0"/>
                <a:cs typeface="Times New Roman" panose="02020603050405020304" pitchFamily="18" charset="0"/>
              </a:rPr>
              <a:t>Vua</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Hùng</a:t>
            </a:r>
            <a:endParaRPr lang="en-US" sz="3300" dirty="0">
              <a:solidFill>
                <a:srgbClr val="002060"/>
              </a:solidFill>
              <a:latin typeface="Times New Roman" panose="02020603050405020304" pitchFamily="18" charset="0"/>
              <a:cs typeface="Times New Roman" panose="02020603050405020304" pitchFamily="18" charset="0"/>
            </a:endParaRPr>
          </a:p>
        </p:txBody>
      </p:sp>
      <p:sp>
        <p:nvSpPr>
          <p:cNvPr id="7" name="Rectangle: Rounded Corners 7">
            <a:extLst>
              <a:ext uri="{FF2B5EF4-FFF2-40B4-BE49-F238E27FC236}">
                <a16:creationId xmlns:a16="http://schemas.microsoft.com/office/drawing/2014/main" id="{95F241C4-52E5-A608-EB99-44884B161B6E}"/>
              </a:ext>
            </a:extLst>
          </p:cNvPr>
          <p:cNvSpPr/>
          <p:nvPr/>
        </p:nvSpPr>
        <p:spPr>
          <a:xfrm>
            <a:off x="2883159" y="1707502"/>
            <a:ext cx="7949682" cy="627093"/>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err="1">
                <a:solidFill>
                  <a:srgbClr val="002060"/>
                </a:solidFill>
                <a:latin typeface="Times New Roman" panose="02020603050405020304" pitchFamily="18" charset="0"/>
                <a:cs typeface="Times New Roman" panose="02020603050405020304" pitchFamily="18" charset="0"/>
              </a:rPr>
              <a:t>là</a:t>
            </a:r>
            <a:r>
              <a:rPr lang="en-US" sz="3300" dirty="0">
                <a:solidFill>
                  <a:srgbClr val="002060"/>
                </a:solidFill>
                <a:latin typeface="Times New Roman" panose="02020603050405020304" pitchFamily="18" charset="0"/>
                <a:cs typeface="Times New Roman" panose="02020603050405020304" pitchFamily="18" charset="0"/>
              </a:rPr>
              <a:t> con </a:t>
            </a:r>
            <a:r>
              <a:rPr lang="en-US" sz="3300" dirty="0" err="1">
                <a:solidFill>
                  <a:srgbClr val="002060"/>
                </a:solidFill>
                <a:latin typeface="Times New Roman" panose="02020603050405020304" pitchFamily="18" charset="0"/>
                <a:cs typeface="Times New Roman" panose="02020603050405020304" pitchFamily="18" charset="0"/>
              </a:rPr>
              <a:t>trưởng</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của</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Lạc</a:t>
            </a:r>
            <a:r>
              <a:rPr lang="en-US" sz="3300" dirty="0">
                <a:solidFill>
                  <a:srgbClr val="002060"/>
                </a:solidFill>
                <a:latin typeface="Times New Roman" panose="02020603050405020304" pitchFamily="18" charset="0"/>
                <a:cs typeface="Times New Roman" panose="02020603050405020304" pitchFamily="18" charset="0"/>
              </a:rPr>
              <a:t> Long </a:t>
            </a:r>
            <a:r>
              <a:rPr lang="en-US" sz="3300" dirty="0" err="1">
                <a:solidFill>
                  <a:srgbClr val="002060"/>
                </a:solidFill>
                <a:latin typeface="Times New Roman" panose="02020603050405020304" pitchFamily="18" charset="0"/>
                <a:cs typeface="Times New Roman" panose="02020603050405020304" pitchFamily="18" charset="0"/>
              </a:rPr>
              <a:t>Quân</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và</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Âu</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smtClean="0">
                <a:solidFill>
                  <a:srgbClr val="002060"/>
                </a:solidFill>
                <a:latin typeface="Times New Roman" panose="02020603050405020304" pitchFamily="18" charset="0"/>
                <a:cs typeface="Times New Roman" panose="02020603050405020304" pitchFamily="18" charset="0"/>
              </a:rPr>
              <a:t>Cơ</a:t>
            </a:r>
            <a:r>
              <a:rPr lang="en-US" sz="3300" dirty="0" smtClean="0">
                <a:solidFill>
                  <a:srgbClr val="002060"/>
                </a:solidFill>
                <a:latin typeface="Times New Roman" panose="02020603050405020304" pitchFamily="18" charset="0"/>
                <a:cs typeface="Times New Roman" panose="02020603050405020304" pitchFamily="18" charset="0"/>
              </a:rPr>
              <a:t>.</a:t>
            </a:r>
            <a:endParaRPr lang="en-US" sz="3300" dirty="0">
              <a:solidFill>
                <a:srgbClr val="002060"/>
              </a:solidFill>
              <a:latin typeface="Times New Roman" panose="02020603050405020304" pitchFamily="18" charset="0"/>
              <a:cs typeface="Times New Roman" panose="02020603050405020304" pitchFamily="18" charset="0"/>
            </a:endParaRPr>
          </a:p>
        </p:txBody>
      </p:sp>
      <p:sp>
        <p:nvSpPr>
          <p:cNvPr id="8" name="Rectangle: Rounded Corners 13">
            <a:extLst>
              <a:ext uri="{FF2B5EF4-FFF2-40B4-BE49-F238E27FC236}">
                <a16:creationId xmlns:a16="http://schemas.microsoft.com/office/drawing/2014/main" id="{6BF2D58D-186A-E009-83E6-2D0151407167}"/>
              </a:ext>
            </a:extLst>
          </p:cNvPr>
          <p:cNvSpPr/>
          <p:nvPr/>
        </p:nvSpPr>
        <p:spPr>
          <a:xfrm>
            <a:off x="93310" y="4322404"/>
            <a:ext cx="3433661" cy="671413"/>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err="1">
                <a:solidFill>
                  <a:srgbClr val="002060"/>
                </a:solidFill>
                <a:latin typeface="Times New Roman" panose="02020603050405020304" pitchFamily="18" charset="0"/>
                <a:cs typeface="Times New Roman" panose="02020603050405020304" pitchFamily="18" charset="0"/>
              </a:rPr>
              <a:t>Lễ</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hội</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Đền</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Hùng</a:t>
            </a:r>
            <a:endParaRPr lang="en-US" sz="3300" dirty="0">
              <a:solidFill>
                <a:srgbClr val="002060"/>
              </a:solidFill>
              <a:latin typeface="Times New Roman" panose="02020603050405020304" pitchFamily="18" charset="0"/>
              <a:cs typeface="Times New Roman" panose="02020603050405020304" pitchFamily="18" charset="0"/>
            </a:endParaRPr>
          </a:p>
        </p:txBody>
      </p:sp>
      <p:sp>
        <p:nvSpPr>
          <p:cNvPr id="10" name="Rectangle: Rounded Corners 15">
            <a:extLst>
              <a:ext uri="{FF2B5EF4-FFF2-40B4-BE49-F238E27FC236}">
                <a16:creationId xmlns:a16="http://schemas.microsoft.com/office/drawing/2014/main" id="{9CF966E0-92BE-1E03-3B48-9215FDE11264}"/>
              </a:ext>
            </a:extLst>
          </p:cNvPr>
          <p:cNvSpPr/>
          <p:nvPr/>
        </p:nvSpPr>
        <p:spPr>
          <a:xfrm>
            <a:off x="480169" y="2880174"/>
            <a:ext cx="3760233" cy="611538"/>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err="1">
                <a:solidFill>
                  <a:srgbClr val="002060"/>
                </a:solidFill>
                <a:latin typeface="Times New Roman" panose="02020603050405020304" pitchFamily="18" charset="0"/>
                <a:cs typeface="Times New Roman" panose="02020603050405020304" pitchFamily="18" charset="0"/>
              </a:rPr>
              <a:t>Đền</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thờ</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Vua</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Hùng</a:t>
            </a:r>
            <a:endParaRPr lang="en-US" sz="3300" dirty="0">
              <a:solidFill>
                <a:srgbClr val="002060"/>
              </a:solidFill>
              <a:latin typeface="Times New Roman" panose="02020603050405020304" pitchFamily="18" charset="0"/>
              <a:cs typeface="Times New Roman" panose="02020603050405020304" pitchFamily="18" charset="0"/>
            </a:endParaRPr>
          </a:p>
        </p:txBody>
      </p:sp>
      <p:sp>
        <p:nvSpPr>
          <p:cNvPr id="11" name="Rectangle: Rounded Corners 16">
            <a:extLst>
              <a:ext uri="{FF2B5EF4-FFF2-40B4-BE49-F238E27FC236}">
                <a16:creationId xmlns:a16="http://schemas.microsoft.com/office/drawing/2014/main" id="{5D900D64-BE97-5EA1-010E-C738C8027973}"/>
              </a:ext>
            </a:extLst>
          </p:cNvPr>
          <p:cNvSpPr/>
          <p:nvPr/>
        </p:nvSpPr>
        <p:spPr>
          <a:xfrm>
            <a:off x="4249728" y="2879391"/>
            <a:ext cx="6400801" cy="612321"/>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err="1">
                <a:solidFill>
                  <a:srgbClr val="002060"/>
                </a:solidFill>
                <a:latin typeface="Times New Roman" panose="02020603050405020304" pitchFamily="18" charset="0"/>
                <a:cs typeface="Times New Roman" panose="02020603050405020304" pitchFamily="18" charset="0"/>
              </a:rPr>
              <a:t>được</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xây</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dựng</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trên</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núi</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Nghĩa</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smtClean="0">
                <a:solidFill>
                  <a:srgbClr val="002060"/>
                </a:solidFill>
                <a:latin typeface="Times New Roman" panose="02020603050405020304" pitchFamily="18" charset="0"/>
                <a:cs typeface="Times New Roman" panose="02020603050405020304" pitchFamily="18" charset="0"/>
              </a:rPr>
              <a:t>Lĩnh</a:t>
            </a:r>
            <a:r>
              <a:rPr lang="en-US" sz="3300" dirty="0" smtClean="0">
                <a:solidFill>
                  <a:srgbClr val="002060"/>
                </a:solidFill>
                <a:latin typeface="Times New Roman" panose="02020603050405020304" pitchFamily="18" charset="0"/>
                <a:cs typeface="Times New Roman" panose="02020603050405020304" pitchFamily="18" charset="0"/>
              </a:rPr>
              <a:t>.</a:t>
            </a:r>
            <a:endParaRPr lang="en-US" sz="3300" dirty="0">
              <a:solidFill>
                <a:srgbClr val="002060"/>
              </a:solidFill>
              <a:latin typeface="Times New Roman" panose="02020603050405020304" pitchFamily="18" charset="0"/>
              <a:cs typeface="Times New Roman" panose="02020603050405020304" pitchFamily="18" charset="0"/>
            </a:endParaRPr>
          </a:p>
        </p:txBody>
      </p:sp>
      <p:sp>
        <p:nvSpPr>
          <p:cNvPr id="12" name="Rectangle: Rounded Corners 7">
            <a:extLst>
              <a:ext uri="{FF2B5EF4-FFF2-40B4-BE49-F238E27FC236}">
                <a16:creationId xmlns:a16="http://schemas.microsoft.com/office/drawing/2014/main" id="{95F241C4-52E5-A608-EB99-44884B161B6E}"/>
              </a:ext>
            </a:extLst>
          </p:cNvPr>
          <p:cNvSpPr/>
          <p:nvPr/>
        </p:nvSpPr>
        <p:spPr>
          <a:xfrm>
            <a:off x="3368353" y="4322404"/>
            <a:ext cx="8620978" cy="676862"/>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err="1">
                <a:solidFill>
                  <a:srgbClr val="002060"/>
                </a:solidFill>
                <a:latin typeface="Times New Roman" panose="02020603050405020304" pitchFamily="18" charset="0"/>
                <a:cs typeface="Times New Roman" panose="02020603050405020304" pitchFamily="18" charset="0"/>
              </a:rPr>
              <a:t>gồm</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nhiều</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hoạt</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động</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văn</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hoá</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văn</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nghệ</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dân</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smtClean="0">
                <a:solidFill>
                  <a:srgbClr val="002060"/>
                </a:solidFill>
                <a:latin typeface="Times New Roman" panose="02020603050405020304" pitchFamily="18" charset="0"/>
                <a:cs typeface="Times New Roman" panose="02020603050405020304" pitchFamily="18" charset="0"/>
              </a:rPr>
              <a:t>gian</a:t>
            </a:r>
            <a:r>
              <a:rPr lang="en-US" sz="3300" dirty="0" smtClean="0">
                <a:solidFill>
                  <a:srgbClr val="002060"/>
                </a:solidFill>
                <a:latin typeface="Times New Roman" panose="02020603050405020304" pitchFamily="18" charset="0"/>
                <a:cs typeface="Times New Roman" panose="02020603050405020304" pitchFamily="18" charset="0"/>
              </a:rPr>
              <a:t>.</a:t>
            </a:r>
            <a:endParaRPr lang="en-US" sz="33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796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6"/>
          <p:cNvSpPr>
            <a:spLocks noChangeArrowheads="1"/>
          </p:cNvSpPr>
          <p:nvPr/>
        </p:nvSpPr>
        <p:spPr bwMode="auto">
          <a:xfrm>
            <a:off x="615984" y="127076"/>
            <a:ext cx="1148076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4000" b="1"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en-US" sz="4000" b="1" i="0" u="sng" strike="noStrike" kern="1200" cap="none" spc="0" normalizeH="0" baseline="0" noProof="0" dirty="0" err="1">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Bài</a:t>
            </a:r>
            <a:r>
              <a:rPr kumimoji="0" lang="en-US" altLang="en-US" sz="4000" b="1" i="0" u="sng"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2:</a:t>
            </a:r>
            <a:r>
              <a:rPr kumimoji="0" lang="en-US" altLang="en-US" sz="4000" b="1"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vi-VN" altLang="en-US" sz="4000" b="1" dirty="0">
                <a:latin typeface="Times New Roman" panose="02020603050405020304" pitchFamily="18" charset="0"/>
                <a:ea typeface="Cambria" panose="02040503050406030204" pitchFamily="18" charset="0"/>
                <a:cs typeface="Times New Roman" panose="02020603050405020304" pitchFamily="18" charset="0"/>
              </a:rPr>
              <a:t>Xác định chủ ngữ, vị ngữ của các câu trong đoạn văn dưới đây:</a:t>
            </a:r>
            <a:endParaRPr kumimoji="0" lang="en-US" altLang="en-US" sz="4000" b="1"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9BD0F4B-2CEB-3353-4F7E-18C19E815B84}"/>
              </a:ext>
            </a:extLst>
          </p:cNvPr>
          <p:cNvSpPr txBox="1"/>
          <p:nvPr/>
        </p:nvSpPr>
        <p:spPr>
          <a:xfrm>
            <a:off x="773724" y="1881555"/>
            <a:ext cx="10456252" cy="2862322"/>
          </a:xfrm>
          <a:prstGeom prst="rect">
            <a:avLst/>
          </a:prstGeom>
          <a:noFill/>
        </p:spPr>
        <p:txBody>
          <a:bodyPr wrap="square" rtlCol="0">
            <a:spAutoFit/>
          </a:bodyPr>
          <a:lstStyle/>
          <a:p>
            <a:pPr algn="just"/>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Lý Thường Kiệt là danh tướng Việt Nam thế kỉ XI. Tên tuổi của ông gắn với chiến thắng chống quân xâm lược nhà Tống. Tương truyền, ông cũng là tác giả bài thơ </a:t>
            </a:r>
            <a:r>
              <a:rPr lang="vi-VN" sz="3600" b="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Sông núi nước Nam</a:t>
            </a:r>
            <a:r>
              <a:rPr lang="vi-VN"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Bài thơ được xem như bản Tuyên ngôn Độc lập đầu tiên của nước ta. </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94934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6"/>
          <p:cNvSpPr>
            <a:spLocks noChangeArrowheads="1"/>
          </p:cNvSpPr>
          <p:nvPr/>
        </p:nvSpPr>
        <p:spPr bwMode="auto">
          <a:xfrm>
            <a:off x="615984" y="127076"/>
            <a:ext cx="1148076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4000" b="1"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en-US" sz="4000" b="1" i="0" u="sng" strike="noStrike" kern="1200" cap="none" spc="0" normalizeH="0" baseline="0" noProof="0" dirty="0" err="1">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Bài</a:t>
            </a:r>
            <a:r>
              <a:rPr kumimoji="0" lang="en-US" altLang="en-US" sz="4000" b="1" i="0" u="sng"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2:</a:t>
            </a:r>
            <a:r>
              <a:rPr kumimoji="0" lang="en-US" altLang="en-US" sz="4000" b="1"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vi-VN" altLang="en-US" sz="4000" b="1" dirty="0">
                <a:latin typeface="Times New Roman" panose="02020603050405020304" pitchFamily="18" charset="0"/>
                <a:ea typeface="Cambria" panose="02040503050406030204" pitchFamily="18" charset="0"/>
                <a:cs typeface="Times New Roman" panose="02020603050405020304" pitchFamily="18" charset="0"/>
              </a:rPr>
              <a:t>Xác định chủ ngữ, vị ngữ của các câu trong đoạn văn dưới đây:</a:t>
            </a:r>
            <a:endParaRPr kumimoji="0" lang="en-US" altLang="en-US" sz="4000" b="1"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9BD0F4B-2CEB-3353-4F7E-18C19E815B84}"/>
              </a:ext>
            </a:extLst>
          </p:cNvPr>
          <p:cNvSpPr txBox="1"/>
          <p:nvPr/>
        </p:nvSpPr>
        <p:spPr>
          <a:xfrm>
            <a:off x="773724" y="1881555"/>
            <a:ext cx="10456252" cy="2862322"/>
          </a:xfrm>
          <a:prstGeom prst="rect">
            <a:avLst/>
          </a:prstGeom>
          <a:noFill/>
        </p:spPr>
        <p:txBody>
          <a:bodyPr wrap="square" rtlCol="0">
            <a:spAutoFit/>
          </a:bodyPr>
          <a:lstStyle/>
          <a:p>
            <a:pPr algn="just"/>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600" b="0"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Lý </a:t>
            </a:r>
            <a:r>
              <a:rPr lang="vi-VN"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Thường Kiệt là danh tướng Việt Nam thế kỉ XI</a:t>
            </a:r>
            <a:r>
              <a:rPr lang="vi-VN" sz="3600" b="0"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3600" b="0"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36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3600" b="0"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Tên </a:t>
            </a:r>
            <a:r>
              <a:rPr lang="vi-VN"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tuổi của ông gắn với chiến thắng chống quân xâm lược nhà Tống</a:t>
            </a:r>
            <a:r>
              <a:rPr lang="vi-VN" sz="3600" b="0"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r>
              <a:rPr lang="en-US" sz="3600" b="0"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600" b="0"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Tương </a:t>
            </a:r>
            <a:r>
              <a:rPr lang="vi-VN"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truyền, ông cũng là tác giả bài thơ </a:t>
            </a:r>
            <a:r>
              <a:rPr lang="vi-VN" sz="3600" b="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Sông núi nước Nam</a:t>
            </a:r>
            <a:r>
              <a:rPr lang="vi-VN" sz="3600" b="0"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600" b="0" i="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Bài thơ được xem như bản Tuyên ngôn Độc lập đầu tiên của nước ta. </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Oval 3"/>
          <p:cNvSpPr/>
          <p:nvPr/>
        </p:nvSpPr>
        <p:spPr>
          <a:xfrm>
            <a:off x="800101" y="1921128"/>
            <a:ext cx="475488" cy="5669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86969" y="1956816"/>
            <a:ext cx="301752"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Oval 5"/>
          <p:cNvSpPr/>
          <p:nvPr/>
        </p:nvSpPr>
        <p:spPr>
          <a:xfrm>
            <a:off x="710184" y="2511552"/>
            <a:ext cx="475488" cy="5669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83337" y="2484120"/>
            <a:ext cx="301752"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p>
        </p:txBody>
      </p:sp>
      <p:sp>
        <p:nvSpPr>
          <p:cNvPr id="8" name="Oval 7"/>
          <p:cNvSpPr/>
          <p:nvPr/>
        </p:nvSpPr>
        <p:spPr>
          <a:xfrm>
            <a:off x="4770120" y="3078480"/>
            <a:ext cx="475488" cy="5669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TextBox 8"/>
          <p:cNvSpPr txBox="1"/>
          <p:nvPr/>
        </p:nvSpPr>
        <p:spPr>
          <a:xfrm>
            <a:off x="4809744" y="3096768"/>
            <a:ext cx="35356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3</a:t>
            </a:r>
          </a:p>
        </p:txBody>
      </p:sp>
      <p:sp>
        <p:nvSpPr>
          <p:cNvPr id="10" name="Oval 9"/>
          <p:cNvSpPr/>
          <p:nvPr/>
        </p:nvSpPr>
        <p:spPr>
          <a:xfrm>
            <a:off x="7139704" y="3583412"/>
            <a:ext cx="475488" cy="5669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189996" y="3584448"/>
            <a:ext cx="33551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141771251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6524" y="272561"/>
            <a:ext cx="10297551" cy="2998238"/>
          </a:xfrm>
          <a:prstGeom prst="rect">
            <a:avLst/>
          </a:prstGeom>
        </p:spPr>
        <p:txBody>
          <a:bodyPr wrap="square">
            <a:spAutoFit/>
          </a:bodyPr>
          <a:lstStyle/>
          <a:p>
            <a:pPr lvl="0">
              <a:spcBef>
                <a:spcPct val="20000"/>
              </a:spcBef>
              <a:buClr>
                <a:srgbClr val="0563C1"/>
              </a:buClr>
              <a:buSzPct val="70000"/>
              <a:defRPr/>
            </a:pPr>
            <a:r>
              <a:rPr lang="en-US" altLang="en-US" sz="3600" b="1" u="sng" dirty="0" err="1">
                <a:latin typeface="Times New Roman" panose="02020603050405020304" pitchFamily="18" charset="0"/>
                <a:ea typeface="Cambria" panose="02040503050406030204" pitchFamily="18" charset="0"/>
                <a:cs typeface="Times New Roman" panose="02020603050405020304" pitchFamily="18" charset="0"/>
              </a:rPr>
              <a:t>Bài</a:t>
            </a:r>
            <a:r>
              <a:rPr lang="en-US" altLang="en-US" sz="3600" b="1" u="sng" dirty="0">
                <a:latin typeface="Times New Roman" panose="02020603050405020304" pitchFamily="18" charset="0"/>
                <a:ea typeface="Cambria" panose="02040503050406030204" pitchFamily="18" charset="0"/>
                <a:cs typeface="Times New Roman" panose="02020603050405020304" pitchFamily="18" charset="0"/>
              </a:rPr>
              <a:t> 2:</a:t>
            </a:r>
            <a:r>
              <a:rPr lang="en-US" alt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vi-VN" altLang="en-US" sz="3600" b="1" dirty="0">
                <a:latin typeface="Times New Roman" panose="02020603050405020304" pitchFamily="18" charset="0"/>
                <a:ea typeface="Cambria" panose="02040503050406030204" pitchFamily="18" charset="0"/>
                <a:cs typeface="Times New Roman" panose="02020603050405020304" pitchFamily="18" charset="0"/>
              </a:rPr>
              <a:t>Xác định chủ ngữ, vị ngữ của các câu trong đoạn văn dưới đây:</a:t>
            </a:r>
            <a:endParaRPr lang="en-US" altLang="en-US" sz="3600" b="1" dirty="0">
              <a:latin typeface="Times New Roman" panose="02020603050405020304" pitchFamily="18" charset="0"/>
              <a:ea typeface="Cambria" panose="02040503050406030204" pitchFamily="18" charset="0"/>
              <a:cs typeface="Times New Roman" panose="02020603050405020304" pitchFamily="18" charset="0"/>
            </a:endParaRPr>
          </a:p>
          <a:p>
            <a:pPr lvl="0">
              <a:spcBef>
                <a:spcPct val="20000"/>
              </a:spcBef>
              <a:buClr>
                <a:srgbClr val="0563C1"/>
              </a:buClr>
              <a:buSzPct val="70000"/>
              <a:defRPr/>
            </a:pPr>
            <a:endParaRPr lang="en-US" alt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Lý Thường Kiệt</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là danh tướng Việt Nam thế kỉ XI.</a:t>
            </a:r>
            <a:endPar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CN                             VN</a:t>
            </a:r>
            <a:endPar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4" name="Straight Connector 3"/>
          <p:cNvCxnSpPr/>
          <p:nvPr/>
        </p:nvCxnSpPr>
        <p:spPr>
          <a:xfrm flipH="1">
            <a:off x="3372379" y="2188932"/>
            <a:ext cx="140677" cy="48357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flipH="1">
            <a:off x="462124" y="2610965"/>
            <a:ext cx="2734408" cy="1758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flipH="1" flipV="1">
            <a:off x="3644941" y="2628552"/>
            <a:ext cx="5926014" cy="17583"/>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flipH="1">
            <a:off x="3264408" y="3088204"/>
            <a:ext cx="237745" cy="53633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H="1">
            <a:off x="365408" y="3569670"/>
            <a:ext cx="279806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flipH="1">
            <a:off x="3538729" y="3569670"/>
            <a:ext cx="830275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413238" y="3015758"/>
            <a:ext cx="11858010" cy="1077218"/>
          </a:xfrm>
          <a:prstGeom prst="rect">
            <a:avLst/>
          </a:prstGeom>
        </p:spPr>
        <p:txBody>
          <a:bodyPr wrap="square">
            <a:spAutoFit/>
          </a:bodyPr>
          <a:lstStyle/>
          <a:p>
            <a:r>
              <a:rPr lang="vi-VN" sz="3200" dirty="0">
                <a:solidFill>
                  <a:srgbClr val="000000"/>
                </a:solidFill>
                <a:latin typeface="+mj-lt"/>
                <a:ea typeface="Cambria" panose="02040503050406030204" pitchFamily="18" charset="0"/>
                <a:cs typeface="Times New Roman" panose="02020603050405020304" pitchFamily="18" charset="0"/>
              </a:rPr>
              <a:t>Tên tuổi của </a:t>
            </a:r>
            <a:r>
              <a:rPr lang="vi-VN" sz="3200" dirty="0" smtClean="0">
                <a:solidFill>
                  <a:srgbClr val="000000"/>
                </a:solidFill>
                <a:latin typeface="+mj-lt"/>
                <a:ea typeface="Cambria" panose="02040503050406030204" pitchFamily="18" charset="0"/>
                <a:cs typeface="Times New Roman" panose="02020603050405020304" pitchFamily="18" charset="0"/>
              </a:rPr>
              <a:t>ông</a:t>
            </a:r>
            <a:r>
              <a:rPr lang="en-US" sz="3200" dirty="0" smtClean="0">
                <a:solidFill>
                  <a:srgbClr val="000000"/>
                </a:solidFill>
                <a:latin typeface="+mj-lt"/>
                <a:ea typeface="Cambria" panose="02040503050406030204" pitchFamily="18" charset="0"/>
                <a:cs typeface="Times New Roman" panose="02020603050405020304" pitchFamily="18" charset="0"/>
              </a:rPr>
              <a:t> </a:t>
            </a:r>
            <a:r>
              <a:rPr lang="vi-VN" sz="3200" dirty="0" smtClean="0">
                <a:solidFill>
                  <a:srgbClr val="000000"/>
                </a:solidFill>
                <a:latin typeface="+mj-lt"/>
                <a:ea typeface="Cambria" panose="02040503050406030204" pitchFamily="18" charset="0"/>
                <a:cs typeface="Times New Roman" panose="02020603050405020304" pitchFamily="18" charset="0"/>
              </a:rPr>
              <a:t> </a:t>
            </a:r>
            <a:r>
              <a:rPr lang="vi-VN" sz="3200" dirty="0">
                <a:solidFill>
                  <a:srgbClr val="000000"/>
                </a:solidFill>
                <a:latin typeface="+mj-lt"/>
                <a:ea typeface="Cambria" panose="02040503050406030204" pitchFamily="18" charset="0"/>
                <a:cs typeface="Times New Roman" panose="02020603050405020304" pitchFamily="18" charset="0"/>
              </a:rPr>
              <a:t>gắn với chiến thắng chống quân xâm lược</a:t>
            </a:r>
            <a:r>
              <a:rPr lang="en-US" sz="3200" dirty="0">
                <a:solidFill>
                  <a:srgbClr val="000000"/>
                </a:solidFill>
                <a:latin typeface="+mj-lt"/>
                <a:ea typeface="Cambria" panose="02040503050406030204" pitchFamily="18" charset="0"/>
                <a:cs typeface="Times New Roman" panose="02020603050405020304" pitchFamily="18" charset="0"/>
              </a:rPr>
              <a:t> </a:t>
            </a:r>
            <a:r>
              <a:rPr lang="vi-VN" sz="3200" dirty="0">
                <a:solidFill>
                  <a:srgbClr val="000000"/>
                </a:solidFill>
                <a:latin typeface="+mj-lt"/>
                <a:ea typeface="Cambria" panose="02040503050406030204" pitchFamily="18" charset="0"/>
              </a:rPr>
              <a:t>nhà Tống</a:t>
            </a:r>
            <a:r>
              <a:rPr lang="vi-VN" sz="3200" dirty="0" smtClean="0">
                <a:solidFill>
                  <a:srgbClr val="000000"/>
                </a:solidFill>
                <a:latin typeface="+mj-lt"/>
                <a:ea typeface="Cambria" panose="02040503050406030204" pitchFamily="18" charset="0"/>
              </a:rPr>
              <a:t>.</a:t>
            </a:r>
            <a:endParaRPr lang="en-US" sz="3200" dirty="0" smtClean="0">
              <a:solidFill>
                <a:srgbClr val="000000"/>
              </a:solidFill>
              <a:latin typeface="+mj-lt"/>
              <a:ea typeface="Cambria" panose="02040503050406030204" pitchFamily="18" charset="0"/>
            </a:endParaRPr>
          </a:p>
          <a:p>
            <a:r>
              <a:rPr lang="en-US" sz="3200" dirty="0" smtClean="0">
                <a:solidFill>
                  <a:srgbClr val="000000"/>
                </a:solidFill>
                <a:latin typeface="+mj-lt"/>
                <a:ea typeface="Cambria" panose="020405030504060302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CN</a:t>
            </a:r>
            <a:r>
              <a:rPr lang="vi-VN"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VN</a:t>
            </a:r>
            <a:endParaRPr lang="en-US" sz="3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11" name="Straight Connector 10"/>
          <p:cNvCxnSpPr/>
          <p:nvPr/>
        </p:nvCxnSpPr>
        <p:spPr>
          <a:xfrm flipH="1">
            <a:off x="3833446" y="3965326"/>
            <a:ext cx="140677" cy="48357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H="1">
            <a:off x="3182813" y="4431319"/>
            <a:ext cx="518747" cy="3"/>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flipH="1" flipV="1">
            <a:off x="4132387" y="4431322"/>
            <a:ext cx="7587760" cy="8789"/>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334107" y="3853168"/>
            <a:ext cx="11852029" cy="1200329"/>
          </a:xfrm>
          <a:prstGeom prst="rect">
            <a:avLst/>
          </a:prstGeom>
        </p:spPr>
        <p:txBody>
          <a:bodyPr wrap="square">
            <a:spAutoFit/>
          </a:bodyPr>
          <a:lstStyle/>
          <a:p>
            <a:r>
              <a:rPr lang="vi-VN"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Tương truyền, ông cũng là tác giả bài thơ </a:t>
            </a:r>
            <a:r>
              <a:rPr lang="vi-VN" sz="36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Sông núi nước Nam</a:t>
            </a:r>
            <a:r>
              <a:rPr lang="vi-VN" sz="36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36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CN</a:t>
            </a:r>
            <a:r>
              <a:rPr lang="vi-VN" sz="36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VN</a:t>
            </a:r>
            <a:endParaRPr lang="en-US" sz="3200" dirty="0">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flipH="1">
            <a:off x="1688133" y="5117122"/>
            <a:ext cx="140677" cy="48357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H="1" flipV="1">
            <a:off x="492372" y="5468812"/>
            <a:ext cx="1151792" cy="4394"/>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H="1">
            <a:off x="1978285" y="5468812"/>
            <a:ext cx="9636356"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439617" y="4976443"/>
            <a:ext cx="11553093" cy="1077218"/>
          </a:xfrm>
          <a:prstGeom prst="rect">
            <a:avLst/>
          </a:prstGeom>
        </p:spPr>
        <p:txBody>
          <a:bodyPr wrap="square">
            <a:spAutoFit/>
          </a:bodyPr>
          <a:lstStyle/>
          <a:p>
            <a:pPr algn="just"/>
            <a:r>
              <a:rPr lang="vi-VN" sz="3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Bài thơ được xem như bản Tuyên ngôn Độc lập đầu tiên của nước ta</a:t>
            </a:r>
            <a:r>
              <a:rPr lang="vi-VN"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3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CN</a:t>
            </a:r>
            <a:r>
              <a:rPr lang="vi-VN" sz="3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VN</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48266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6524" y="272561"/>
            <a:ext cx="10297551" cy="2998238"/>
          </a:xfrm>
          <a:prstGeom prst="rect">
            <a:avLst/>
          </a:prstGeom>
        </p:spPr>
        <p:txBody>
          <a:bodyPr wrap="square">
            <a:spAutoFit/>
          </a:bodyPr>
          <a:lstStyle/>
          <a:p>
            <a:pPr lvl="0">
              <a:spcBef>
                <a:spcPct val="20000"/>
              </a:spcBef>
              <a:buClr>
                <a:srgbClr val="0563C1"/>
              </a:buClr>
              <a:buSzPct val="70000"/>
              <a:defRPr/>
            </a:pPr>
            <a:r>
              <a:rPr lang="en-US" altLang="en-US" sz="3600" b="1" u="sng" dirty="0" err="1">
                <a:latin typeface="Times New Roman" panose="02020603050405020304" pitchFamily="18" charset="0"/>
                <a:ea typeface="Cambria" panose="02040503050406030204" pitchFamily="18" charset="0"/>
                <a:cs typeface="Times New Roman" panose="02020603050405020304" pitchFamily="18" charset="0"/>
              </a:rPr>
              <a:t>Bài</a:t>
            </a:r>
            <a:r>
              <a:rPr lang="en-US" altLang="en-US" sz="3600" b="1" u="sng" dirty="0">
                <a:latin typeface="Times New Roman" panose="02020603050405020304" pitchFamily="18" charset="0"/>
                <a:ea typeface="Cambria" panose="02040503050406030204" pitchFamily="18" charset="0"/>
                <a:cs typeface="Times New Roman" panose="02020603050405020304" pitchFamily="18" charset="0"/>
              </a:rPr>
              <a:t> 2:</a:t>
            </a:r>
            <a:r>
              <a:rPr lang="en-US" alt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vi-VN" altLang="en-US" sz="3600" b="1" dirty="0">
                <a:latin typeface="Times New Roman" panose="02020603050405020304" pitchFamily="18" charset="0"/>
                <a:ea typeface="Cambria" panose="02040503050406030204" pitchFamily="18" charset="0"/>
                <a:cs typeface="Times New Roman" panose="02020603050405020304" pitchFamily="18" charset="0"/>
              </a:rPr>
              <a:t>Xác định chủ ngữ, vị ngữ của các câu trong đoạn văn dưới đây:</a:t>
            </a:r>
            <a:endParaRPr lang="en-US" altLang="en-US" sz="3600" b="1" dirty="0">
              <a:latin typeface="Times New Roman" panose="02020603050405020304" pitchFamily="18" charset="0"/>
              <a:ea typeface="Cambria" panose="02040503050406030204" pitchFamily="18" charset="0"/>
              <a:cs typeface="Times New Roman" panose="02020603050405020304" pitchFamily="18" charset="0"/>
            </a:endParaRPr>
          </a:p>
          <a:p>
            <a:pPr lvl="0">
              <a:spcBef>
                <a:spcPct val="20000"/>
              </a:spcBef>
              <a:buClr>
                <a:srgbClr val="0563C1"/>
              </a:buClr>
              <a:buSzPct val="70000"/>
              <a:defRPr/>
            </a:pPr>
            <a:endParaRPr lang="en-US" alt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Lý Thường Kiệt</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là danh tướng Việt Nam thế kỉ XI.</a:t>
            </a:r>
            <a:endPar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CN                             VN</a:t>
            </a:r>
            <a:endPar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4" name="Straight Connector 3"/>
          <p:cNvCxnSpPr/>
          <p:nvPr/>
        </p:nvCxnSpPr>
        <p:spPr>
          <a:xfrm flipH="1">
            <a:off x="3372379" y="2188932"/>
            <a:ext cx="140677" cy="48357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flipH="1">
            <a:off x="462124" y="2610965"/>
            <a:ext cx="2734408" cy="1758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flipH="1" flipV="1">
            <a:off x="3644941" y="2628552"/>
            <a:ext cx="5926014" cy="17583"/>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flipH="1">
            <a:off x="3264408" y="3088204"/>
            <a:ext cx="237745" cy="53633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H="1">
            <a:off x="365408" y="3569670"/>
            <a:ext cx="279806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flipH="1">
            <a:off x="3538729" y="3569670"/>
            <a:ext cx="830275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413238" y="3015758"/>
            <a:ext cx="11858010" cy="1077218"/>
          </a:xfrm>
          <a:prstGeom prst="rect">
            <a:avLst/>
          </a:prstGeom>
        </p:spPr>
        <p:txBody>
          <a:bodyPr wrap="square">
            <a:spAutoFit/>
          </a:bodyPr>
          <a:lstStyle/>
          <a:p>
            <a:r>
              <a:rPr lang="vi-VN" sz="3200" dirty="0">
                <a:solidFill>
                  <a:srgbClr val="000000"/>
                </a:solidFill>
                <a:latin typeface="+mj-lt"/>
                <a:ea typeface="Cambria" panose="02040503050406030204" pitchFamily="18" charset="0"/>
                <a:cs typeface="Times New Roman" panose="02020603050405020304" pitchFamily="18" charset="0"/>
              </a:rPr>
              <a:t>Tên tuổi của </a:t>
            </a:r>
            <a:r>
              <a:rPr lang="vi-VN" sz="3200" dirty="0" smtClean="0">
                <a:solidFill>
                  <a:srgbClr val="000000"/>
                </a:solidFill>
                <a:latin typeface="+mj-lt"/>
                <a:ea typeface="Cambria" panose="02040503050406030204" pitchFamily="18" charset="0"/>
                <a:cs typeface="Times New Roman" panose="02020603050405020304" pitchFamily="18" charset="0"/>
              </a:rPr>
              <a:t>ông</a:t>
            </a:r>
            <a:r>
              <a:rPr lang="en-US" sz="3200" dirty="0" smtClean="0">
                <a:solidFill>
                  <a:srgbClr val="000000"/>
                </a:solidFill>
                <a:latin typeface="+mj-lt"/>
                <a:ea typeface="Cambria" panose="02040503050406030204" pitchFamily="18" charset="0"/>
                <a:cs typeface="Times New Roman" panose="02020603050405020304" pitchFamily="18" charset="0"/>
              </a:rPr>
              <a:t> </a:t>
            </a:r>
            <a:r>
              <a:rPr lang="vi-VN" sz="3200" dirty="0" smtClean="0">
                <a:solidFill>
                  <a:srgbClr val="000000"/>
                </a:solidFill>
                <a:latin typeface="+mj-lt"/>
                <a:ea typeface="Cambria" panose="02040503050406030204" pitchFamily="18" charset="0"/>
                <a:cs typeface="Times New Roman" panose="02020603050405020304" pitchFamily="18" charset="0"/>
              </a:rPr>
              <a:t> </a:t>
            </a:r>
            <a:r>
              <a:rPr lang="vi-VN" sz="3200" dirty="0">
                <a:solidFill>
                  <a:srgbClr val="000000"/>
                </a:solidFill>
                <a:latin typeface="+mj-lt"/>
                <a:ea typeface="Cambria" panose="02040503050406030204" pitchFamily="18" charset="0"/>
                <a:cs typeface="Times New Roman" panose="02020603050405020304" pitchFamily="18" charset="0"/>
              </a:rPr>
              <a:t>gắn với chiến thắng chống quân xâm lược</a:t>
            </a:r>
            <a:r>
              <a:rPr lang="en-US" sz="3200" dirty="0">
                <a:solidFill>
                  <a:srgbClr val="000000"/>
                </a:solidFill>
                <a:latin typeface="+mj-lt"/>
                <a:ea typeface="Cambria" panose="02040503050406030204" pitchFamily="18" charset="0"/>
                <a:cs typeface="Times New Roman" panose="02020603050405020304" pitchFamily="18" charset="0"/>
              </a:rPr>
              <a:t> </a:t>
            </a:r>
            <a:r>
              <a:rPr lang="vi-VN" sz="3200" dirty="0">
                <a:solidFill>
                  <a:srgbClr val="000000"/>
                </a:solidFill>
                <a:latin typeface="+mj-lt"/>
                <a:ea typeface="Cambria" panose="02040503050406030204" pitchFamily="18" charset="0"/>
              </a:rPr>
              <a:t>nhà Tống</a:t>
            </a:r>
            <a:r>
              <a:rPr lang="vi-VN" sz="3200" dirty="0" smtClean="0">
                <a:solidFill>
                  <a:srgbClr val="000000"/>
                </a:solidFill>
                <a:latin typeface="+mj-lt"/>
                <a:ea typeface="Cambria" panose="02040503050406030204" pitchFamily="18" charset="0"/>
              </a:rPr>
              <a:t>.</a:t>
            </a:r>
            <a:endParaRPr lang="en-US" sz="3200" dirty="0" smtClean="0">
              <a:solidFill>
                <a:srgbClr val="000000"/>
              </a:solidFill>
              <a:latin typeface="+mj-lt"/>
              <a:ea typeface="Cambria" panose="02040503050406030204" pitchFamily="18" charset="0"/>
            </a:endParaRPr>
          </a:p>
          <a:p>
            <a:r>
              <a:rPr lang="en-US" sz="3200" dirty="0" smtClean="0">
                <a:solidFill>
                  <a:srgbClr val="000000"/>
                </a:solidFill>
                <a:latin typeface="+mj-lt"/>
                <a:ea typeface="Cambria" panose="020405030504060302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CN</a:t>
            </a:r>
            <a:r>
              <a:rPr lang="vi-VN"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VN</a:t>
            </a:r>
            <a:endParaRPr lang="en-US" sz="3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11" name="Straight Connector 10"/>
          <p:cNvCxnSpPr/>
          <p:nvPr/>
        </p:nvCxnSpPr>
        <p:spPr>
          <a:xfrm flipH="1">
            <a:off x="3833446" y="3965326"/>
            <a:ext cx="140677" cy="48357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H="1">
            <a:off x="3182813" y="4431319"/>
            <a:ext cx="518747" cy="3"/>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flipH="1" flipV="1">
            <a:off x="4132387" y="4431322"/>
            <a:ext cx="7587760" cy="8789"/>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334107" y="3853168"/>
            <a:ext cx="11852029" cy="1200329"/>
          </a:xfrm>
          <a:prstGeom prst="rect">
            <a:avLst/>
          </a:prstGeom>
        </p:spPr>
        <p:txBody>
          <a:bodyPr wrap="square">
            <a:spAutoFit/>
          </a:bodyPr>
          <a:lstStyle/>
          <a:p>
            <a:r>
              <a:rPr lang="vi-VN"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Tương truyền, ông cũng là tác giả bài thơ </a:t>
            </a:r>
            <a:r>
              <a:rPr lang="vi-VN" sz="36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Sông núi nước Nam</a:t>
            </a:r>
            <a:r>
              <a:rPr lang="vi-VN" sz="36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36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CN</a:t>
            </a:r>
            <a:r>
              <a:rPr lang="vi-VN" sz="36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VN</a:t>
            </a:r>
            <a:endParaRPr lang="en-US" sz="3200" dirty="0">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flipH="1">
            <a:off x="1688133" y="5117122"/>
            <a:ext cx="140677" cy="48357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H="1" flipV="1">
            <a:off x="492372" y="5468812"/>
            <a:ext cx="1151792" cy="4394"/>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H="1">
            <a:off x="1978285" y="5468812"/>
            <a:ext cx="9636356"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439617" y="4976443"/>
            <a:ext cx="11553093" cy="1077218"/>
          </a:xfrm>
          <a:prstGeom prst="rect">
            <a:avLst/>
          </a:prstGeom>
        </p:spPr>
        <p:txBody>
          <a:bodyPr wrap="square">
            <a:spAutoFit/>
          </a:bodyPr>
          <a:lstStyle/>
          <a:p>
            <a:pPr algn="just"/>
            <a:r>
              <a:rPr lang="vi-VN" sz="3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Bài thơ được xem như bản Tuyên ngôn Độc lập đầu tiên của nước ta</a:t>
            </a:r>
            <a:r>
              <a:rPr lang="vi-VN"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3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CN</a:t>
            </a:r>
            <a:r>
              <a:rPr lang="vi-VN" sz="3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VN</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202712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6"/>
          <p:cNvSpPr>
            <a:spLocks noChangeArrowheads="1"/>
          </p:cNvSpPr>
          <p:nvPr/>
        </p:nvSpPr>
        <p:spPr bwMode="auto">
          <a:xfrm>
            <a:off x="615462" y="18288"/>
            <a:ext cx="11481288" cy="235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200" b="0"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en-US" sz="3200" b="1" i="0" u="sng" strike="noStrike" kern="1200" cap="none" spc="0" normalizeH="0" baseline="0" noProof="0" dirty="0" err="1">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Bài</a:t>
            </a:r>
            <a:r>
              <a:rPr kumimoji="0" lang="en-US" altLang="en-US" sz="3200" b="1" i="0" u="sng"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3:</a:t>
            </a:r>
            <a:r>
              <a:rPr kumimoji="0" lang="en-US" altLang="en-US" sz="3200" b="1"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vi-VN" altLang="en-US" sz="3200" b="1" dirty="0">
                <a:latin typeface="Times New Roman" panose="02020603050405020304" pitchFamily="18" charset="0"/>
                <a:ea typeface="Cambria" panose="02040503050406030204" pitchFamily="18" charset="0"/>
                <a:cs typeface="Times New Roman" panose="02020603050405020304" pitchFamily="18" charset="0"/>
              </a:rPr>
              <a:t>Dựa vào tranh, đặt câu có những loại vị ngữ sau</a:t>
            </a:r>
            <a:r>
              <a:rPr lang="vi-VN" altLang="en-US" sz="3200" b="1" dirty="0" smtClean="0">
                <a:latin typeface="Times New Roman" panose="02020603050405020304" pitchFamily="18" charset="0"/>
                <a:ea typeface="Cambria" panose="02040503050406030204" pitchFamily="18" charset="0"/>
                <a:cs typeface="Times New Roman" panose="02020603050405020304" pitchFamily="18" charset="0"/>
              </a:rPr>
              <a:t>:</a:t>
            </a:r>
            <a:endParaRPr lang="vi-VN" altLang="en-US" sz="3200" b="1" dirty="0">
              <a:latin typeface="Times New Roman" panose="02020603050405020304" pitchFamily="18" charset="0"/>
              <a:ea typeface="Cambria" panose="02040503050406030204" pitchFamily="18" charset="0"/>
              <a:cs typeface="Times New Roman" panose="02020603050405020304" pitchFamily="18" charset="0"/>
            </a:endParaRPr>
          </a:p>
          <a:p>
            <a:pPr lvl="0">
              <a:spcBef>
                <a:spcPct val="20000"/>
              </a:spcBef>
              <a:buClr>
                <a:srgbClr val="0563C1"/>
              </a:buClr>
              <a:buSzPct val="70000"/>
              <a:defRPr/>
            </a:pPr>
            <a:r>
              <a:rPr lang="vi-VN" altLang="en-US" sz="3200" dirty="0">
                <a:latin typeface="Times New Roman" panose="02020603050405020304" pitchFamily="18" charset="0"/>
                <a:ea typeface="Cambria" panose="02040503050406030204" pitchFamily="18" charset="0"/>
                <a:cs typeface="Times New Roman" panose="02020603050405020304" pitchFamily="18" charset="0"/>
              </a:rPr>
              <a:t>a. Vị ngữ nêu hoạt động, trạng thái.</a:t>
            </a:r>
          </a:p>
          <a:p>
            <a:pPr lvl="0">
              <a:spcBef>
                <a:spcPct val="20000"/>
              </a:spcBef>
              <a:buClr>
                <a:srgbClr val="0563C1"/>
              </a:buClr>
              <a:buSzPct val="70000"/>
              <a:defRPr/>
            </a:pPr>
            <a:r>
              <a:rPr lang="vi-VN" altLang="en-US" sz="3200" dirty="0">
                <a:latin typeface="Times New Roman" panose="02020603050405020304" pitchFamily="18" charset="0"/>
                <a:ea typeface="Cambria" panose="02040503050406030204" pitchFamily="18" charset="0"/>
                <a:cs typeface="Times New Roman" panose="02020603050405020304" pitchFamily="18" charset="0"/>
              </a:rPr>
              <a:t>b. Vị ngữ nêu đặc điểm.</a:t>
            </a:r>
          </a:p>
          <a:p>
            <a:pPr lvl="0">
              <a:spcBef>
                <a:spcPct val="20000"/>
              </a:spcBef>
              <a:buClr>
                <a:srgbClr val="0563C1"/>
              </a:buClr>
              <a:buSzPct val="70000"/>
              <a:defRPr/>
            </a:pPr>
            <a:r>
              <a:rPr lang="vi-VN" altLang="en-US" sz="3200" dirty="0">
                <a:latin typeface="Times New Roman" panose="02020603050405020304" pitchFamily="18" charset="0"/>
                <a:ea typeface="Cambria" panose="02040503050406030204" pitchFamily="18" charset="0"/>
                <a:cs typeface="Times New Roman" panose="02020603050405020304" pitchFamily="18" charset="0"/>
              </a:rPr>
              <a:t>c. Vị ngữ giới thiệu, nhận xét.</a:t>
            </a:r>
            <a:endParaRPr kumimoji="0" lang="en-US" altLang="en-US" sz="3200" b="0"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3B7FB22-D801-48CC-A1AD-2B84D03183B6}"/>
              </a:ext>
            </a:extLst>
          </p:cNvPr>
          <p:cNvPicPr>
            <a:picLocks noChangeAspect="1"/>
          </p:cNvPicPr>
          <p:nvPr/>
        </p:nvPicPr>
        <p:blipFill>
          <a:blip r:embed="rId3"/>
          <a:stretch>
            <a:fillRect/>
          </a:stretch>
        </p:blipFill>
        <p:spPr>
          <a:xfrm>
            <a:off x="2283834" y="2375857"/>
            <a:ext cx="7829429" cy="4363272"/>
          </a:xfrm>
          <a:prstGeom prst="rect">
            <a:avLst/>
          </a:prstGeom>
          <a:ln w="28575">
            <a:solidFill>
              <a:schemeClr val="tx1"/>
            </a:solidFill>
          </a:ln>
        </p:spPr>
      </p:pic>
    </p:spTree>
    <p:extLst>
      <p:ext uri="{BB962C8B-B14F-4D97-AF65-F5344CB8AC3E}">
        <p14:creationId xmlns:p14="http://schemas.microsoft.com/office/powerpoint/2010/main" val="1004805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795529"/>
            <a:ext cx="11155680" cy="1233780"/>
          </a:xfrm>
          <a:prstGeom prst="rect">
            <a:avLst/>
          </a:prstGeom>
        </p:spPr>
        <p:txBody>
          <a:bodyPr wrap="square">
            <a:spAutoFit/>
          </a:bodyPr>
          <a:lstStyle/>
          <a:p>
            <a:pPr lvl="0">
              <a:spcBef>
                <a:spcPct val="20000"/>
              </a:spcBef>
              <a:buClr>
                <a:srgbClr val="0563C1"/>
              </a:buClr>
              <a:buSzPct val="70000"/>
              <a:defRPr/>
            </a:pPr>
            <a:r>
              <a:rPr lang="en-US" altLang="en-US" sz="3600" b="1" u="sng" dirty="0" err="1">
                <a:latin typeface="Times New Roman" panose="02020603050405020304" pitchFamily="18" charset="0"/>
                <a:ea typeface="Cambria" panose="02040503050406030204" pitchFamily="18" charset="0"/>
                <a:cs typeface="Times New Roman" panose="02020603050405020304" pitchFamily="18" charset="0"/>
              </a:rPr>
              <a:t>Bài</a:t>
            </a:r>
            <a:r>
              <a:rPr lang="en-US" altLang="en-US" sz="3600" b="1" u="sng" dirty="0">
                <a:latin typeface="Times New Roman" panose="02020603050405020304" pitchFamily="18" charset="0"/>
                <a:ea typeface="Cambria" panose="02040503050406030204" pitchFamily="18" charset="0"/>
                <a:cs typeface="Times New Roman" panose="02020603050405020304" pitchFamily="18" charset="0"/>
              </a:rPr>
              <a:t> 4:</a:t>
            </a:r>
            <a:r>
              <a:rPr lang="en-US" alt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vi-VN" altLang="en-US" sz="3600" b="1" dirty="0">
                <a:latin typeface="Times New Roman" panose="02020603050405020304" pitchFamily="18" charset="0"/>
                <a:ea typeface="Cambria" panose="02040503050406030204" pitchFamily="18" charset="0"/>
                <a:cs typeface="Times New Roman" panose="02020603050405020304" pitchFamily="18" charset="0"/>
              </a:rPr>
              <a:t>Đặt 2 – 3 câu nói về một người anh hùng dân tộc và xác định chủ ngữ, vị ngữ của </a:t>
            </a:r>
            <a:r>
              <a:rPr lang="vi-VN" altLang="en-US" sz="3600" b="1" dirty="0" smtClean="0">
                <a:latin typeface="Times New Roman" panose="02020603050405020304" pitchFamily="18" charset="0"/>
                <a:ea typeface="Cambria" panose="02040503050406030204" pitchFamily="18" charset="0"/>
                <a:cs typeface="Times New Roman" panose="02020603050405020304" pitchFamily="18" charset="0"/>
              </a:rPr>
              <a:t>câu</a:t>
            </a:r>
            <a:r>
              <a:rPr lang="en-US" altLang="en-US" sz="3600" b="1" dirty="0" smtClean="0">
                <a:latin typeface="Times New Roman" panose="02020603050405020304" pitchFamily="18" charset="0"/>
                <a:ea typeface="Cambria" panose="02040503050406030204" pitchFamily="18" charset="0"/>
                <a:cs typeface="Times New Roman" panose="02020603050405020304" pitchFamily="18" charset="0"/>
              </a:rPr>
              <a:t>.</a:t>
            </a:r>
            <a:endParaRPr lang="en-US" altLang="en-US" sz="3600" b="1" dirty="0">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3" name="Straight Connector 2"/>
          <p:cNvCxnSpPr/>
          <p:nvPr/>
        </p:nvCxnSpPr>
        <p:spPr>
          <a:xfrm flipV="1">
            <a:off x="2167128" y="1380392"/>
            <a:ext cx="9183744" cy="3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371600" y="1960684"/>
            <a:ext cx="489204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6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11315" y="1116621"/>
            <a:ext cx="6487257" cy="5407269"/>
          </a:xfrm>
          <a:prstGeom prst="rect">
            <a:avLst/>
          </a:prstGeom>
        </p:spPr>
      </p:pic>
      <p:sp>
        <p:nvSpPr>
          <p:cNvPr id="4" name="Rectangle 3"/>
          <p:cNvSpPr/>
          <p:nvPr/>
        </p:nvSpPr>
        <p:spPr>
          <a:xfrm>
            <a:off x="3093126" y="6349457"/>
            <a:ext cx="5514543" cy="4308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11515" y="6383213"/>
            <a:ext cx="3921370" cy="400110"/>
          </a:xfrm>
          <a:prstGeom prst="rect">
            <a:avLst/>
          </a:prstGeom>
          <a:noFill/>
        </p:spPr>
        <p:txBody>
          <a:bodyPr wrap="square" rtlCol="0">
            <a:spAutoFit/>
          </a:bodyPr>
          <a:lstStyle/>
          <a:p>
            <a:r>
              <a:rPr lang="vi-VN" sz="2000" smtClean="0">
                <a:solidFill>
                  <a:srgbClr val="FF0000"/>
                </a:solidFill>
                <a:latin typeface="+mj-lt"/>
              </a:rPr>
              <a:t>Anh hùng Phạm Ngọc Đa</a:t>
            </a:r>
            <a:endParaRPr lang="en-US" sz="2000" dirty="0">
              <a:solidFill>
                <a:srgbClr val="FF0000"/>
              </a:solidFill>
              <a:latin typeface="+mj-lt"/>
            </a:endParaRPr>
          </a:p>
        </p:txBody>
      </p:sp>
    </p:spTree>
    <p:extLst>
      <p:ext uri="{BB962C8B-B14F-4D97-AF65-F5344CB8AC3E}">
        <p14:creationId xmlns:p14="http://schemas.microsoft.com/office/powerpoint/2010/main" val="479444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868" y="79130"/>
            <a:ext cx="5802923" cy="685853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222" y="79130"/>
            <a:ext cx="5230893" cy="6858530"/>
          </a:xfrm>
          <a:prstGeom prst="rect">
            <a:avLst/>
          </a:prstGeom>
        </p:spPr>
      </p:pic>
    </p:spTree>
    <p:extLst>
      <p:ext uri="{BB962C8B-B14F-4D97-AF65-F5344CB8AC3E}">
        <p14:creationId xmlns:p14="http://schemas.microsoft.com/office/powerpoint/2010/main" val="415155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766" y="468301"/>
            <a:ext cx="7078989" cy="5452434"/>
          </a:xfrm>
          <a:prstGeom prst="rect">
            <a:avLst/>
          </a:prstGeom>
        </p:spPr>
      </p:pic>
      <p:pic>
        <p:nvPicPr>
          <p:cNvPr id="43" name="4a">
            <a:hlinkClick r:id="rId3" action="ppaction://hlinksldjump"/>
            <a:extLst>
              <a:ext uri="{FF2B5EF4-FFF2-40B4-BE49-F238E27FC236}">
                <a16:creationId xmlns:a16="http://schemas.microsoft.com/office/drawing/2014/main" id="{2FCE912D-BE94-4A90-8A79-567F06A1F969}"/>
              </a:ext>
            </a:extLst>
          </p:cNvPr>
          <p:cNvPicPr>
            <a:picLocks noChangeAspect="1"/>
          </p:cNvPicPr>
          <p:nvPr/>
        </p:nvPicPr>
        <p:blipFill>
          <a:blip r:embed="rId4">
            <a:duotone>
              <a:prstClr val="black"/>
              <a:schemeClr val="accent1">
                <a:lumMod val="75000"/>
                <a:tint val="45000"/>
                <a:satMod val="400000"/>
              </a:schemeClr>
            </a:duotone>
            <a:extLst>
              <a:ext uri="{28A0092B-C50C-407E-A947-70E740481C1C}">
                <a14:useLocalDpi xmlns:a14="http://schemas.microsoft.com/office/drawing/2010/main" val="0"/>
              </a:ext>
            </a:extLst>
          </a:blip>
          <a:stretch>
            <a:fillRect/>
          </a:stretch>
        </p:blipFill>
        <p:spPr>
          <a:xfrm>
            <a:off x="8204167" y="3339266"/>
            <a:ext cx="3987833" cy="2900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2a">
            <a:hlinkClick r:id="rId5" action="ppaction://hlinksldjump"/>
            <a:extLst>
              <a:ext uri="{FF2B5EF4-FFF2-40B4-BE49-F238E27FC236}">
                <a16:creationId xmlns:a16="http://schemas.microsoft.com/office/drawing/2014/main" id="{DD20E236-853F-4DAB-9F1C-A4D9EDB1362C}"/>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164277" y="376784"/>
            <a:ext cx="4027723" cy="2896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hlinkClick r:id="rId7" action="ppaction://hlinksldjump"/>
            <a:extLst>
              <a:ext uri="{FF2B5EF4-FFF2-40B4-BE49-F238E27FC236}">
                <a16:creationId xmlns:a16="http://schemas.microsoft.com/office/drawing/2014/main" id="{490A87E2-6F22-4B14-A9C6-16CD95B0AB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5873710">
            <a:off x="1252114" y="5785420"/>
            <a:ext cx="1304301" cy="1304301"/>
          </a:xfrm>
          <a:prstGeom prst="rect">
            <a:avLst/>
          </a:prstGeom>
        </p:spPr>
      </p:pic>
      <p:sp>
        <p:nvSpPr>
          <p:cNvPr id="2" name="Rectangle 1"/>
          <p:cNvSpPr/>
          <p:nvPr/>
        </p:nvSpPr>
        <p:spPr>
          <a:xfrm>
            <a:off x="304800" y="2578965"/>
            <a:ext cx="5090635" cy="1231106"/>
          </a:xfrm>
          <a:prstGeom prst="rect">
            <a:avLst/>
          </a:prstGeom>
          <a:noFill/>
        </p:spPr>
        <p:txBody>
          <a:bodyPr wrap="square" lIns="121920" tIns="60960" rIns="121920" bIns="60960">
            <a:spAutoFit/>
          </a:bodyPr>
          <a:lstStyle/>
          <a:p>
            <a:pPr algn="ctr" defTabSz="1219170"/>
            <a:endParaRPr lang="en-US" sz="7200" b="1" dirty="0">
              <a:ln w="6600">
                <a:solidFill>
                  <a:srgbClr val="ED7D31"/>
                </a:solidFill>
                <a:prstDash val="solid"/>
              </a:ln>
              <a:solidFill>
                <a:srgbClr val="FFFF00"/>
              </a:solidFill>
              <a:effectLst>
                <a:outerShdw dist="38100" dir="2700000" algn="tl" rotWithShape="0">
                  <a:srgbClr val="ED7D31"/>
                </a:outerShdw>
              </a:effectLst>
              <a:latin typeface="Calibri"/>
            </a:endParaRPr>
          </a:p>
        </p:txBody>
      </p:sp>
      <p:pic>
        <p:nvPicPr>
          <p:cNvPr id="40" name="1a">
            <a:hlinkClick r:id="rId9" action="ppaction://hlinksldjump"/>
            <a:extLst>
              <a:ext uri="{FF2B5EF4-FFF2-40B4-BE49-F238E27FC236}">
                <a16:creationId xmlns:a16="http://schemas.microsoft.com/office/drawing/2014/main" id="{8AF76E6A-287A-4FCE-9172-43EA65468B40}"/>
              </a:ext>
            </a:extLst>
          </p:cNvPr>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037668" y="336536"/>
            <a:ext cx="4071052" cy="2932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42592E68-5CFD-4076-8109-6C412E65F98C}"/>
              </a:ext>
            </a:extLst>
          </p:cNvPr>
          <p:cNvPicPr>
            <a:picLocks noChangeAspect="1"/>
          </p:cNvPicPr>
          <p:nvPr/>
        </p:nvPicPr>
        <p:blipFill>
          <a:blip r:embed="rId11"/>
          <a:stretch>
            <a:fillRect/>
          </a:stretch>
        </p:blipFill>
        <p:spPr>
          <a:xfrm>
            <a:off x="-1528332" y="710445"/>
            <a:ext cx="6867720" cy="4696635"/>
          </a:xfrm>
          <a:prstGeom prst="rect">
            <a:avLst/>
          </a:prstGeom>
        </p:spPr>
      </p:pic>
      <p:pic>
        <p:nvPicPr>
          <p:cNvPr id="42" name="3a">
            <a:hlinkClick r:id="rId12" action="ppaction://hlinksldjump"/>
            <a:extLst>
              <a:ext uri="{FF2B5EF4-FFF2-40B4-BE49-F238E27FC236}">
                <a16:creationId xmlns:a16="http://schemas.microsoft.com/office/drawing/2014/main" id="{6958605E-82BB-4633-BA1A-5FE3B2AF2D1B}"/>
              </a:ext>
            </a:extLst>
          </p:cNvPr>
          <p:cNvPicPr>
            <a:picLocks noChangeAspect="1"/>
          </p:cNvPicPr>
          <p:nvPr/>
        </p:nvPicPr>
        <p:blipFill>
          <a:blip r:embed="rId13">
            <a:duotone>
              <a:prstClr val="black"/>
              <a:schemeClr val="accent4">
                <a:lumMod val="50000"/>
                <a:tint val="45000"/>
                <a:satMod val="400000"/>
              </a:schemeClr>
            </a:duotone>
            <a:extLst>
              <a:ext uri="{28A0092B-C50C-407E-A947-70E740481C1C}">
                <a14:useLocalDpi xmlns:a14="http://schemas.microsoft.com/office/drawing/2010/main" val="0"/>
              </a:ext>
            </a:extLst>
          </a:blip>
          <a:stretch>
            <a:fillRect/>
          </a:stretch>
        </p:blipFill>
        <p:spPr>
          <a:xfrm>
            <a:off x="3958873" y="3339266"/>
            <a:ext cx="4149847" cy="2895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223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32" presetClass="emph" presetSubtype="0" fill="hold" nodeType="after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0"/>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9" restart="whenNotActive" fill="hold" evtFilter="cancelBubble" nodeType="interactiveSeq">
                <p:stCondLst>
                  <p:cond evt="onClick" delay="0">
                    <p:tgtEl>
                      <p:spTgt spid="41"/>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1"/>
                                        </p:tgtEl>
                                      </p:cBhvr>
                                    </p:animEffect>
                                    <p:set>
                                      <p:cBhvr>
                                        <p:cTn id="34"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5" restart="whenNotActive" fill="hold" evtFilter="cancelBubble" nodeType="interactiveSeq">
                <p:stCondLst>
                  <p:cond evt="onClick" delay="0">
                    <p:tgtEl>
                      <p:spTgt spid="42"/>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42"/>
                                        </p:tgtEl>
                                      </p:cBhvr>
                                    </p:animEffect>
                                    <p:set>
                                      <p:cBhvr>
                                        <p:cTn id="4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1" restart="whenNotActive" fill="hold" evtFilter="cancelBubble" nodeType="interactiveSeq">
                <p:stCondLst>
                  <p:cond evt="onClick" delay="0">
                    <p:tgtEl>
                      <p:spTgt spid="43"/>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FD785D-104E-4B69-AEE1-68CA68320F49}"/>
              </a:ext>
            </a:extLst>
          </p:cNvPr>
          <p:cNvSpPr/>
          <p:nvPr/>
        </p:nvSpPr>
        <p:spPr>
          <a:xfrm>
            <a:off x="1015821" y="323357"/>
            <a:ext cx="10787269" cy="2127235"/>
          </a:xfrm>
          <a:custGeom>
            <a:avLst/>
            <a:gdLst>
              <a:gd name="connsiteX0" fmla="*/ 0 w 10787269"/>
              <a:gd name="connsiteY0" fmla="*/ 1223638 h 2447275"/>
              <a:gd name="connsiteX1" fmla="*/ 1223638 w 10787269"/>
              <a:gd name="connsiteY1" fmla="*/ 0 h 2447275"/>
              <a:gd name="connsiteX2" fmla="*/ 1668438 w 10787269"/>
              <a:gd name="connsiteY2" fmla="*/ 0 h 2447275"/>
              <a:gd name="connsiteX3" fmla="*/ 2363437 w 10787269"/>
              <a:gd name="connsiteY3" fmla="*/ 0 h 2447275"/>
              <a:gd name="connsiteX4" fmla="*/ 2975037 w 10787269"/>
              <a:gd name="connsiteY4" fmla="*/ 0 h 2447275"/>
              <a:gd name="connsiteX5" fmla="*/ 3670036 w 10787269"/>
              <a:gd name="connsiteY5" fmla="*/ 0 h 2447275"/>
              <a:gd name="connsiteX6" fmla="*/ 4198236 w 10787269"/>
              <a:gd name="connsiteY6" fmla="*/ 0 h 2447275"/>
              <a:gd name="connsiteX7" fmla="*/ 4726435 w 10787269"/>
              <a:gd name="connsiteY7" fmla="*/ 0 h 2447275"/>
              <a:gd name="connsiteX8" fmla="*/ 5171235 w 10787269"/>
              <a:gd name="connsiteY8" fmla="*/ 0 h 2447275"/>
              <a:gd name="connsiteX9" fmla="*/ 5949635 w 10787269"/>
              <a:gd name="connsiteY9" fmla="*/ 0 h 2447275"/>
              <a:gd name="connsiteX10" fmla="*/ 6561234 w 10787269"/>
              <a:gd name="connsiteY10" fmla="*/ 0 h 2447275"/>
              <a:gd name="connsiteX11" fmla="*/ 7339634 w 10787269"/>
              <a:gd name="connsiteY11" fmla="*/ 0 h 2447275"/>
              <a:gd name="connsiteX12" fmla="*/ 7867833 w 10787269"/>
              <a:gd name="connsiteY12" fmla="*/ 0 h 2447275"/>
              <a:gd name="connsiteX13" fmla="*/ 8562833 w 10787269"/>
              <a:gd name="connsiteY13" fmla="*/ 0 h 2447275"/>
              <a:gd name="connsiteX14" fmla="*/ 9563632 w 10787269"/>
              <a:gd name="connsiteY14" fmla="*/ 0 h 2447275"/>
              <a:gd name="connsiteX15" fmla="*/ 10787270 w 10787269"/>
              <a:gd name="connsiteY15" fmla="*/ 1223638 h 2447275"/>
              <a:gd name="connsiteX16" fmla="*/ 10787269 w 10787269"/>
              <a:gd name="connsiteY16" fmla="*/ 1223638 h 2447275"/>
              <a:gd name="connsiteX17" fmla="*/ 9563631 w 10787269"/>
              <a:gd name="connsiteY17" fmla="*/ 2447276 h 2447275"/>
              <a:gd name="connsiteX18" fmla="*/ 8952032 w 10787269"/>
              <a:gd name="connsiteY18" fmla="*/ 2447276 h 2447275"/>
              <a:gd name="connsiteX19" fmla="*/ 8257032 w 10787269"/>
              <a:gd name="connsiteY19" fmla="*/ 2447276 h 2447275"/>
              <a:gd name="connsiteX20" fmla="*/ 7812232 w 10787269"/>
              <a:gd name="connsiteY20" fmla="*/ 2447276 h 2447275"/>
              <a:gd name="connsiteX21" fmla="*/ 7117233 w 10787269"/>
              <a:gd name="connsiteY21" fmla="*/ 2447276 h 2447275"/>
              <a:gd name="connsiteX22" fmla="*/ 6422234 w 10787269"/>
              <a:gd name="connsiteY22" fmla="*/ 2447276 h 2447275"/>
              <a:gd name="connsiteX23" fmla="*/ 5727234 w 10787269"/>
              <a:gd name="connsiteY23" fmla="*/ 2447276 h 2447275"/>
              <a:gd name="connsiteX24" fmla="*/ 5032235 w 10787269"/>
              <a:gd name="connsiteY24" fmla="*/ 2447275 h 2447275"/>
              <a:gd name="connsiteX25" fmla="*/ 4253835 w 10787269"/>
              <a:gd name="connsiteY25" fmla="*/ 2447275 h 2447275"/>
              <a:gd name="connsiteX26" fmla="*/ 3642236 w 10787269"/>
              <a:gd name="connsiteY26" fmla="*/ 2447275 h 2447275"/>
              <a:gd name="connsiteX27" fmla="*/ 2947237 w 10787269"/>
              <a:gd name="connsiteY27" fmla="*/ 2447275 h 2447275"/>
              <a:gd name="connsiteX28" fmla="*/ 2419037 w 10787269"/>
              <a:gd name="connsiteY28" fmla="*/ 2447275 h 2447275"/>
              <a:gd name="connsiteX29" fmla="*/ 1223638 w 10787269"/>
              <a:gd name="connsiteY29" fmla="*/ 2447275 h 2447275"/>
              <a:gd name="connsiteX30" fmla="*/ 0 w 10787269"/>
              <a:gd name="connsiteY30" fmla="*/ 1223637 h 2447275"/>
              <a:gd name="connsiteX31" fmla="*/ 0 w 10787269"/>
              <a:gd name="connsiteY31" fmla="*/ 1223638 h 244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87269" h="2447275" fill="none" extrusionOk="0">
                <a:moveTo>
                  <a:pt x="0" y="1223638"/>
                </a:moveTo>
                <a:cubicBezTo>
                  <a:pt x="51007" y="411820"/>
                  <a:pt x="556267" y="92707"/>
                  <a:pt x="1223638" y="0"/>
                </a:cubicBezTo>
                <a:cubicBezTo>
                  <a:pt x="1397839" y="6295"/>
                  <a:pt x="1498459" y="10523"/>
                  <a:pt x="1668438" y="0"/>
                </a:cubicBezTo>
                <a:cubicBezTo>
                  <a:pt x="1838417" y="-10523"/>
                  <a:pt x="2077223" y="11086"/>
                  <a:pt x="2363437" y="0"/>
                </a:cubicBezTo>
                <a:cubicBezTo>
                  <a:pt x="2649651" y="-11086"/>
                  <a:pt x="2683220" y="-1916"/>
                  <a:pt x="2975037" y="0"/>
                </a:cubicBezTo>
                <a:cubicBezTo>
                  <a:pt x="3266854" y="1916"/>
                  <a:pt x="3370155" y="-14495"/>
                  <a:pt x="3670036" y="0"/>
                </a:cubicBezTo>
                <a:cubicBezTo>
                  <a:pt x="3969917" y="14495"/>
                  <a:pt x="4011405" y="12393"/>
                  <a:pt x="4198236" y="0"/>
                </a:cubicBezTo>
                <a:cubicBezTo>
                  <a:pt x="4385067" y="-12393"/>
                  <a:pt x="4553561" y="15265"/>
                  <a:pt x="4726435" y="0"/>
                </a:cubicBezTo>
                <a:cubicBezTo>
                  <a:pt x="4899309" y="-15265"/>
                  <a:pt x="5040405" y="-12332"/>
                  <a:pt x="5171235" y="0"/>
                </a:cubicBezTo>
                <a:cubicBezTo>
                  <a:pt x="5302065" y="12332"/>
                  <a:pt x="5565279" y="18775"/>
                  <a:pt x="5949635" y="0"/>
                </a:cubicBezTo>
                <a:cubicBezTo>
                  <a:pt x="6333991" y="-18775"/>
                  <a:pt x="6393726" y="-4489"/>
                  <a:pt x="6561234" y="0"/>
                </a:cubicBezTo>
                <a:cubicBezTo>
                  <a:pt x="6728742" y="4489"/>
                  <a:pt x="6963255" y="-21606"/>
                  <a:pt x="7339634" y="0"/>
                </a:cubicBezTo>
                <a:cubicBezTo>
                  <a:pt x="7716013" y="21606"/>
                  <a:pt x="7621722" y="11010"/>
                  <a:pt x="7867833" y="0"/>
                </a:cubicBezTo>
                <a:cubicBezTo>
                  <a:pt x="8113944" y="-11010"/>
                  <a:pt x="8367791" y="-6692"/>
                  <a:pt x="8562833" y="0"/>
                </a:cubicBezTo>
                <a:cubicBezTo>
                  <a:pt x="8757875" y="6692"/>
                  <a:pt x="9286243" y="30477"/>
                  <a:pt x="9563632" y="0"/>
                </a:cubicBezTo>
                <a:cubicBezTo>
                  <a:pt x="10359560" y="-100350"/>
                  <a:pt x="10800482" y="573498"/>
                  <a:pt x="10787270" y="1223638"/>
                </a:cubicBezTo>
                <a:lnTo>
                  <a:pt x="10787269" y="1223638"/>
                </a:lnTo>
                <a:cubicBezTo>
                  <a:pt x="10667013" y="1801067"/>
                  <a:pt x="10375646" y="2499196"/>
                  <a:pt x="9563631" y="2447276"/>
                </a:cubicBezTo>
                <a:cubicBezTo>
                  <a:pt x="9290871" y="2433681"/>
                  <a:pt x="9084385" y="2440346"/>
                  <a:pt x="8952032" y="2447276"/>
                </a:cubicBezTo>
                <a:cubicBezTo>
                  <a:pt x="8819679" y="2454206"/>
                  <a:pt x="8445461" y="2468932"/>
                  <a:pt x="8257032" y="2447276"/>
                </a:cubicBezTo>
                <a:cubicBezTo>
                  <a:pt x="8068603" y="2425620"/>
                  <a:pt x="8003293" y="2463383"/>
                  <a:pt x="7812232" y="2447276"/>
                </a:cubicBezTo>
                <a:cubicBezTo>
                  <a:pt x="7621171" y="2431169"/>
                  <a:pt x="7294541" y="2464106"/>
                  <a:pt x="7117233" y="2447276"/>
                </a:cubicBezTo>
                <a:cubicBezTo>
                  <a:pt x="6939925" y="2430446"/>
                  <a:pt x="6635179" y="2432961"/>
                  <a:pt x="6422234" y="2447276"/>
                </a:cubicBezTo>
                <a:cubicBezTo>
                  <a:pt x="6209289" y="2461591"/>
                  <a:pt x="5888256" y="2469704"/>
                  <a:pt x="5727234" y="2447276"/>
                </a:cubicBezTo>
                <a:cubicBezTo>
                  <a:pt x="5566212" y="2424848"/>
                  <a:pt x="5340254" y="2438172"/>
                  <a:pt x="5032235" y="2447275"/>
                </a:cubicBezTo>
                <a:cubicBezTo>
                  <a:pt x="4724216" y="2456379"/>
                  <a:pt x="4435094" y="2451504"/>
                  <a:pt x="4253835" y="2447275"/>
                </a:cubicBezTo>
                <a:cubicBezTo>
                  <a:pt x="4072576" y="2443046"/>
                  <a:pt x="3827412" y="2424458"/>
                  <a:pt x="3642236" y="2447275"/>
                </a:cubicBezTo>
                <a:cubicBezTo>
                  <a:pt x="3457060" y="2470092"/>
                  <a:pt x="3138276" y="2455308"/>
                  <a:pt x="2947237" y="2447275"/>
                </a:cubicBezTo>
                <a:cubicBezTo>
                  <a:pt x="2756198" y="2439242"/>
                  <a:pt x="2610204" y="2421864"/>
                  <a:pt x="2419037" y="2447275"/>
                </a:cubicBezTo>
                <a:cubicBezTo>
                  <a:pt x="2227870" y="2472686"/>
                  <a:pt x="1475320" y="2475144"/>
                  <a:pt x="1223638" y="2447275"/>
                </a:cubicBezTo>
                <a:cubicBezTo>
                  <a:pt x="472078" y="2535532"/>
                  <a:pt x="63652" y="1853524"/>
                  <a:pt x="0" y="1223637"/>
                </a:cubicBezTo>
                <a:lnTo>
                  <a:pt x="0" y="1223638"/>
                </a:lnTo>
                <a:close/>
              </a:path>
              <a:path w="10787269" h="2447275" stroke="0" extrusionOk="0">
                <a:moveTo>
                  <a:pt x="0" y="1223638"/>
                </a:moveTo>
                <a:cubicBezTo>
                  <a:pt x="-14160" y="562703"/>
                  <a:pt x="567409" y="82778"/>
                  <a:pt x="1223638" y="0"/>
                </a:cubicBezTo>
                <a:cubicBezTo>
                  <a:pt x="1336850" y="18475"/>
                  <a:pt x="1627891" y="-834"/>
                  <a:pt x="1751838" y="0"/>
                </a:cubicBezTo>
                <a:cubicBezTo>
                  <a:pt x="1875785" y="834"/>
                  <a:pt x="2059949" y="19409"/>
                  <a:pt x="2363437" y="0"/>
                </a:cubicBezTo>
                <a:cubicBezTo>
                  <a:pt x="2666925" y="-19409"/>
                  <a:pt x="2588616" y="18277"/>
                  <a:pt x="2808237" y="0"/>
                </a:cubicBezTo>
                <a:cubicBezTo>
                  <a:pt x="3027858" y="-18277"/>
                  <a:pt x="3353056" y="1688"/>
                  <a:pt x="3586636" y="0"/>
                </a:cubicBezTo>
                <a:cubicBezTo>
                  <a:pt x="3820216" y="-1688"/>
                  <a:pt x="3864010" y="17900"/>
                  <a:pt x="4031436" y="0"/>
                </a:cubicBezTo>
                <a:cubicBezTo>
                  <a:pt x="4198862" y="-17900"/>
                  <a:pt x="4402156" y="7406"/>
                  <a:pt x="4726435" y="0"/>
                </a:cubicBezTo>
                <a:cubicBezTo>
                  <a:pt x="5050714" y="-7406"/>
                  <a:pt x="4999680" y="20721"/>
                  <a:pt x="5254635" y="0"/>
                </a:cubicBezTo>
                <a:cubicBezTo>
                  <a:pt x="5509590" y="-20721"/>
                  <a:pt x="5636563" y="-18874"/>
                  <a:pt x="5782835" y="0"/>
                </a:cubicBezTo>
                <a:cubicBezTo>
                  <a:pt x="5929107" y="18874"/>
                  <a:pt x="6118583" y="-4388"/>
                  <a:pt x="6227634" y="0"/>
                </a:cubicBezTo>
                <a:cubicBezTo>
                  <a:pt x="6336685" y="4388"/>
                  <a:pt x="6528316" y="-1336"/>
                  <a:pt x="6672434" y="0"/>
                </a:cubicBezTo>
                <a:cubicBezTo>
                  <a:pt x="6816552" y="1336"/>
                  <a:pt x="6972847" y="19608"/>
                  <a:pt x="7200634" y="0"/>
                </a:cubicBezTo>
                <a:cubicBezTo>
                  <a:pt x="7428421" y="-19608"/>
                  <a:pt x="7626312" y="-26478"/>
                  <a:pt x="7812233" y="0"/>
                </a:cubicBezTo>
                <a:cubicBezTo>
                  <a:pt x="7998154" y="26478"/>
                  <a:pt x="8290653" y="18130"/>
                  <a:pt x="8590633" y="0"/>
                </a:cubicBezTo>
                <a:cubicBezTo>
                  <a:pt x="8890613" y="-18130"/>
                  <a:pt x="9215849" y="-19219"/>
                  <a:pt x="9563632" y="0"/>
                </a:cubicBezTo>
                <a:cubicBezTo>
                  <a:pt x="10300757" y="-40207"/>
                  <a:pt x="10917778" y="589237"/>
                  <a:pt x="10787270" y="1223638"/>
                </a:cubicBezTo>
                <a:lnTo>
                  <a:pt x="10787269" y="1223638"/>
                </a:lnTo>
                <a:cubicBezTo>
                  <a:pt x="10699736" y="1919808"/>
                  <a:pt x="10362296" y="2369396"/>
                  <a:pt x="9563631" y="2447276"/>
                </a:cubicBezTo>
                <a:cubicBezTo>
                  <a:pt x="9283207" y="2450634"/>
                  <a:pt x="9236531" y="2427193"/>
                  <a:pt x="8952032" y="2447276"/>
                </a:cubicBezTo>
                <a:cubicBezTo>
                  <a:pt x="8667533" y="2467359"/>
                  <a:pt x="8626047" y="2455453"/>
                  <a:pt x="8507232" y="2447276"/>
                </a:cubicBezTo>
                <a:cubicBezTo>
                  <a:pt x="8388417" y="2439099"/>
                  <a:pt x="7888905" y="2432778"/>
                  <a:pt x="7728833" y="2447276"/>
                </a:cubicBezTo>
                <a:cubicBezTo>
                  <a:pt x="7568761" y="2461774"/>
                  <a:pt x="7291792" y="2442497"/>
                  <a:pt x="6950433" y="2447276"/>
                </a:cubicBezTo>
                <a:cubicBezTo>
                  <a:pt x="6609074" y="2452055"/>
                  <a:pt x="6406594" y="2458088"/>
                  <a:pt x="6088634" y="2447276"/>
                </a:cubicBezTo>
                <a:cubicBezTo>
                  <a:pt x="5770674" y="2436464"/>
                  <a:pt x="5677843" y="2427656"/>
                  <a:pt x="5393635" y="2447276"/>
                </a:cubicBezTo>
                <a:cubicBezTo>
                  <a:pt x="5109427" y="2466896"/>
                  <a:pt x="4752080" y="2449049"/>
                  <a:pt x="4531835" y="2447275"/>
                </a:cubicBezTo>
                <a:cubicBezTo>
                  <a:pt x="4311590" y="2445501"/>
                  <a:pt x="4198014" y="2429654"/>
                  <a:pt x="4003636" y="2447275"/>
                </a:cubicBezTo>
                <a:cubicBezTo>
                  <a:pt x="3809258" y="2464896"/>
                  <a:pt x="3647421" y="2417921"/>
                  <a:pt x="3392036" y="2447275"/>
                </a:cubicBezTo>
                <a:cubicBezTo>
                  <a:pt x="3136651" y="2476629"/>
                  <a:pt x="2836189" y="2425214"/>
                  <a:pt x="2613637" y="2447275"/>
                </a:cubicBezTo>
                <a:cubicBezTo>
                  <a:pt x="2391085" y="2469336"/>
                  <a:pt x="2020321" y="2421257"/>
                  <a:pt x="1835237" y="2447275"/>
                </a:cubicBezTo>
                <a:cubicBezTo>
                  <a:pt x="1650153" y="2473293"/>
                  <a:pt x="1507778" y="2465807"/>
                  <a:pt x="1223638" y="2447275"/>
                </a:cubicBezTo>
                <a:cubicBezTo>
                  <a:pt x="591380" y="2504383"/>
                  <a:pt x="-67429" y="1983287"/>
                  <a:pt x="0" y="1223637"/>
                </a:cubicBezTo>
                <a:lnTo>
                  <a:pt x="0" y="1223638"/>
                </a:ln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Câu 4: Xác định chủ ngữ trong câu sau:</a:t>
            </a:r>
          </a:p>
          <a:p>
            <a:r>
              <a:rPr lang="vi-VN" sz="4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Bầu trời hôm nay trong xanh.</a:t>
            </a:r>
            <a:endParaRPr lang="en-US" sz="4000" dirty="0"/>
          </a:p>
        </p:txBody>
      </p:sp>
      <p:pic>
        <p:nvPicPr>
          <p:cNvPr id="11" name="Picture 10">
            <a:hlinkClick r:id="rId4" action="ppaction://hlinksldjump"/>
            <a:extLst>
              <a:ext uri="{FF2B5EF4-FFF2-40B4-BE49-F238E27FC236}">
                <a16:creationId xmlns:a16="http://schemas.microsoft.com/office/drawing/2014/main" id="{919386FD-8DB3-4AEE-8B18-6CB76A919C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363671" y="5469431"/>
            <a:ext cx="1304301" cy="1304301"/>
          </a:xfrm>
          <a:prstGeom prst="rect">
            <a:avLst/>
          </a:prstGeom>
        </p:spPr>
      </p:pic>
      <p:sp>
        <p:nvSpPr>
          <p:cNvPr id="3" name="TextBox 2"/>
          <p:cNvSpPr txBox="1"/>
          <p:nvPr/>
        </p:nvSpPr>
        <p:spPr>
          <a:xfrm>
            <a:off x="2359152" y="2856016"/>
            <a:ext cx="8963025" cy="1754326"/>
          </a:xfrm>
          <a:prstGeom prst="rect">
            <a:avLst/>
          </a:prstGeom>
          <a:solidFill>
            <a:schemeClr val="bg1"/>
          </a:solidFill>
        </p:spPr>
        <p:txBody>
          <a:bodyPr wrap="square" rtlCol="0">
            <a:spAutoFit/>
          </a:bodyPr>
          <a:lstStyle/>
          <a:p>
            <a:pPr marL="342900" indent="-342900">
              <a:buAutoNum type="alphaUcPeriod"/>
            </a:pPr>
            <a:r>
              <a:rPr lang="vi-VN"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Bầu trời </a:t>
            </a:r>
            <a:endParaRPr lang="en-US"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a:p>
            <a:r>
              <a:rPr lang="en-US"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B.</a:t>
            </a:r>
            <a:r>
              <a:rPr lang="vi-VN"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Bầu trời hôm nay </a:t>
            </a:r>
            <a:endParaRPr lang="en-US" sz="3600" dirty="0">
              <a:latin typeface="Times New Roman" panose="02020603050405020304" pitchFamily="18" charset="0"/>
              <a:cs typeface="Times New Roman" panose="02020603050405020304" pitchFamily="18" charset="0"/>
            </a:endParaRPr>
          </a:p>
          <a:p>
            <a:r>
              <a:rPr lang="vi-VN"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C. Trong xanh.</a:t>
            </a:r>
            <a:endParaRPr lang="en-US" sz="3600" dirty="0">
              <a:latin typeface="Times New Roman" panose="02020603050405020304" pitchFamily="18" charset="0"/>
              <a:cs typeface="Times New Roman" panose="02020603050405020304" pitchFamily="18" charset="0"/>
            </a:endParaRPr>
          </a:p>
        </p:txBody>
      </p:sp>
      <p:sp>
        <p:nvSpPr>
          <p:cNvPr id="8" name="Oval 7"/>
          <p:cNvSpPr/>
          <p:nvPr/>
        </p:nvSpPr>
        <p:spPr>
          <a:xfrm>
            <a:off x="2232660" y="3409048"/>
            <a:ext cx="688848" cy="6482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B</a:t>
            </a:r>
          </a:p>
        </p:txBody>
      </p:sp>
      <p:pic>
        <p:nvPicPr>
          <p:cNvPr id="2" name="xac_dinh_chu_ngu_trong_cau_sau_bau_troi_hom_nay_3e6b58ba-130e-46f9-97d4-9221f5e4507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67277" y="5041534"/>
            <a:ext cx="487363" cy="487363"/>
          </a:xfrm>
          <a:prstGeom prst="rect">
            <a:avLst/>
          </a:prstGeom>
        </p:spPr>
      </p:pic>
    </p:spTree>
    <p:extLst>
      <p:ext uri="{BB962C8B-B14F-4D97-AF65-F5344CB8AC3E}">
        <p14:creationId xmlns:p14="http://schemas.microsoft.com/office/powerpoint/2010/main" val="17622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8463" fill="hold"/>
                                        <p:tgtEl>
                                          <p:spTgt spid="2"/>
                                        </p:tgtEl>
                                      </p:cBhvr>
                                    </p:cmd>
                                  </p:childTnLst>
                                </p:cTn>
                              </p:par>
                            </p:childTnLst>
                          </p:cTn>
                        </p:par>
                      </p:childTnLst>
                    </p:cTn>
                  </p:par>
                </p:childTnLst>
              </p:cTn>
              <p:nextCondLst>
                <p:cond evt="onClick" delay="0">
                  <p:tgtEl>
                    <p:spTgt spid="2"/>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FD785D-104E-4B69-AEE1-68CA68320F49}"/>
              </a:ext>
            </a:extLst>
          </p:cNvPr>
          <p:cNvSpPr/>
          <p:nvPr/>
        </p:nvSpPr>
        <p:spPr>
          <a:xfrm>
            <a:off x="1136523" y="308992"/>
            <a:ext cx="10778962" cy="1796034"/>
          </a:xfrm>
          <a:custGeom>
            <a:avLst/>
            <a:gdLst>
              <a:gd name="connsiteX0" fmla="*/ 0 w 10787269"/>
              <a:gd name="connsiteY0" fmla="*/ 1223638 h 2447275"/>
              <a:gd name="connsiteX1" fmla="*/ 1223638 w 10787269"/>
              <a:gd name="connsiteY1" fmla="*/ 0 h 2447275"/>
              <a:gd name="connsiteX2" fmla="*/ 1668438 w 10787269"/>
              <a:gd name="connsiteY2" fmla="*/ 0 h 2447275"/>
              <a:gd name="connsiteX3" fmla="*/ 2363437 w 10787269"/>
              <a:gd name="connsiteY3" fmla="*/ 0 h 2447275"/>
              <a:gd name="connsiteX4" fmla="*/ 2975037 w 10787269"/>
              <a:gd name="connsiteY4" fmla="*/ 0 h 2447275"/>
              <a:gd name="connsiteX5" fmla="*/ 3670036 w 10787269"/>
              <a:gd name="connsiteY5" fmla="*/ 0 h 2447275"/>
              <a:gd name="connsiteX6" fmla="*/ 4198236 w 10787269"/>
              <a:gd name="connsiteY6" fmla="*/ 0 h 2447275"/>
              <a:gd name="connsiteX7" fmla="*/ 4726435 w 10787269"/>
              <a:gd name="connsiteY7" fmla="*/ 0 h 2447275"/>
              <a:gd name="connsiteX8" fmla="*/ 5171235 w 10787269"/>
              <a:gd name="connsiteY8" fmla="*/ 0 h 2447275"/>
              <a:gd name="connsiteX9" fmla="*/ 5949635 w 10787269"/>
              <a:gd name="connsiteY9" fmla="*/ 0 h 2447275"/>
              <a:gd name="connsiteX10" fmla="*/ 6561234 w 10787269"/>
              <a:gd name="connsiteY10" fmla="*/ 0 h 2447275"/>
              <a:gd name="connsiteX11" fmla="*/ 7339634 w 10787269"/>
              <a:gd name="connsiteY11" fmla="*/ 0 h 2447275"/>
              <a:gd name="connsiteX12" fmla="*/ 7867833 w 10787269"/>
              <a:gd name="connsiteY12" fmla="*/ 0 h 2447275"/>
              <a:gd name="connsiteX13" fmla="*/ 8562833 w 10787269"/>
              <a:gd name="connsiteY13" fmla="*/ 0 h 2447275"/>
              <a:gd name="connsiteX14" fmla="*/ 9563632 w 10787269"/>
              <a:gd name="connsiteY14" fmla="*/ 0 h 2447275"/>
              <a:gd name="connsiteX15" fmla="*/ 10787270 w 10787269"/>
              <a:gd name="connsiteY15" fmla="*/ 1223638 h 2447275"/>
              <a:gd name="connsiteX16" fmla="*/ 10787269 w 10787269"/>
              <a:gd name="connsiteY16" fmla="*/ 1223638 h 2447275"/>
              <a:gd name="connsiteX17" fmla="*/ 9563631 w 10787269"/>
              <a:gd name="connsiteY17" fmla="*/ 2447276 h 2447275"/>
              <a:gd name="connsiteX18" fmla="*/ 8952032 w 10787269"/>
              <a:gd name="connsiteY18" fmla="*/ 2447276 h 2447275"/>
              <a:gd name="connsiteX19" fmla="*/ 8257032 w 10787269"/>
              <a:gd name="connsiteY19" fmla="*/ 2447276 h 2447275"/>
              <a:gd name="connsiteX20" fmla="*/ 7812232 w 10787269"/>
              <a:gd name="connsiteY20" fmla="*/ 2447276 h 2447275"/>
              <a:gd name="connsiteX21" fmla="*/ 7117233 w 10787269"/>
              <a:gd name="connsiteY21" fmla="*/ 2447276 h 2447275"/>
              <a:gd name="connsiteX22" fmla="*/ 6422234 w 10787269"/>
              <a:gd name="connsiteY22" fmla="*/ 2447276 h 2447275"/>
              <a:gd name="connsiteX23" fmla="*/ 5727234 w 10787269"/>
              <a:gd name="connsiteY23" fmla="*/ 2447276 h 2447275"/>
              <a:gd name="connsiteX24" fmla="*/ 5032235 w 10787269"/>
              <a:gd name="connsiteY24" fmla="*/ 2447275 h 2447275"/>
              <a:gd name="connsiteX25" fmla="*/ 4253835 w 10787269"/>
              <a:gd name="connsiteY25" fmla="*/ 2447275 h 2447275"/>
              <a:gd name="connsiteX26" fmla="*/ 3642236 w 10787269"/>
              <a:gd name="connsiteY26" fmla="*/ 2447275 h 2447275"/>
              <a:gd name="connsiteX27" fmla="*/ 2947237 w 10787269"/>
              <a:gd name="connsiteY27" fmla="*/ 2447275 h 2447275"/>
              <a:gd name="connsiteX28" fmla="*/ 2419037 w 10787269"/>
              <a:gd name="connsiteY28" fmla="*/ 2447275 h 2447275"/>
              <a:gd name="connsiteX29" fmla="*/ 1223638 w 10787269"/>
              <a:gd name="connsiteY29" fmla="*/ 2447275 h 2447275"/>
              <a:gd name="connsiteX30" fmla="*/ 0 w 10787269"/>
              <a:gd name="connsiteY30" fmla="*/ 1223637 h 2447275"/>
              <a:gd name="connsiteX31" fmla="*/ 0 w 10787269"/>
              <a:gd name="connsiteY31" fmla="*/ 1223638 h 244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87269" h="2447275" fill="none" extrusionOk="0">
                <a:moveTo>
                  <a:pt x="0" y="1223638"/>
                </a:moveTo>
                <a:cubicBezTo>
                  <a:pt x="51007" y="411820"/>
                  <a:pt x="556267" y="92707"/>
                  <a:pt x="1223638" y="0"/>
                </a:cubicBezTo>
                <a:cubicBezTo>
                  <a:pt x="1397839" y="6295"/>
                  <a:pt x="1498459" y="10523"/>
                  <a:pt x="1668438" y="0"/>
                </a:cubicBezTo>
                <a:cubicBezTo>
                  <a:pt x="1838417" y="-10523"/>
                  <a:pt x="2077223" y="11086"/>
                  <a:pt x="2363437" y="0"/>
                </a:cubicBezTo>
                <a:cubicBezTo>
                  <a:pt x="2649651" y="-11086"/>
                  <a:pt x="2683220" y="-1916"/>
                  <a:pt x="2975037" y="0"/>
                </a:cubicBezTo>
                <a:cubicBezTo>
                  <a:pt x="3266854" y="1916"/>
                  <a:pt x="3370155" y="-14495"/>
                  <a:pt x="3670036" y="0"/>
                </a:cubicBezTo>
                <a:cubicBezTo>
                  <a:pt x="3969917" y="14495"/>
                  <a:pt x="4011405" y="12393"/>
                  <a:pt x="4198236" y="0"/>
                </a:cubicBezTo>
                <a:cubicBezTo>
                  <a:pt x="4385067" y="-12393"/>
                  <a:pt x="4553561" y="15265"/>
                  <a:pt x="4726435" y="0"/>
                </a:cubicBezTo>
                <a:cubicBezTo>
                  <a:pt x="4899309" y="-15265"/>
                  <a:pt x="5040405" y="-12332"/>
                  <a:pt x="5171235" y="0"/>
                </a:cubicBezTo>
                <a:cubicBezTo>
                  <a:pt x="5302065" y="12332"/>
                  <a:pt x="5565279" y="18775"/>
                  <a:pt x="5949635" y="0"/>
                </a:cubicBezTo>
                <a:cubicBezTo>
                  <a:pt x="6333991" y="-18775"/>
                  <a:pt x="6393726" y="-4489"/>
                  <a:pt x="6561234" y="0"/>
                </a:cubicBezTo>
                <a:cubicBezTo>
                  <a:pt x="6728742" y="4489"/>
                  <a:pt x="6963255" y="-21606"/>
                  <a:pt x="7339634" y="0"/>
                </a:cubicBezTo>
                <a:cubicBezTo>
                  <a:pt x="7716013" y="21606"/>
                  <a:pt x="7621722" y="11010"/>
                  <a:pt x="7867833" y="0"/>
                </a:cubicBezTo>
                <a:cubicBezTo>
                  <a:pt x="8113944" y="-11010"/>
                  <a:pt x="8367791" y="-6692"/>
                  <a:pt x="8562833" y="0"/>
                </a:cubicBezTo>
                <a:cubicBezTo>
                  <a:pt x="8757875" y="6692"/>
                  <a:pt x="9286243" y="30477"/>
                  <a:pt x="9563632" y="0"/>
                </a:cubicBezTo>
                <a:cubicBezTo>
                  <a:pt x="10359560" y="-100350"/>
                  <a:pt x="10800482" y="573498"/>
                  <a:pt x="10787270" y="1223638"/>
                </a:cubicBezTo>
                <a:lnTo>
                  <a:pt x="10787269" y="1223638"/>
                </a:lnTo>
                <a:cubicBezTo>
                  <a:pt x="10667013" y="1801067"/>
                  <a:pt x="10375646" y="2499196"/>
                  <a:pt x="9563631" y="2447276"/>
                </a:cubicBezTo>
                <a:cubicBezTo>
                  <a:pt x="9290871" y="2433681"/>
                  <a:pt x="9084385" y="2440346"/>
                  <a:pt x="8952032" y="2447276"/>
                </a:cubicBezTo>
                <a:cubicBezTo>
                  <a:pt x="8819679" y="2454206"/>
                  <a:pt x="8445461" y="2468932"/>
                  <a:pt x="8257032" y="2447276"/>
                </a:cubicBezTo>
                <a:cubicBezTo>
                  <a:pt x="8068603" y="2425620"/>
                  <a:pt x="8003293" y="2463383"/>
                  <a:pt x="7812232" y="2447276"/>
                </a:cubicBezTo>
                <a:cubicBezTo>
                  <a:pt x="7621171" y="2431169"/>
                  <a:pt x="7294541" y="2464106"/>
                  <a:pt x="7117233" y="2447276"/>
                </a:cubicBezTo>
                <a:cubicBezTo>
                  <a:pt x="6939925" y="2430446"/>
                  <a:pt x="6635179" y="2432961"/>
                  <a:pt x="6422234" y="2447276"/>
                </a:cubicBezTo>
                <a:cubicBezTo>
                  <a:pt x="6209289" y="2461591"/>
                  <a:pt x="5888256" y="2469704"/>
                  <a:pt x="5727234" y="2447276"/>
                </a:cubicBezTo>
                <a:cubicBezTo>
                  <a:pt x="5566212" y="2424848"/>
                  <a:pt x="5340254" y="2438172"/>
                  <a:pt x="5032235" y="2447275"/>
                </a:cubicBezTo>
                <a:cubicBezTo>
                  <a:pt x="4724216" y="2456379"/>
                  <a:pt x="4435094" y="2451504"/>
                  <a:pt x="4253835" y="2447275"/>
                </a:cubicBezTo>
                <a:cubicBezTo>
                  <a:pt x="4072576" y="2443046"/>
                  <a:pt x="3827412" y="2424458"/>
                  <a:pt x="3642236" y="2447275"/>
                </a:cubicBezTo>
                <a:cubicBezTo>
                  <a:pt x="3457060" y="2470092"/>
                  <a:pt x="3138276" y="2455308"/>
                  <a:pt x="2947237" y="2447275"/>
                </a:cubicBezTo>
                <a:cubicBezTo>
                  <a:pt x="2756198" y="2439242"/>
                  <a:pt x="2610204" y="2421864"/>
                  <a:pt x="2419037" y="2447275"/>
                </a:cubicBezTo>
                <a:cubicBezTo>
                  <a:pt x="2227870" y="2472686"/>
                  <a:pt x="1475320" y="2475144"/>
                  <a:pt x="1223638" y="2447275"/>
                </a:cubicBezTo>
                <a:cubicBezTo>
                  <a:pt x="472078" y="2535532"/>
                  <a:pt x="63652" y="1853524"/>
                  <a:pt x="0" y="1223637"/>
                </a:cubicBezTo>
                <a:lnTo>
                  <a:pt x="0" y="1223638"/>
                </a:lnTo>
                <a:close/>
              </a:path>
              <a:path w="10787269" h="2447275" stroke="0" extrusionOk="0">
                <a:moveTo>
                  <a:pt x="0" y="1223638"/>
                </a:moveTo>
                <a:cubicBezTo>
                  <a:pt x="-14160" y="562703"/>
                  <a:pt x="567409" y="82778"/>
                  <a:pt x="1223638" y="0"/>
                </a:cubicBezTo>
                <a:cubicBezTo>
                  <a:pt x="1336850" y="18475"/>
                  <a:pt x="1627891" y="-834"/>
                  <a:pt x="1751838" y="0"/>
                </a:cubicBezTo>
                <a:cubicBezTo>
                  <a:pt x="1875785" y="834"/>
                  <a:pt x="2059949" y="19409"/>
                  <a:pt x="2363437" y="0"/>
                </a:cubicBezTo>
                <a:cubicBezTo>
                  <a:pt x="2666925" y="-19409"/>
                  <a:pt x="2588616" y="18277"/>
                  <a:pt x="2808237" y="0"/>
                </a:cubicBezTo>
                <a:cubicBezTo>
                  <a:pt x="3027858" y="-18277"/>
                  <a:pt x="3353056" y="1688"/>
                  <a:pt x="3586636" y="0"/>
                </a:cubicBezTo>
                <a:cubicBezTo>
                  <a:pt x="3820216" y="-1688"/>
                  <a:pt x="3864010" y="17900"/>
                  <a:pt x="4031436" y="0"/>
                </a:cubicBezTo>
                <a:cubicBezTo>
                  <a:pt x="4198862" y="-17900"/>
                  <a:pt x="4402156" y="7406"/>
                  <a:pt x="4726435" y="0"/>
                </a:cubicBezTo>
                <a:cubicBezTo>
                  <a:pt x="5050714" y="-7406"/>
                  <a:pt x="4999680" y="20721"/>
                  <a:pt x="5254635" y="0"/>
                </a:cubicBezTo>
                <a:cubicBezTo>
                  <a:pt x="5509590" y="-20721"/>
                  <a:pt x="5636563" y="-18874"/>
                  <a:pt x="5782835" y="0"/>
                </a:cubicBezTo>
                <a:cubicBezTo>
                  <a:pt x="5929107" y="18874"/>
                  <a:pt x="6118583" y="-4388"/>
                  <a:pt x="6227634" y="0"/>
                </a:cubicBezTo>
                <a:cubicBezTo>
                  <a:pt x="6336685" y="4388"/>
                  <a:pt x="6528316" y="-1336"/>
                  <a:pt x="6672434" y="0"/>
                </a:cubicBezTo>
                <a:cubicBezTo>
                  <a:pt x="6816552" y="1336"/>
                  <a:pt x="6972847" y="19608"/>
                  <a:pt x="7200634" y="0"/>
                </a:cubicBezTo>
                <a:cubicBezTo>
                  <a:pt x="7428421" y="-19608"/>
                  <a:pt x="7626312" y="-26478"/>
                  <a:pt x="7812233" y="0"/>
                </a:cubicBezTo>
                <a:cubicBezTo>
                  <a:pt x="7998154" y="26478"/>
                  <a:pt x="8290653" y="18130"/>
                  <a:pt x="8590633" y="0"/>
                </a:cubicBezTo>
                <a:cubicBezTo>
                  <a:pt x="8890613" y="-18130"/>
                  <a:pt x="9215849" y="-19219"/>
                  <a:pt x="9563632" y="0"/>
                </a:cubicBezTo>
                <a:cubicBezTo>
                  <a:pt x="10300757" y="-40207"/>
                  <a:pt x="10917778" y="589237"/>
                  <a:pt x="10787270" y="1223638"/>
                </a:cubicBezTo>
                <a:lnTo>
                  <a:pt x="10787269" y="1223638"/>
                </a:lnTo>
                <a:cubicBezTo>
                  <a:pt x="10699736" y="1919808"/>
                  <a:pt x="10362296" y="2369396"/>
                  <a:pt x="9563631" y="2447276"/>
                </a:cubicBezTo>
                <a:cubicBezTo>
                  <a:pt x="9283207" y="2450634"/>
                  <a:pt x="9236531" y="2427193"/>
                  <a:pt x="8952032" y="2447276"/>
                </a:cubicBezTo>
                <a:cubicBezTo>
                  <a:pt x="8667533" y="2467359"/>
                  <a:pt x="8626047" y="2455453"/>
                  <a:pt x="8507232" y="2447276"/>
                </a:cubicBezTo>
                <a:cubicBezTo>
                  <a:pt x="8388417" y="2439099"/>
                  <a:pt x="7888905" y="2432778"/>
                  <a:pt x="7728833" y="2447276"/>
                </a:cubicBezTo>
                <a:cubicBezTo>
                  <a:pt x="7568761" y="2461774"/>
                  <a:pt x="7291792" y="2442497"/>
                  <a:pt x="6950433" y="2447276"/>
                </a:cubicBezTo>
                <a:cubicBezTo>
                  <a:pt x="6609074" y="2452055"/>
                  <a:pt x="6406594" y="2458088"/>
                  <a:pt x="6088634" y="2447276"/>
                </a:cubicBezTo>
                <a:cubicBezTo>
                  <a:pt x="5770674" y="2436464"/>
                  <a:pt x="5677843" y="2427656"/>
                  <a:pt x="5393635" y="2447276"/>
                </a:cubicBezTo>
                <a:cubicBezTo>
                  <a:pt x="5109427" y="2466896"/>
                  <a:pt x="4752080" y="2449049"/>
                  <a:pt x="4531835" y="2447275"/>
                </a:cubicBezTo>
                <a:cubicBezTo>
                  <a:pt x="4311590" y="2445501"/>
                  <a:pt x="4198014" y="2429654"/>
                  <a:pt x="4003636" y="2447275"/>
                </a:cubicBezTo>
                <a:cubicBezTo>
                  <a:pt x="3809258" y="2464896"/>
                  <a:pt x="3647421" y="2417921"/>
                  <a:pt x="3392036" y="2447275"/>
                </a:cubicBezTo>
                <a:cubicBezTo>
                  <a:pt x="3136651" y="2476629"/>
                  <a:pt x="2836189" y="2425214"/>
                  <a:pt x="2613637" y="2447275"/>
                </a:cubicBezTo>
                <a:cubicBezTo>
                  <a:pt x="2391085" y="2469336"/>
                  <a:pt x="2020321" y="2421257"/>
                  <a:pt x="1835237" y="2447275"/>
                </a:cubicBezTo>
                <a:cubicBezTo>
                  <a:pt x="1650153" y="2473293"/>
                  <a:pt x="1507778" y="2465807"/>
                  <a:pt x="1223638" y="2447275"/>
                </a:cubicBezTo>
                <a:cubicBezTo>
                  <a:pt x="591380" y="2504383"/>
                  <a:pt x="-67429" y="1983287"/>
                  <a:pt x="0" y="1223637"/>
                </a:cubicBezTo>
                <a:lnTo>
                  <a:pt x="0" y="1223638"/>
                </a:ln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002060"/>
                </a:solidFill>
                <a:latin typeface="Calibri" panose="020F0502020204030204" pitchFamily="34" charset="0"/>
                <a:ea typeface="宋体"/>
                <a:cs typeface="Calibri" panose="020F0502020204030204" pitchFamily="34" charset="0"/>
              </a:rPr>
              <a:t>	</a:t>
            </a:r>
            <a:r>
              <a:rPr lang="en-US" sz="4000" b="1" dirty="0" smtClean="0">
                <a:solidFill>
                  <a:srgbClr val="002060"/>
                </a:solidFill>
                <a:latin typeface="Calibri" panose="020F0502020204030204" pitchFamily="34" charset="0"/>
                <a:ea typeface="宋体"/>
                <a:cs typeface="Calibri" panose="020F0502020204030204" pitchFamily="34" charset="0"/>
              </a:rPr>
              <a:t>	</a:t>
            </a:r>
            <a:r>
              <a:rPr lang="vi-VN" sz="4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Câu 3: Vị ngữ là gì?</a:t>
            </a:r>
            <a:endParaRPr lang="en-US" sz="4000" dirty="0"/>
          </a:p>
        </p:txBody>
      </p:sp>
      <p:pic>
        <p:nvPicPr>
          <p:cNvPr id="4" name="Picture 3">
            <a:hlinkClick r:id="rId4" action="ppaction://hlinksldjump"/>
            <a:extLst>
              <a:ext uri="{FF2B5EF4-FFF2-40B4-BE49-F238E27FC236}">
                <a16:creationId xmlns:a16="http://schemas.microsoft.com/office/drawing/2014/main" id="{829DF591-4BF8-4218-8F81-7AC127F7F7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363670" y="5494828"/>
            <a:ext cx="1304301" cy="1304301"/>
          </a:xfrm>
          <a:prstGeom prst="rect">
            <a:avLst/>
          </a:prstGeom>
        </p:spPr>
      </p:pic>
      <p:sp>
        <p:nvSpPr>
          <p:cNvPr id="10" name="TextBox 9"/>
          <p:cNvSpPr txBox="1"/>
          <p:nvPr/>
        </p:nvSpPr>
        <p:spPr>
          <a:xfrm>
            <a:off x="2018538" y="2337750"/>
            <a:ext cx="8839200" cy="4031873"/>
          </a:xfrm>
          <a:prstGeom prst="rect">
            <a:avLst/>
          </a:prstGeom>
          <a:solidFill>
            <a:schemeClr val="bg1"/>
          </a:solidFill>
        </p:spPr>
        <p:txBody>
          <a:bodyPr wrap="square" rtlCol="0">
            <a:spAutoFit/>
          </a:bodyPr>
          <a:lstStyle/>
          <a:p>
            <a:pPr lvl="0"/>
            <a:r>
              <a:rPr lang="vi-VN" sz="3200" b="1" dirty="0">
                <a:latin typeface="Times New Roman" panose="02020603050405020304" pitchFamily="18" charset="0"/>
                <a:ea typeface="Cambria" panose="02040503050406030204" pitchFamily="18" charset="0"/>
                <a:cs typeface="Times New Roman" panose="02020603050405020304" pitchFamily="18" charset="0"/>
              </a:rPr>
              <a:t>A. Là thành phần chính thứ hai của </a:t>
            </a:r>
            <a:r>
              <a:rPr lang="vi-VN" sz="3200" b="1" dirty="0" smtClean="0">
                <a:latin typeface="Times New Roman" panose="02020603050405020304" pitchFamily="18" charset="0"/>
                <a:ea typeface="Cambria" panose="02040503050406030204" pitchFamily="18" charset="0"/>
                <a:cs typeface="Times New Roman" panose="02020603050405020304" pitchFamily="18" charset="0"/>
              </a:rPr>
              <a:t>câu.</a:t>
            </a:r>
            <a:endParaRPr lang="en-US" sz="3200"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ea typeface="Cambria" panose="02040503050406030204" pitchFamily="18" charset="0"/>
                <a:cs typeface="Times New Roman" panose="02020603050405020304" pitchFamily="18" charset="0"/>
              </a:rPr>
              <a:t>B. Trả lời cho câu hỏi: </a:t>
            </a:r>
            <a:r>
              <a:rPr lang="vi-VN" sz="3200" b="1" i="1" dirty="0">
                <a:latin typeface="Times New Roman" panose="02020603050405020304" pitchFamily="18" charset="0"/>
                <a:ea typeface="Cambria" panose="02040503050406030204" pitchFamily="18" charset="0"/>
                <a:cs typeface="Times New Roman" panose="02020603050405020304" pitchFamily="18" charset="0"/>
              </a:rPr>
              <a:t>làm gì, thế nào, là gì, là ai,…</a:t>
            </a:r>
          </a:p>
          <a:p>
            <a:pPr lvl="0"/>
            <a:r>
              <a:rPr lang="vi-VN" sz="3200" b="1" dirty="0">
                <a:latin typeface="Times New Roman" panose="02020603050405020304" pitchFamily="18" charset="0"/>
                <a:ea typeface="Cambria" panose="02040503050406030204" pitchFamily="18" charset="0"/>
                <a:cs typeface="Times New Roman" panose="02020603050405020304" pitchFamily="18" charset="0"/>
              </a:rPr>
              <a:t>C. Là thành phần chính thứ hai của câu, nêu hoạt động, trạng thái, đặc điểm của đối tượng được nói ở chủ ngữ hoặc giới thiệu, nhận xét về đối tượng đó. Vị ngữ trả lời cho câu hỏi: </a:t>
            </a:r>
            <a:r>
              <a:rPr lang="vi-VN" sz="3200" b="1" i="1" dirty="0">
                <a:latin typeface="Times New Roman" panose="02020603050405020304" pitchFamily="18" charset="0"/>
                <a:ea typeface="Cambria" panose="02040503050406030204" pitchFamily="18" charset="0"/>
                <a:cs typeface="Times New Roman" panose="02020603050405020304" pitchFamily="18" charset="0"/>
              </a:rPr>
              <a:t>làm gì, thế nào, là gì, là ai,…</a:t>
            </a:r>
            <a:endParaRPr lang="en-US" sz="3200" dirty="0"/>
          </a:p>
        </p:txBody>
      </p:sp>
      <p:sp>
        <p:nvSpPr>
          <p:cNvPr id="11" name="Oval 10"/>
          <p:cNvSpPr/>
          <p:nvPr/>
        </p:nvSpPr>
        <p:spPr>
          <a:xfrm>
            <a:off x="1921764" y="3816858"/>
            <a:ext cx="638175" cy="6191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C</a:t>
            </a:r>
          </a:p>
        </p:txBody>
      </p:sp>
      <p:pic>
        <p:nvPicPr>
          <p:cNvPr id="2" name="p_37312963_8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2139" y="3329495"/>
            <a:ext cx="487363" cy="487363"/>
          </a:xfrm>
          <a:prstGeom prst="rect">
            <a:avLst/>
          </a:prstGeom>
        </p:spPr>
      </p:pic>
    </p:spTree>
    <p:extLst>
      <p:ext uri="{BB962C8B-B14F-4D97-AF65-F5344CB8AC3E}">
        <p14:creationId xmlns:p14="http://schemas.microsoft.com/office/powerpoint/2010/main" val="73967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3520" fill="hold"/>
                                        <p:tgtEl>
                                          <p:spTgt spid="2"/>
                                        </p:tgtEl>
                                      </p:cBhvr>
                                    </p:cmd>
                                  </p:childTnLst>
                                </p:cTn>
                              </p:par>
                            </p:childTnLst>
                          </p:cTn>
                        </p:par>
                      </p:childTnLst>
                    </p:cTn>
                  </p:par>
                </p:childTnLst>
              </p:cTn>
              <p:nextCondLst>
                <p:cond evt="onClick" delay="0">
                  <p:tgtEl>
                    <p:spTgt spid="2"/>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FD785D-104E-4B69-AEE1-68CA68320F49}"/>
              </a:ext>
            </a:extLst>
          </p:cNvPr>
          <p:cNvSpPr/>
          <p:nvPr/>
        </p:nvSpPr>
        <p:spPr>
          <a:xfrm>
            <a:off x="1337807" y="222773"/>
            <a:ext cx="9581321" cy="2447275"/>
          </a:xfrm>
          <a:custGeom>
            <a:avLst/>
            <a:gdLst>
              <a:gd name="connsiteX0" fmla="*/ 0 w 9581321"/>
              <a:gd name="connsiteY0" fmla="*/ 1223638 h 2447275"/>
              <a:gd name="connsiteX1" fmla="*/ 1223638 w 9581321"/>
              <a:gd name="connsiteY1" fmla="*/ 0 h 2447275"/>
              <a:gd name="connsiteX2" fmla="*/ 1729507 w 9581321"/>
              <a:gd name="connsiteY2" fmla="*/ 0 h 2447275"/>
              <a:gd name="connsiteX3" fmla="*/ 2449397 w 9581321"/>
              <a:gd name="connsiteY3" fmla="*/ 0 h 2447275"/>
              <a:gd name="connsiteX4" fmla="*/ 3240627 w 9581321"/>
              <a:gd name="connsiteY4" fmla="*/ 0 h 2447275"/>
              <a:gd name="connsiteX5" fmla="*/ 4031858 w 9581321"/>
              <a:gd name="connsiteY5" fmla="*/ 0 h 2447275"/>
              <a:gd name="connsiteX6" fmla="*/ 4680408 w 9581321"/>
              <a:gd name="connsiteY6" fmla="*/ 0 h 2447275"/>
              <a:gd name="connsiteX7" fmla="*/ 5257617 w 9581321"/>
              <a:gd name="connsiteY7" fmla="*/ 0 h 2447275"/>
              <a:gd name="connsiteX8" fmla="*/ 5906166 w 9581321"/>
              <a:gd name="connsiteY8" fmla="*/ 0 h 2447275"/>
              <a:gd name="connsiteX9" fmla="*/ 6412035 w 9581321"/>
              <a:gd name="connsiteY9" fmla="*/ 0 h 2447275"/>
              <a:gd name="connsiteX10" fmla="*/ 6917904 w 9581321"/>
              <a:gd name="connsiteY10" fmla="*/ 0 h 2447275"/>
              <a:gd name="connsiteX11" fmla="*/ 7352432 w 9581321"/>
              <a:gd name="connsiteY11" fmla="*/ 0 h 2447275"/>
              <a:gd name="connsiteX12" fmla="*/ 8357684 w 9581321"/>
              <a:gd name="connsiteY12" fmla="*/ 0 h 2447275"/>
              <a:gd name="connsiteX13" fmla="*/ 9581322 w 9581321"/>
              <a:gd name="connsiteY13" fmla="*/ 1223638 h 2447275"/>
              <a:gd name="connsiteX14" fmla="*/ 9581321 w 9581321"/>
              <a:gd name="connsiteY14" fmla="*/ 1223638 h 2447275"/>
              <a:gd name="connsiteX15" fmla="*/ 8357683 w 9581321"/>
              <a:gd name="connsiteY15" fmla="*/ 2447276 h 2447275"/>
              <a:gd name="connsiteX16" fmla="*/ 7780474 w 9581321"/>
              <a:gd name="connsiteY16" fmla="*/ 2447276 h 2447275"/>
              <a:gd name="connsiteX17" fmla="*/ 6989243 w 9581321"/>
              <a:gd name="connsiteY17" fmla="*/ 2447276 h 2447275"/>
              <a:gd name="connsiteX18" fmla="*/ 6340694 w 9581321"/>
              <a:gd name="connsiteY18" fmla="*/ 2447276 h 2447275"/>
              <a:gd name="connsiteX19" fmla="*/ 5763485 w 9581321"/>
              <a:gd name="connsiteY19" fmla="*/ 2447276 h 2447275"/>
              <a:gd name="connsiteX20" fmla="*/ 4972254 w 9581321"/>
              <a:gd name="connsiteY20" fmla="*/ 2447276 h 2447275"/>
              <a:gd name="connsiteX21" fmla="*/ 4252364 w 9581321"/>
              <a:gd name="connsiteY21" fmla="*/ 2447275 h 2447275"/>
              <a:gd name="connsiteX22" fmla="*/ 3603815 w 9581321"/>
              <a:gd name="connsiteY22" fmla="*/ 2447275 h 2447275"/>
              <a:gd name="connsiteX23" fmla="*/ 3169287 w 9581321"/>
              <a:gd name="connsiteY23" fmla="*/ 2447275 h 2447275"/>
              <a:gd name="connsiteX24" fmla="*/ 2520737 w 9581321"/>
              <a:gd name="connsiteY24" fmla="*/ 2447275 h 2447275"/>
              <a:gd name="connsiteX25" fmla="*/ 1872188 w 9581321"/>
              <a:gd name="connsiteY25" fmla="*/ 2447275 h 2447275"/>
              <a:gd name="connsiteX26" fmla="*/ 1223638 w 9581321"/>
              <a:gd name="connsiteY26" fmla="*/ 2447275 h 2447275"/>
              <a:gd name="connsiteX27" fmla="*/ 0 w 9581321"/>
              <a:gd name="connsiteY27" fmla="*/ 1223637 h 2447275"/>
              <a:gd name="connsiteX28" fmla="*/ 0 w 9581321"/>
              <a:gd name="connsiteY28" fmla="*/ 1223638 h 244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81321" h="2447275" fill="none" extrusionOk="0">
                <a:moveTo>
                  <a:pt x="0" y="1223638"/>
                </a:moveTo>
                <a:cubicBezTo>
                  <a:pt x="143320" y="461807"/>
                  <a:pt x="554658" y="-89407"/>
                  <a:pt x="1223638" y="0"/>
                </a:cubicBezTo>
                <a:cubicBezTo>
                  <a:pt x="1415400" y="-1117"/>
                  <a:pt x="1580445" y="-9288"/>
                  <a:pt x="1729507" y="0"/>
                </a:cubicBezTo>
                <a:cubicBezTo>
                  <a:pt x="1878569" y="9288"/>
                  <a:pt x="2268362" y="14674"/>
                  <a:pt x="2449397" y="0"/>
                </a:cubicBezTo>
                <a:cubicBezTo>
                  <a:pt x="2630432" y="-14674"/>
                  <a:pt x="3013906" y="19148"/>
                  <a:pt x="3240627" y="0"/>
                </a:cubicBezTo>
                <a:cubicBezTo>
                  <a:pt x="3467348" y="-19148"/>
                  <a:pt x="3783095" y="-35212"/>
                  <a:pt x="4031858" y="0"/>
                </a:cubicBezTo>
                <a:cubicBezTo>
                  <a:pt x="4280621" y="35212"/>
                  <a:pt x="4506662" y="15943"/>
                  <a:pt x="4680408" y="0"/>
                </a:cubicBezTo>
                <a:cubicBezTo>
                  <a:pt x="4854154" y="-15943"/>
                  <a:pt x="5032450" y="-13516"/>
                  <a:pt x="5257617" y="0"/>
                </a:cubicBezTo>
                <a:cubicBezTo>
                  <a:pt x="5482784" y="13516"/>
                  <a:pt x="5653918" y="-15692"/>
                  <a:pt x="5906166" y="0"/>
                </a:cubicBezTo>
                <a:cubicBezTo>
                  <a:pt x="6158414" y="15692"/>
                  <a:pt x="6299703" y="14789"/>
                  <a:pt x="6412035" y="0"/>
                </a:cubicBezTo>
                <a:cubicBezTo>
                  <a:pt x="6524367" y="-14789"/>
                  <a:pt x="6795956" y="9754"/>
                  <a:pt x="6917904" y="0"/>
                </a:cubicBezTo>
                <a:cubicBezTo>
                  <a:pt x="7039852" y="-9754"/>
                  <a:pt x="7261864" y="-15950"/>
                  <a:pt x="7352432" y="0"/>
                </a:cubicBezTo>
                <a:cubicBezTo>
                  <a:pt x="7443000" y="15950"/>
                  <a:pt x="8147520" y="6303"/>
                  <a:pt x="8357684" y="0"/>
                </a:cubicBezTo>
                <a:cubicBezTo>
                  <a:pt x="8872636" y="-51385"/>
                  <a:pt x="9673861" y="558778"/>
                  <a:pt x="9581322" y="1223638"/>
                </a:cubicBezTo>
                <a:lnTo>
                  <a:pt x="9581321" y="1223638"/>
                </a:lnTo>
                <a:cubicBezTo>
                  <a:pt x="9600543" y="2052400"/>
                  <a:pt x="8918944" y="2396712"/>
                  <a:pt x="8357683" y="2447276"/>
                </a:cubicBezTo>
                <a:cubicBezTo>
                  <a:pt x="8206105" y="2470149"/>
                  <a:pt x="8004347" y="2428111"/>
                  <a:pt x="7780474" y="2447276"/>
                </a:cubicBezTo>
                <a:cubicBezTo>
                  <a:pt x="7556601" y="2466441"/>
                  <a:pt x="7371580" y="2452442"/>
                  <a:pt x="6989243" y="2447276"/>
                </a:cubicBezTo>
                <a:cubicBezTo>
                  <a:pt x="6606906" y="2442110"/>
                  <a:pt x="6643130" y="2477513"/>
                  <a:pt x="6340694" y="2447276"/>
                </a:cubicBezTo>
                <a:cubicBezTo>
                  <a:pt x="6038258" y="2417039"/>
                  <a:pt x="5993221" y="2461330"/>
                  <a:pt x="5763485" y="2447276"/>
                </a:cubicBezTo>
                <a:cubicBezTo>
                  <a:pt x="5533749" y="2433222"/>
                  <a:pt x="5132588" y="2408320"/>
                  <a:pt x="4972254" y="2447276"/>
                </a:cubicBezTo>
                <a:cubicBezTo>
                  <a:pt x="4811920" y="2486232"/>
                  <a:pt x="4565545" y="2470346"/>
                  <a:pt x="4252364" y="2447275"/>
                </a:cubicBezTo>
                <a:cubicBezTo>
                  <a:pt x="3939183" y="2424204"/>
                  <a:pt x="3875410" y="2467798"/>
                  <a:pt x="3603815" y="2447275"/>
                </a:cubicBezTo>
                <a:cubicBezTo>
                  <a:pt x="3332220" y="2426752"/>
                  <a:pt x="3353034" y="2445585"/>
                  <a:pt x="3169287" y="2447275"/>
                </a:cubicBezTo>
                <a:cubicBezTo>
                  <a:pt x="2985540" y="2448965"/>
                  <a:pt x="2737738" y="2421060"/>
                  <a:pt x="2520737" y="2447275"/>
                </a:cubicBezTo>
                <a:cubicBezTo>
                  <a:pt x="2303736" y="2473491"/>
                  <a:pt x="2026445" y="2442144"/>
                  <a:pt x="1872188" y="2447275"/>
                </a:cubicBezTo>
                <a:cubicBezTo>
                  <a:pt x="1717931" y="2452406"/>
                  <a:pt x="1374629" y="2477106"/>
                  <a:pt x="1223638" y="2447275"/>
                </a:cubicBezTo>
                <a:cubicBezTo>
                  <a:pt x="509431" y="2413116"/>
                  <a:pt x="-85925" y="2007992"/>
                  <a:pt x="0" y="1223637"/>
                </a:cubicBezTo>
                <a:lnTo>
                  <a:pt x="0" y="1223638"/>
                </a:lnTo>
                <a:close/>
              </a:path>
              <a:path w="9581321" h="2447275" stroke="0" extrusionOk="0">
                <a:moveTo>
                  <a:pt x="0" y="1223638"/>
                </a:moveTo>
                <a:cubicBezTo>
                  <a:pt x="-14160" y="562703"/>
                  <a:pt x="567409" y="82778"/>
                  <a:pt x="1223638" y="0"/>
                </a:cubicBezTo>
                <a:cubicBezTo>
                  <a:pt x="1447858" y="11919"/>
                  <a:pt x="1627902" y="-2364"/>
                  <a:pt x="1729507" y="0"/>
                </a:cubicBezTo>
                <a:cubicBezTo>
                  <a:pt x="1831112" y="2364"/>
                  <a:pt x="2115994" y="23047"/>
                  <a:pt x="2306716" y="0"/>
                </a:cubicBezTo>
                <a:cubicBezTo>
                  <a:pt x="2497438" y="-23047"/>
                  <a:pt x="2646579" y="-17801"/>
                  <a:pt x="2741244" y="0"/>
                </a:cubicBezTo>
                <a:cubicBezTo>
                  <a:pt x="2835909" y="17801"/>
                  <a:pt x="3265296" y="-32020"/>
                  <a:pt x="3461134" y="0"/>
                </a:cubicBezTo>
                <a:cubicBezTo>
                  <a:pt x="3656972" y="32020"/>
                  <a:pt x="3736377" y="-10905"/>
                  <a:pt x="3895663" y="0"/>
                </a:cubicBezTo>
                <a:cubicBezTo>
                  <a:pt x="4054949" y="10905"/>
                  <a:pt x="4312479" y="13763"/>
                  <a:pt x="4544212" y="0"/>
                </a:cubicBezTo>
                <a:cubicBezTo>
                  <a:pt x="4775945" y="-13763"/>
                  <a:pt x="4921815" y="-6144"/>
                  <a:pt x="5050081" y="0"/>
                </a:cubicBezTo>
                <a:cubicBezTo>
                  <a:pt x="5178347" y="6144"/>
                  <a:pt x="5374198" y="11124"/>
                  <a:pt x="5555950" y="0"/>
                </a:cubicBezTo>
                <a:cubicBezTo>
                  <a:pt x="5737702" y="-11124"/>
                  <a:pt x="5891093" y="-18057"/>
                  <a:pt x="5990478" y="0"/>
                </a:cubicBezTo>
                <a:cubicBezTo>
                  <a:pt x="6089863" y="18057"/>
                  <a:pt x="6241332" y="-21613"/>
                  <a:pt x="6425006" y="0"/>
                </a:cubicBezTo>
                <a:cubicBezTo>
                  <a:pt x="6608680" y="21613"/>
                  <a:pt x="6726999" y="6130"/>
                  <a:pt x="6930875" y="0"/>
                </a:cubicBezTo>
                <a:cubicBezTo>
                  <a:pt x="7134751" y="-6130"/>
                  <a:pt x="7281930" y="-10821"/>
                  <a:pt x="7508084" y="0"/>
                </a:cubicBezTo>
                <a:cubicBezTo>
                  <a:pt x="7734238" y="10821"/>
                  <a:pt x="8121924" y="29210"/>
                  <a:pt x="8357684" y="0"/>
                </a:cubicBezTo>
                <a:cubicBezTo>
                  <a:pt x="9166285" y="-73840"/>
                  <a:pt x="9561101" y="454270"/>
                  <a:pt x="9581322" y="1223638"/>
                </a:cubicBezTo>
                <a:lnTo>
                  <a:pt x="9581321" y="1223638"/>
                </a:lnTo>
                <a:cubicBezTo>
                  <a:pt x="9509343" y="1899257"/>
                  <a:pt x="8880209" y="2406112"/>
                  <a:pt x="8357683" y="2447276"/>
                </a:cubicBezTo>
                <a:cubicBezTo>
                  <a:pt x="8036734" y="2483211"/>
                  <a:pt x="7937396" y="2413646"/>
                  <a:pt x="7637793" y="2447276"/>
                </a:cubicBezTo>
                <a:cubicBezTo>
                  <a:pt x="7338190" y="2480907"/>
                  <a:pt x="7032956" y="2481254"/>
                  <a:pt x="6846563" y="2447276"/>
                </a:cubicBezTo>
                <a:cubicBezTo>
                  <a:pt x="6660170" y="2413299"/>
                  <a:pt x="6503276" y="2443634"/>
                  <a:pt x="6412034" y="2447276"/>
                </a:cubicBezTo>
                <a:cubicBezTo>
                  <a:pt x="6320792" y="2450918"/>
                  <a:pt x="5910672" y="2463069"/>
                  <a:pt x="5692144" y="2447276"/>
                </a:cubicBezTo>
                <a:cubicBezTo>
                  <a:pt x="5473616" y="2431484"/>
                  <a:pt x="5117333" y="2468289"/>
                  <a:pt x="4972254" y="2447276"/>
                </a:cubicBezTo>
                <a:cubicBezTo>
                  <a:pt x="4827175" y="2426263"/>
                  <a:pt x="4532453" y="2475449"/>
                  <a:pt x="4181024" y="2447275"/>
                </a:cubicBezTo>
                <a:cubicBezTo>
                  <a:pt x="3829595" y="2419101"/>
                  <a:pt x="3729483" y="2445680"/>
                  <a:pt x="3532474" y="2447275"/>
                </a:cubicBezTo>
                <a:cubicBezTo>
                  <a:pt x="3335465" y="2448871"/>
                  <a:pt x="3041732" y="2477129"/>
                  <a:pt x="2741244" y="2447275"/>
                </a:cubicBezTo>
                <a:cubicBezTo>
                  <a:pt x="2440756" y="2417422"/>
                  <a:pt x="2344914" y="2432921"/>
                  <a:pt x="2235375" y="2447275"/>
                </a:cubicBezTo>
                <a:cubicBezTo>
                  <a:pt x="2125836" y="2461629"/>
                  <a:pt x="1723330" y="2439408"/>
                  <a:pt x="1223638" y="2447275"/>
                </a:cubicBezTo>
                <a:cubicBezTo>
                  <a:pt x="660610" y="2497203"/>
                  <a:pt x="-157595" y="1920985"/>
                  <a:pt x="0" y="1223637"/>
                </a:cubicBezTo>
                <a:lnTo>
                  <a:pt x="0" y="1223638"/>
                </a:ln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800" b="1"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vi-VN" sz="4800" b="1"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Câu </a:t>
            </a:r>
            <a:r>
              <a:rPr lang="vi-VN" sz="4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1: </a:t>
            </a:r>
            <a:r>
              <a:rPr lang="en-US" sz="48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Câu</a:t>
            </a:r>
            <a:r>
              <a:rPr lang="en-US" sz="4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là</a:t>
            </a:r>
            <a:r>
              <a:rPr lang="en-US" sz="4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gì</a:t>
            </a:r>
            <a:r>
              <a:rPr lang="en-US" sz="4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p>
        </p:txBody>
      </p:sp>
      <p:pic>
        <p:nvPicPr>
          <p:cNvPr id="4" name="Picture 3">
            <a:hlinkClick r:id="rId4" action="ppaction://hlinksldjump"/>
            <a:extLst>
              <a:ext uri="{FF2B5EF4-FFF2-40B4-BE49-F238E27FC236}">
                <a16:creationId xmlns:a16="http://schemas.microsoft.com/office/drawing/2014/main" id="{E98C6789-5BA1-40BB-92EB-1A032CD1A3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363671" y="5469431"/>
            <a:ext cx="1304301" cy="1304301"/>
          </a:xfrm>
          <a:prstGeom prst="rect">
            <a:avLst/>
          </a:prstGeom>
        </p:spPr>
      </p:pic>
      <p:sp>
        <p:nvSpPr>
          <p:cNvPr id="6" name="TextBox 5"/>
          <p:cNvSpPr txBox="1"/>
          <p:nvPr/>
        </p:nvSpPr>
        <p:spPr>
          <a:xfrm>
            <a:off x="1726842" y="3057525"/>
            <a:ext cx="9601200" cy="2554545"/>
          </a:xfrm>
          <a:prstGeom prst="rect">
            <a:avLst/>
          </a:prstGeom>
          <a:solidFill>
            <a:schemeClr val="bg1"/>
          </a:solidFill>
        </p:spPr>
        <p:txBody>
          <a:bodyPr wrap="square" rtlCol="0">
            <a:spAutoFit/>
          </a:bodyPr>
          <a:lstStyle/>
          <a:p>
            <a:pPr marL="342900" indent="-342900" algn="just">
              <a:buAutoNum type="alphaUcPeriod"/>
            </a:pPr>
            <a:r>
              <a:rPr lang="vi-VN"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Câu</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là</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một</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tập</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hợp</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sắp</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xếp</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theo</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một</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trật</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tự</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hợp</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vi-VN" sz="3200" b="1" dirty="0">
                <a:latin typeface="Times New Roman" panose="02020603050405020304" pitchFamily="18" charset="0"/>
                <a:ea typeface="Cambria" panose="02040503050406030204" pitchFamily="18" charset="0"/>
                <a:cs typeface="Times New Roman" panose="02020603050405020304" pitchFamily="18" charset="0"/>
              </a:rPr>
              <a:t>lí,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thường</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diễn</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đạt</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một</a:t>
            </a:r>
            <a:r>
              <a:rPr lang="en-US" sz="3200" b="1" dirty="0">
                <a:latin typeface="Times New Roman" panose="02020603050405020304" pitchFamily="18" charset="0"/>
                <a:ea typeface="Cambria" panose="02040503050406030204" pitchFamily="18" charset="0"/>
                <a:cs typeface="Times New Roman" panose="02020603050405020304" pitchFamily="18" charset="0"/>
              </a:rPr>
              <a:t> ý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trọn</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vẹn</a:t>
            </a:r>
            <a:r>
              <a:rPr lang="en-US" sz="3200" b="1" dirty="0">
                <a:latin typeface="Times New Roman" panose="02020603050405020304" pitchFamily="18" charset="0"/>
                <a:ea typeface="Cambria" panose="02040503050406030204" pitchFamily="18" charset="0"/>
                <a:cs typeface="Times New Roman" panose="02020603050405020304" pitchFamily="18" charset="0"/>
              </a:rPr>
              <a:t>.</a:t>
            </a:r>
            <a:endParaRPr lang="vi-VN" sz="3200" b="1" dirty="0">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3200" b="1" dirty="0">
                <a:latin typeface="Times New Roman" panose="02020603050405020304" pitchFamily="18" charset="0"/>
                <a:ea typeface="Cambria" panose="02040503050406030204" pitchFamily="18" charset="0"/>
                <a:cs typeface="Times New Roman" panose="02020603050405020304" pitchFamily="18" charset="0"/>
              </a:rPr>
              <a:t>B. </a:t>
            </a:r>
            <a:r>
              <a:rPr lang="vi-VN" sz="3200" b="1" dirty="0">
                <a:latin typeface="Times New Roman" panose="02020603050405020304" pitchFamily="18" charset="0"/>
                <a:cs typeface="Times New Roman" panose="02020603050405020304" pitchFamily="18" charset="0"/>
              </a:rPr>
              <a:t>Chữ cái đầu câu phải viết hoa, cuối câu phải có dấu kết thúc câu.</a:t>
            </a:r>
          </a:p>
          <a:p>
            <a:pPr algn="just"/>
            <a:r>
              <a:rPr lang="vi-VN" sz="3200" b="1" dirty="0">
                <a:latin typeface="Times New Roman" panose="02020603050405020304" pitchFamily="18" charset="0"/>
                <a:ea typeface="Cambria" panose="02040503050406030204" pitchFamily="18" charset="0"/>
                <a:cs typeface="Times New Roman" panose="02020603050405020304" pitchFamily="18" charset="0"/>
              </a:rPr>
              <a:t>C.  Cả ý A và B.</a:t>
            </a: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Oval 9"/>
          <p:cNvSpPr/>
          <p:nvPr/>
        </p:nvSpPr>
        <p:spPr>
          <a:xfrm>
            <a:off x="1644736" y="5023084"/>
            <a:ext cx="625833" cy="56197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anose="02020603050405020304" pitchFamily="18" charset="0"/>
                <a:cs typeface="Times New Roman" panose="02020603050405020304" pitchFamily="18" charset="0"/>
              </a:rPr>
              <a:t>C</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 name="p_37313011_89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24477" y="6121581"/>
            <a:ext cx="487363" cy="487363"/>
          </a:xfrm>
          <a:prstGeom prst="rect">
            <a:avLst/>
          </a:prstGeom>
        </p:spPr>
      </p:pic>
    </p:spTree>
    <p:extLst>
      <p:ext uri="{BB962C8B-B14F-4D97-AF65-F5344CB8AC3E}">
        <p14:creationId xmlns:p14="http://schemas.microsoft.com/office/powerpoint/2010/main" val="183469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5000" fill="hold"/>
                                        <p:tgtEl>
                                          <p:spTgt spid="2"/>
                                        </p:tgtEl>
                                      </p:cBhvr>
                                    </p:cmd>
                                  </p:childTnLst>
                                </p:cTn>
                              </p:par>
                            </p:childTnLst>
                          </p:cTn>
                        </p:par>
                      </p:childTnLst>
                    </p:cTn>
                  </p:par>
                </p:childTnLst>
              </p:cTn>
              <p:nextCondLst>
                <p:cond evt="onClick" delay="0">
                  <p:tgtEl>
                    <p:spTgt spid="2"/>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FD785D-104E-4B69-AEE1-68CA68320F49}"/>
              </a:ext>
            </a:extLst>
          </p:cNvPr>
          <p:cNvSpPr/>
          <p:nvPr/>
        </p:nvSpPr>
        <p:spPr>
          <a:xfrm>
            <a:off x="1015325" y="394782"/>
            <a:ext cx="10562227" cy="2012124"/>
          </a:xfrm>
          <a:custGeom>
            <a:avLst/>
            <a:gdLst>
              <a:gd name="connsiteX0" fmla="*/ 0 w 10562227"/>
              <a:gd name="connsiteY0" fmla="*/ 1006062 h 2012124"/>
              <a:gd name="connsiteX1" fmla="*/ 1006062 w 10562227"/>
              <a:gd name="connsiteY1" fmla="*/ 0 h 2012124"/>
              <a:gd name="connsiteX2" fmla="*/ 1663762 w 10562227"/>
              <a:gd name="connsiteY2" fmla="*/ 0 h 2012124"/>
              <a:gd name="connsiteX3" fmla="*/ 2321462 w 10562227"/>
              <a:gd name="connsiteY3" fmla="*/ 0 h 2012124"/>
              <a:gd name="connsiteX4" fmla="*/ 2808161 w 10562227"/>
              <a:gd name="connsiteY4" fmla="*/ 0 h 2012124"/>
              <a:gd name="connsiteX5" fmla="*/ 3294859 w 10562227"/>
              <a:gd name="connsiteY5" fmla="*/ 0 h 2012124"/>
              <a:gd name="connsiteX6" fmla="*/ 3696056 w 10562227"/>
              <a:gd name="connsiteY6" fmla="*/ 0 h 2012124"/>
              <a:gd name="connsiteX7" fmla="*/ 4439257 w 10562227"/>
              <a:gd name="connsiteY7" fmla="*/ 0 h 2012124"/>
              <a:gd name="connsiteX8" fmla="*/ 5011456 w 10562227"/>
              <a:gd name="connsiteY8" fmla="*/ 0 h 2012124"/>
              <a:gd name="connsiteX9" fmla="*/ 5754658 w 10562227"/>
              <a:gd name="connsiteY9" fmla="*/ 0 h 2012124"/>
              <a:gd name="connsiteX10" fmla="*/ 6241356 w 10562227"/>
              <a:gd name="connsiteY10" fmla="*/ 0 h 2012124"/>
              <a:gd name="connsiteX11" fmla="*/ 6899056 w 10562227"/>
              <a:gd name="connsiteY11" fmla="*/ 0 h 2012124"/>
              <a:gd name="connsiteX12" fmla="*/ 7642257 w 10562227"/>
              <a:gd name="connsiteY12" fmla="*/ 0 h 2012124"/>
              <a:gd name="connsiteX13" fmla="*/ 8214457 w 10562227"/>
              <a:gd name="connsiteY13" fmla="*/ 0 h 2012124"/>
              <a:gd name="connsiteX14" fmla="*/ 8786656 w 10562227"/>
              <a:gd name="connsiteY14" fmla="*/ 0 h 2012124"/>
              <a:gd name="connsiteX15" fmla="*/ 9556165 w 10562227"/>
              <a:gd name="connsiteY15" fmla="*/ 0 h 2012124"/>
              <a:gd name="connsiteX16" fmla="*/ 10562227 w 10562227"/>
              <a:gd name="connsiteY16" fmla="*/ 1006062 h 2012124"/>
              <a:gd name="connsiteX17" fmla="*/ 10562227 w 10562227"/>
              <a:gd name="connsiteY17" fmla="*/ 1006062 h 2012124"/>
              <a:gd name="connsiteX18" fmla="*/ 9556165 w 10562227"/>
              <a:gd name="connsiteY18" fmla="*/ 2012124 h 2012124"/>
              <a:gd name="connsiteX19" fmla="*/ 8983966 w 10562227"/>
              <a:gd name="connsiteY19" fmla="*/ 2012124 h 2012124"/>
              <a:gd name="connsiteX20" fmla="*/ 8326266 w 10562227"/>
              <a:gd name="connsiteY20" fmla="*/ 2012124 h 2012124"/>
              <a:gd name="connsiteX21" fmla="*/ 7668565 w 10562227"/>
              <a:gd name="connsiteY21" fmla="*/ 2012124 h 2012124"/>
              <a:gd name="connsiteX22" fmla="*/ 7010865 w 10562227"/>
              <a:gd name="connsiteY22" fmla="*/ 2012124 h 2012124"/>
              <a:gd name="connsiteX23" fmla="*/ 6267664 w 10562227"/>
              <a:gd name="connsiteY23" fmla="*/ 2012124 h 2012124"/>
              <a:gd name="connsiteX24" fmla="*/ 5695465 w 10562227"/>
              <a:gd name="connsiteY24" fmla="*/ 2012124 h 2012124"/>
              <a:gd name="connsiteX25" fmla="*/ 5037764 w 10562227"/>
              <a:gd name="connsiteY25" fmla="*/ 2012124 h 2012124"/>
              <a:gd name="connsiteX26" fmla="*/ 4551066 w 10562227"/>
              <a:gd name="connsiteY26" fmla="*/ 2012124 h 2012124"/>
              <a:gd name="connsiteX27" fmla="*/ 3978867 w 10562227"/>
              <a:gd name="connsiteY27" fmla="*/ 2012124 h 2012124"/>
              <a:gd name="connsiteX28" fmla="*/ 3492169 w 10562227"/>
              <a:gd name="connsiteY28" fmla="*/ 2012124 h 2012124"/>
              <a:gd name="connsiteX29" fmla="*/ 3005471 w 10562227"/>
              <a:gd name="connsiteY29" fmla="*/ 2012124 h 2012124"/>
              <a:gd name="connsiteX30" fmla="*/ 2262269 w 10562227"/>
              <a:gd name="connsiteY30" fmla="*/ 2012124 h 2012124"/>
              <a:gd name="connsiteX31" fmla="*/ 1006062 w 10562227"/>
              <a:gd name="connsiteY31" fmla="*/ 2012124 h 2012124"/>
              <a:gd name="connsiteX32" fmla="*/ 0 w 10562227"/>
              <a:gd name="connsiteY32" fmla="*/ 1006062 h 20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62227" h="2012124" fill="none" extrusionOk="0">
                <a:moveTo>
                  <a:pt x="0" y="1006062"/>
                </a:moveTo>
                <a:cubicBezTo>
                  <a:pt x="-103712" y="421049"/>
                  <a:pt x="516054" y="54081"/>
                  <a:pt x="1006062" y="0"/>
                </a:cubicBezTo>
                <a:cubicBezTo>
                  <a:pt x="1144393" y="-32337"/>
                  <a:pt x="1446424" y="-21651"/>
                  <a:pt x="1663762" y="0"/>
                </a:cubicBezTo>
                <a:cubicBezTo>
                  <a:pt x="1881100" y="21651"/>
                  <a:pt x="2030843" y="-25414"/>
                  <a:pt x="2321462" y="0"/>
                </a:cubicBezTo>
                <a:cubicBezTo>
                  <a:pt x="2612081" y="25414"/>
                  <a:pt x="2567678" y="-16050"/>
                  <a:pt x="2808161" y="0"/>
                </a:cubicBezTo>
                <a:cubicBezTo>
                  <a:pt x="3048644" y="16050"/>
                  <a:pt x="3166283" y="-14006"/>
                  <a:pt x="3294859" y="0"/>
                </a:cubicBezTo>
                <a:cubicBezTo>
                  <a:pt x="3423435" y="14006"/>
                  <a:pt x="3555346" y="11427"/>
                  <a:pt x="3696056" y="0"/>
                </a:cubicBezTo>
                <a:cubicBezTo>
                  <a:pt x="3836766" y="-11427"/>
                  <a:pt x="4257809" y="-49"/>
                  <a:pt x="4439257" y="0"/>
                </a:cubicBezTo>
                <a:cubicBezTo>
                  <a:pt x="4620705" y="49"/>
                  <a:pt x="4808876" y="19823"/>
                  <a:pt x="5011456" y="0"/>
                </a:cubicBezTo>
                <a:cubicBezTo>
                  <a:pt x="5214036" y="-19823"/>
                  <a:pt x="5419094" y="29749"/>
                  <a:pt x="5754658" y="0"/>
                </a:cubicBezTo>
                <a:cubicBezTo>
                  <a:pt x="6090222" y="-29749"/>
                  <a:pt x="6012337" y="-16656"/>
                  <a:pt x="6241356" y="0"/>
                </a:cubicBezTo>
                <a:cubicBezTo>
                  <a:pt x="6470375" y="16656"/>
                  <a:pt x="6703186" y="-4317"/>
                  <a:pt x="6899056" y="0"/>
                </a:cubicBezTo>
                <a:cubicBezTo>
                  <a:pt x="7094926" y="4317"/>
                  <a:pt x="7287137" y="18816"/>
                  <a:pt x="7642257" y="0"/>
                </a:cubicBezTo>
                <a:cubicBezTo>
                  <a:pt x="7997377" y="-18816"/>
                  <a:pt x="7961701" y="-15775"/>
                  <a:pt x="8214457" y="0"/>
                </a:cubicBezTo>
                <a:cubicBezTo>
                  <a:pt x="8467213" y="15775"/>
                  <a:pt x="8652680" y="-14512"/>
                  <a:pt x="8786656" y="0"/>
                </a:cubicBezTo>
                <a:cubicBezTo>
                  <a:pt x="8920632" y="14512"/>
                  <a:pt x="9391735" y="-32796"/>
                  <a:pt x="9556165" y="0"/>
                </a:cubicBezTo>
                <a:cubicBezTo>
                  <a:pt x="10021123" y="45167"/>
                  <a:pt x="10526768" y="440236"/>
                  <a:pt x="10562227" y="1006062"/>
                </a:cubicBezTo>
                <a:lnTo>
                  <a:pt x="10562227" y="1006062"/>
                </a:lnTo>
                <a:cubicBezTo>
                  <a:pt x="10473284" y="1557889"/>
                  <a:pt x="10094356" y="2001679"/>
                  <a:pt x="9556165" y="2012124"/>
                </a:cubicBezTo>
                <a:cubicBezTo>
                  <a:pt x="9380695" y="2018304"/>
                  <a:pt x="9174623" y="1990827"/>
                  <a:pt x="8983966" y="2012124"/>
                </a:cubicBezTo>
                <a:cubicBezTo>
                  <a:pt x="8793309" y="2033421"/>
                  <a:pt x="8481195" y="2039932"/>
                  <a:pt x="8326266" y="2012124"/>
                </a:cubicBezTo>
                <a:cubicBezTo>
                  <a:pt x="8171337" y="1984316"/>
                  <a:pt x="7819604" y="2012444"/>
                  <a:pt x="7668565" y="2012124"/>
                </a:cubicBezTo>
                <a:cubicBezTo>
                  <a:pt x="7517526" y="2011804"/>
                  <a:pt x="7309052" y="2029370"/>
                  <a:pt x="7010865" y="2012124"/>
                </a:cubicBezTo>
                <a:cubicBezTo>
                  <a:pt x="6712678" y="1994878"/>
                  <a:pt x="6457128" y="2015114"/>
                  <a:pt x="6267664" y="2012124"/>
                </a:cubicBezTo>
                <a:cubicBezTo>
                  <a:pt x="6078200" y="2009134"/>
                  <a:pt x="5827475" y="2000423"/>
                  <a:pt x="5695465" y="2012124"/>
                </a:cubicBezTo>
                <a:cubicBezTo>
                  <a:pt x="5563455" y="2023825"/>
                  <a:pt x="5203105" y="2018069"/>
                  <a:pt x="5037764" y="2012124"/>
                </a:cubicBezTo>
                <a:cubicBezTo>
                  <a:pt x="4872423" y="2006179"/>
                  <a:pt x="4793320" y="2027127"/>
                  <a:pt x="4551066" y="2012124"/>
                </a:cubicBezTo>
                <a:cubicBezTo>
                  <a:pt x="4308812" y="1997121"/>
                  <a:pt x="4177567" y="2020968"/>
                  <a:pt x="3978867" y="2012124"/>
                </a:cubicBezTo>
                <a:cubicBezTo>
                  <a:pt x="3780167" y="2003280"/>
                  <a:pt x="3638850" y="2008232"/>
                  <a:pt x="3492169" y="2012124"/>
                </a:cubicBezTo>
                <a:cubicBezTo>
                  <a:pt x="3345488" y="2016016"/>
                  <a:pt x="3177892" y="2029224"/>
                  <a:pt x="3005471" y="2012124"/>
                </a:cubicBezTo>
                <a:cubicBezTo>
                  <a:pt x="2833050" y="1995024"/>
                  <a:pt x="2599145" y="1981630"/>
                  <a:pt x="2262269" y="2012124"/>
                </a:cubicBezTo>
                <a:cubicBezTo>
                  <a:pt x="1925393" y="2042618"/>
                  <a:pt x="1577162" y="1976452"/>
                  <a:pt x="1006062" y="2012124"/>
                </a:cubicBezTo>
                <a:cubicBezTo>
                  <a:pt x="353713" y="2077872"/>
                  <a:pt x="72563" y="1543372"/>
                  <a:pt x="0" y="1006062"/>
                </a:cubicBezTo>
                <a:close/>
              </a:path>
              <a:path w="10562227" h="2012124" stroke="0" extrusionOk="0">
                <a:moveTo>
                  <a:pt x="0" y="1006062"/>
                </a:moveTo>
                <a:cubicBezTo>
                  <a:pt x="-74683" y="528812"/>
                  <a:pt x="463790" y="56521"/>
                  <a:pt x="1006062" y="0"/>
                </a:cubicBezTo>
                <a:cubicBezTo>
                  <a:pt x="1217366" y="-206"/>
                  <a:pt x="1268124" y="21362"/>
                  <a:pt x="1492760" y="0"/>
                </a:cubicBezTo>
                <a:cubicBezTo>
                  <a:pt x="1717396" y="-21362"/>
                  <a:pt x="1889155" y="-9767"/>
                  <a:pt x="2064959" y="0"/>
                </a:cubicBezTo>
                <a:cubicBezTo>
                  <a:pt x="2240763" y="9767"/>
                  <a:pt x="2317364" y="11600"/>
                  <a:pt x="2466157" y="0"/>
                </a:cubicBezTo>
                <a:cubicBezTo>
                  <a:pt x="2614950" y="-11600"/>
                  <a:pt x="2969053" y="-28205"/>
                  <a:pt x="3209358" y="0"/>
                </a:cubicBezTo>
                <a:cubicBezTo>
                  <a:pt x="3449663" y="28205"/>
                  <a:pt x="3449506" y="11250"/>
                  <a:pt x="3610555" y="0"/>
                </a:cubicBezTo>
                <a:cubicBezTo>
                  <a:pt x="3771604" y="-11250"/>
                  <a:pt x="4046772" y="5059"/>
                  <a:pt x="4268255" y="0"/>
                </a:cubicBezTo>
                <a:cubicBezTo>
                  <a:pt x="4489738" y="-5059"/>
                  <a:pt x="4567338" y="7091"/>
                  <a:pt x="4754953" y="0"/>
                </a:cubicBezTo>
                <a:cubicBezTo>
                  <a:pt x="4942568" y="-7091"/>
                  <a:pt x="5014007" y="-14698"/>
                  <a:pt x="5241651" y="0"/>
                </a:cubicBezTo>
                <a:cubicBezTo>
                  <a:pt x="5469295" y="14698"/>
                  <a:pt x="5552867" y="343"/>
                  <a:pt x="5642849" y="0"/>
                </a:cubicBezTo>
                <a:cubicBezTo>
                  <a:pt x="5732831" y="-343"/>
                  <a:pt x="5900163" y="13044"/>
                  <a:pt x="6044046" y="0"/>
                </a:cubicBezTo>
                <a:cubicBezTo>
                  <a:pt x="6187929" y="-13044"/>
                  <a:pt x="6371083" y="-929"/>
                  <a:pt x="6530744" y="0"/>
                </a:cubicBezTo>
                <a:cubicBezTo>
                  <a:pt x="6690405" y="929"/>
                  <a:pt x="6853932" y="1197"/>
                  <a:pt x="7102943" y="0"/>
                </a:cubicBezTo>
                <a:cubicBezTo>
                  <a:pt x="7351954" y="-1197"/>
                  <a:pt x="7566670" y="31158"/>
                  <a:pt x="7846144" y="0"/>
                </a:cubicBezTo>
                <a:cubicBezTo>
                  <a:pt x="8125618" y="-31158"/>
                  <a:pt x="8288783" y="-11788"/>
                  <a:pt x="8503845" y="0"/>
                </a:cubicBezTo>
                <a:cubicBezTo>
                  <a:pt x="8718907" y="11788"/>
                  <a:pt x="9201146" y="-28292"/>
                  <a:pt x="9556165" y="0"/>
                </a:cubicBezTo>
                <a:cubicBezTo>
                  <a:pt x="10059848" y="-13952"/>
                  <a:pt x="10632211" y="453762"/>
                  <a:pt x="10562227" y="1006062"/>
                </a:cubicBezTo>
                <a:lnTo>
                  <a:pt x="10562227" y="1006062"/>
                </a:lnTo>
                <a:cubicBezTo>
                  <a:pt x="10540488" y="1506490"/>
                  <a:pt x="10081498" y="2026563"/>
                  <a:pt x="9556165" y="2012124"/>
                </a:cubicBezTo>
                <a:cubicBezTo>
                  <a:pt x="9336385" y="2018306"/>
                  <a:pt x="9188148" y="1995822"/>
                  <a:pt x="8983966" y="2012124"/>
                </a:cubicBezTo>
                <a:cubicBezTo>
                  <a:pt x="8779784" y="2028426"/>
                  <a:pt x="8471852" y="1975411"/>
                  <a:pt x="8240765" y="2012124"/>
                </a:cubicBezTo>
                <a:cubicBezTo>
                  <a:pt x="8009678" y="2048837"/>
                  <a:pt x="7761324" y="1989166"/>
                  <a:pt x="7497563" y="2012124"/>
                </a:cubicBezTo>
                <a:cubicBezTo>
                  <a:pt x="7233802" y="2035082"/>
                  <a:pt x="6928422" y="2019816"/>
                  <a:pt x="6668861" y="2012124"/>
                </a:cubicBezTo>
                <a:cubicBezTo>
                  <a:pt x="6409300" y="2004432"/>
                  <a:pt x="6206660" y="1981906"/>
                  <a:pt x="6011161" y="2012124"/>
                </a:cubicBezTo>
                <a:cubicBezTo>
                  <a:pt x="5815662" y="2042342"/>
                  <a:pt x="5505333" y="2022162"/>
                  <a:pt x="5182458" y="2012124"/>
                </a:cubicBezTo>
                <a:cubicBezTo>
                  <a:pt x="4859583" y="2002086"/>
                  <a:pt x="4796493" y="2010541"/>
                  <a:pt x="4695760" y="2012124"/>
                </a:cubicBezTo>
                <a:cubicBezTo>
                  <a:pt x="4595027" y="2013707"/>
                  <a:pt x="4261961" y="2032387"/>
                  <a:pt x="4123561" y="2012124"/>
                </a:cubicBezTo>
                <a:cubicBezTo>
                  <a:pt x="3985161" y="1991861"/>
                  <a:pt x="3567664" y="1976624"/>
                  <a:pt x="3380360" y="2012124"/>
                </a:cubicBezTo>
                <a:cubicBezTo>
                  <a:pt x="3193056" y="2047624"/>
                  <a:pt x="2876781" y="1991784"/>
                  <a:pt x="2637159" y="2012124"/>
                </a:cubicBezTo>
                <a:cubicBezTo>
                  <a:pt x="2397537" y="2032464"/>
                  <a:pt x="2255086" y="2008965"/>
                  <a:pt x="1979458" y="2012124"/>
                </a:cubicBezTo>
                <a:cubicBezTo>
                  <a:pt x="1703830" y="2015283"/>
                  <a:pt x="1705507" y="2028786"/>
                  <a:pt x="1578261" y="2012124"/>
                </a:cubicBezTo>
                <a:cubicBezTo>
                  <a:pt x="1451015" y="1995462"/>
                  <a:pt x="1248785" y="1996420"/>
                  <a:pt x="1006062" y="2012124"/>
                </a:cubicBezTo>
                <a:cubicBezTo>
                  <a:pt x="452686" y="2036952"/>
                  <a:pt x="116592" y="1571601"/>
                  <a:pt x="0" y="100606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Câu 2: Chủ ngữ là gì?</a:t>
            </a:r>
            <a:endParaRPr lang="en-US" sz="4400" dirty="0"/>
          </a:p>
        </p:txBody>
      </p:sp>
      <p:pic>
        <p:nvPicPr>
          <p:cNvPr id="4" name="Picture 3">
            <a:hlinkClick r:id="rId4" action="ppaction://hlinksldjump"/>
            <a:extLst>
              <a:ext uri="{FF2B5EF4-FFF2-40B4-BE49-F238E27FC236}">
                <a16:creationId xmlns:a16="http://schemas.microsoft.com/office/drawing/2014/main" id="{56F41217-9200-4ED5-BA81-3B1E8C7566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363671" y="5469431"/>
            <a:ext cx="1304301" cy="1304301"/>
          </a:xfrm>
          <a:prstGeom prst="rect">
            <a:avLst/>
          </a:prstGeom>
        </p:spPr>
      </p:pic>
      <p:sp>
        <p:nvSpPr>
          <p:cNvPr id="5" name="TextBox 4"/>
          <p:cNvSpPr txBox="1"/>
          <p:nvPr/>
        </p:nvSpPr>
        <p:spPr>
          <a:xfrm>
            <a:off x="1572769" y="2705261"/>
            <a:ext cx="10277856" cy="3416320"/>
          </a:xfrm>
          <a:prstGeom prst="rect">
            <a:avLst/>
          </a:prstGeom>
          <a:solidFill>
            <a:schemeClr val="bg1"/>
          </a:solidFill>
        </p:spPr>
        <p:txBody>
          <a:bodyPr wrap="square" rtlCol="0">
            <a:spAutoFit/>
          </a:bodyPr>
          <a:lstStyle/>
          <a:p>
            <a:pPr marL="342900" indent="-342900">
              <a:buAutoNum type="alphaUcPeriod"/>
            </a:pP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vi-VN" sz="3600" b="1" dirty="0">
                <a:latin typeface="Times New Roman" panose="02020603050405020304" pitchFamily="18" charset="0"/>
                <a:ea typeface="Cambria" panose="02040503050406030204" pitchFamily="18" charset="0"/>
                <a:cs typeface="Times New Roman" panose="02020603050405020304" pitchFamily="18" charset="0"/>
              </a:rPr>
              <a:t>Là thành phần chính thứ nhất của </a:t>
            </a:r>
            <a:r>
              <a:rPr lang="vi-VN" sz="3600" b="1" dirty="0" smtClean="0">
                <a:latin typeface="Times New Roman" panose="02020603050405020304" pitchFamily="18" charset="0"/>
                <a:ea typeface="Cambria" panose="02040503050406030204" pitchFamily="18" charset="0"/>
                <a:cs typeface="Times New Roman" panose="02020603050405020304" pitchFamily="18" charset="0"/>
              </a:rPr>
              <a:t>câu.</a:t>
            </a:r>
            <a:endParaRPr lang="en-US" sz="3600" b="1" dirty="0">
              <a:latin typeface="Times New Roman" panose="02020603050405020304" pitchFamily="18" charset="0"/>
              <a:ea typeface="Cambria" panose="02040503050406030204" pitchFamily="18" charset="0"/>
              <a:cs typeface="Times New Roman" panose="02020603050405020304" pitchFamily="18" charset="0"/>
            </a:endParaRPr>
          </a:p>
          <a:p>
            <a:r>
              <a:rPr lang="en-US" sz="3600" b="1" dirty="0">
                <a:latin typeface="Times New Roman" panose="02020603050405020304" pitchFamily="18" charset="0"/>
                <a:ea typeface="Cambria" panose="02040503050406030204" pitchFamily="18" charset="0"/>
                <a:cs typeface="Times New Roman" panose="02020603050405020304" pitchFamily="18" charset="0"/>
              </a:rPr>
              <a:t>B. </a:t>
            </a:r>
            <a:r>
              <a:rPr lang="vi-VN" sz="3600" b="1" dirty="0">
                <a:latin typeface="Times New Roman" panose="02020603050405020304" pitchFamily="18" charset="0"/>
                <a:ea typeface="Cambria" panose="02040503050406030204" pitchFamily="18" charset="0"/>
                <a:cs typeface="Times New Roman" panose="02020603050405020304" pitchFamily="18" charset="0"/>
              </a:rPr>
              <a:t>Là thành phần chính thứ nhất của câu, nêu người, vật, hiện tượng tự nhiên,… được nói đến trong câu. Chủ ngữ trả lời cho câu hỏi : </a:t>
            </a:r>
            <a:r>
              <a:rPr lang="vi-VN" sz="3600" b="1" i="1" dirty="0">
                <a:latin typeface="Times New Roman" panose="02020603050405020304" pitchFamily="18" charset="0"/>
                <a:ea typeface="Cambria" panose="02040503050406030204" pitchFamily="18" charset="0"/>
                <a:cs typeface="Times New Roman" panose="02020603050405020304" pitchFamily="18" charset="0"/>
              </a:rPr>
              <a:t>ai, cái gì, con gì,…</a:t>
            </a:r>
            <a:endParaRPr lang="en-US" sz="3600" b="1" i="1" dirty="0">
              <a:latin typeface="Times New Roman" panose="02020603050405020304" pitchFamily="18" charset="0"/>
              <a:ea typeface="Cambria" panose="02040503050406030204" pitchFamily="18" charset="0"/>
              <a:cs typeface="Times New Roman" panose="02020603050405020304" pitchFamily="18" charset="0"/>
            </a:endParaRPr>
          </a:p>
          <a:p>
            <a:r>
              <a:rPr lang="vi-VN" sz="3600" b="1" dirty="0">
                <a:latin typeface="Times New Roman" panose="02020603050405020304" pitchFamily="18" charset="0"/>
                <a:ea typeface="Cambria" panose="02040503050406030204" pitchFamily="18" charset="0"/>
                <a:cs typeface="Times New Roman" panose="02020603050405020304" pitchFamily="18" charset="0"/>
              </a:rPr>
              <a:t>C. Chủ ngữ trả lời cho câu hỏi : </a:t>
            </a:r>
            <a:r>
              <a:rPr lang="vi-VN" sz="3600" b="1" i="1" dirty="0">
                <a:latin typeface="Times New Roman" panose="02020603050405020304" pitchFamily="18" charset="0"/>
                <a:ea typeface="Cambria" panose="02040503050406030204" pitchFamily="18" charset="0"/>
                <a:cs typeface="Times New Roman" panose="02020603050405020304" pitchFamily="18" charset="0"/>
              </a:rPr>
              <a:t>ai, cái gì, con gì,…</a:t>
            </a:r>
          </a:p>
        </p:txBody>
      </p:sp>
      <p:sp>
        <p:nvSpPr>
          <p:cNvPr id="10" name="Oval 9"/>
          <p:cNvSpPr/>
          <p:nvPr/>
        </p:nvSpPr>
        <p:spPr>
          <a:xfrm>
            <a:off x="1443767" y="3349093"/>
            <a:ext cx="808863" cy="75139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B</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2" name="p_37313067_96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5104" y="4404254"/>
            <a:ext cx="487363" cy="487363"/>
          </a:xfrm>
          <a:prstGeom prst="rect">
            <a:avLst/>
          </a:prstGeom>
        </p:spPr>
      </p:pic>
    </p:spTree>
    <p:extLst>
      <p:ext uri="{BB962C8B-B14F-4D97-AF65-F5344CB8AC3E}">
        <p14:creationId xmlns:p14="http://schemas.microsoft.com/office/powerpoint/2010/main" val="20462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9440" fill="hold"/>
                                        <p:tgtEl>
                                          <p:spTgt spid="2"/>
                                        </p:tgtEl>
                                      </p:cBhvr>
                                    </p:cmd>
                                  </p:childTnLst>
                                </p:cTn>
                              </p:par>
                            </p:childTnLst>
                          </p:cTn>
                        </p:par>
                      </p:childTnLst>
                    </p:cTn>
                  </p:par>
                </p:childTnLst>
              </p:cTn>
              <p:nextCondLst>
                <p:cond evt="onClick" delay="0">
                  <p:tgtEl>
                    <p:spTgt spid="2"/>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605" y="105385"/>
            <a:ext cx="9533103" cy="6752615"/>
          </a:xfrm>
          <a:prstGeom prst="rect">
            <a:avLst/>
          </a:prstGeom>
        </p:spPr>
      </p:pic>
    </p:spTree>
    <p:extLst>
      <p:ext uri="{BB962C8B-B14F-4D97-AF65-F5344CB8AC3E}">
        <p14:creationId xmlns:p14="http://schemas.microsoft.com/office/powerpoint/2010/main" val="2913179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6"/>
          <p:cNvSpPr>
            <a:spLocks noChangeArrowheads="1"/>
          </p:cNvSpPr>
          <p:nvPr/>
        </p:nvSpPr>
        <p:spPr bwMode="auto">
          <a:xfrm>
            <a:off x="662473" y="404767"/>
            <a:ext cx="10758196" cy="56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nSpc>
                <a:spcPct val="80000"/>
              </a:lnSpc>
              <a:spcBef>
                <a:spcPct val="20000"/>
              </a:spcBef>
              <a:buClr>
                <a:srgbClr val="0563C1"/>
              </a:buClr>
              <a:buSzPct val="70000"/>
              <a:defRPr/>
            </a:pPr>
            <a:r>
              <a:rPr kumimoji="0" lang="en-US" altLang="en-US" sz="3800" b="0"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en-US" sz="3800" b="1" i="0" u="sng" strike="noStrike" kern="1200" cap="none" spc="0" normalizeH="0" baseline="0" noProof="0" dirty="0" err="1">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Bài</a:t>
            </a:r>
            <a:r>
              <a:rPr kumimoji="0" lang="en-US" altLang="en-US" sz="3800" b="1" i="0" u="sng"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1:</a:t>
            </a:r>
            <a:r>
              <a:rPr kumimoji="0" lang="en-US" altLang="en-US" sz="3800" b="1"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vi-VN" altLang="en-US" sz="3800" dirty="0">
                <a:latin typeface="Times New Roman" panose="02020603050405020304" pitchFamily="18" charset="0"/>
                <a:ea typeface="Cambria" panose="02040503050406030204" pitchFamily="18" charset="0"/>
                <a:cs typeface="Times New Roman" panose="02020603050405020304" pitchFamily="18" charset="0"/>
              </a:rPr>
              <a:t>Kết hợp các từ ngữ dưới đây để tạo thành câu. </a:t>
            </a:r>
            <a:endParaRPr kumimoji="0" lang="en-US" altLang="en-US" sz="3800" b="0"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Rectangle: Rounded Corners 1">
            <a:extLst>
              <a:ext uri="{FF2B5EF4-FFF2-40B4-BE49-F238E27FC236}">
                <a16:creationId xmlns:a16="http://schemas.microsoft.com/office/drawing/2014/main" id="{D4E919FC-E519-A0AA-96C2-2912E305D87B}"/>
              </a:ext>
            </a:extLst>
          </p:cNvPr>
          <p:cNvSpPr/>
          <p:nvPr/>
        </p:nvSpPr>
        <p:spPr>
          <a:xfrm>
            <a:off x="5000626" y="1552576"/>
            <a:ext cx="2209800"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Times New Roman" panose="02020603050405020304" pitchFamily="18" charset="0"/>
                <a:cs typeface="Times New Roman" panose="02020603050405020304" pitchFamily="18" charset="0"/>
              </a:rPr>
              <a:t>Vua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Hùng</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8" name="Rectangle: Rounded Corners 8">
            <a:extLst>
              <a:ext uri="{FF2B5EF4-FFF2-40B4-BE49-F238E27FC236}">
                <a16:creationId xmlns:a16="http://schemas.microsoft.com/office/drawing/2014/main" id="{EFA0996E-C8AB-496A-D2BD-7DA006A32BA6}"/>
              </a:ext>
            </a:extLst>
          </p:cNvPr>
          <p:cNvSpPr/>
          <p:nvPr/>
        </p:nvSpPr>
        <p:spPr>
          <a:xfrm>
            <a:off x="1546424" y="2497750"/>
            <a:ext cx="35337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Times New Roman" panose="02020603050405020304" pitchFamily="18" charset="0"/>
                <a:cs typeface="Times New Roman" panose="02020603050405020304" pitchFamily="18" charset="0"/>
              </a:rPr>
              <a:t>Lễ</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hội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Đền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Hùng</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9" name="Rectangle: Rounded Corners 9">
            <a:extLst>
              <a:ext uri="{FF2B5EF4-FFF2-40B4-BE49-F238E27FC236}">
                <a16:creationId xmlns:a16="http://schemas.microsoft.com/office/drawing/2014/main" id="{81753635-125B-3538-1FD5-82058D3EA9C3}"/>
              </a:ext>
            </a:extLst>
          </p:cNvPr>
          <p:cNvSpPr/>
          <p:nvPr/>
        </p:nvSpPr>
        <p:spPr>
          <a:xfrm>
            <a:off x="6353176" y="2514601"/>
            <a:ext cx="35337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Times New Roman" panose="02020603050405020304" pitchFamily="18" charset="0"/>
                <a:cs typeface="Times New Roman" panose="02020603050405020304" pitchFamily="18" charset="0"/>
              </a:rPr>
              <a:t>Đền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thờ</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Vua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Hùng</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0" name="Rectangle: Rounded Corners 10">
            <a:extLst>
              <a:ext uri="{FF2B5EF4-FFF2-40B4-BE49-F238E27FC236}">
                <a16:creationId xmlns:a16="http://schemas.microsoft.com/office/drawing/2014/main" id="{A0A5D31A-B338-5400-E9CD-1EEE4880BA77}"/>
              </a:ext>
            </a:extLst>
          </p:cNvPr>
          <p:cNvSpPr/>
          <p:nvPr/>
        </p:nvSpPr>
        <p:spPr>
          <a:xfrm>
            <a:off x="819151" y="3438525"/>
            <a:ext cx="4848224" cy="1009649"/>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Times New Roman" panose="02020603050405020304" pitchFamily="18" charset="0"/>
                <a:cs typeface="Times New Roman" panose="02020603050405020304" pitchFamily="18" charset="0"/>
              </a:rPr>
              <a:t>được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xây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dựng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núi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Nghĩa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Lĩnh</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1" name="Rectangle: Rounded Corners 11">
            <a:extLst>
              <a:ext uri="{FF2B5EF4-FFF2-40B4-BE49-F238E27FC236}">
                <a16:creationId xmlns:a16="http://schemas.microsoft.com/office/drawing/2014/main" id="{2B1F3F0D-2276-2A7A-11D4-4B5C964D2E0E}"/>
              </a:ext>
            </a:extLst>
          </p:cNvPr>
          <p:cNvSpPr/>
          <p:nvPr/>
        </p:nvSpPr>
        <p:spPr>
          <a:xfrm>
            <a:off x="6172201" y="3429000"/>
            <a:ext cx="4848224" cy="1009649"/>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cs typeface="Times New Roman" panose="02020603050405020304" pitchFamily="18" charset="0"/>
              </a:rPr>
              <a:t> con </a:t>
            </a:r>
            <a:r>
              <a:rPr lang="en-US" sz="3200" dirty="0" err="1">
                <a:solidFill>
                  <a:srgbClr val="002060"/>
                </a:solidFill>
                <a:latin typeface="Times New Roman" panose="02020603050405020304" pitchFamily="18" charset="0"/>
                <a:cs typeface="Times New Roman" panose="02020603050405020304" pitchFamily="18" charset="0"/>
              </a:rPr>
              <a:t>trưởng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Lạc</a:t>
            </a:r>
            <a:r>
              <a:rPr lang="en-US" sz="3200" dirty="0">
                <a:solidFill>
                  <a:srgbClr val="002060"/>
                </a:solidFill>
                <a:latin typeface="Times New Roman" panose="02020603050405020304" pitchFamily="18" charset="0"/>
                <a:cs typeface="Times New Roman" panose="02020603050405020304" pitchFamily="18" charset="0"/>
              </a:rPr>
              <a:t> Long </a:t>
            </a:r>
            <a:r>
              <a:rPr lang="en-US" sz="3200" dirty="0" err="1">
                <a:solidFill>
                  <a:srgbClr val="002060"/>
                </a:solidFill>
                <a:latin typeface="Times New Roman" panose="02020603050405020304" pitchFamily="18" charset="0"/>
                <a:cs typeface="Times New Roman" panose="02020603050405020304" pitchFamily="18" charset="0"/>
              </a:rPr>
              <a:t>Quân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Âu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Cơ</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2" name="Rectangle: Rounded Corners 12">
            <a:extLst>
              <a:ext uri="{FF2B5EF4-FFF2-40B4-BE49-F238E27FC236}">
                <a16:creationId xmlns:a16="http://schemas.microsoft.com/office/drawing/2014/main" id="{37F5BBE0-2890-6C8D-BB11-25CA4C32E59D}"/>
              </a:ext>
            </a:extLst>
          </p:cNvPr>
          <p:cNvSpPr/>
          <p:nvPr/>
        </p:nvSpPr>
        <p:spPr>
          <a:xfrm>
            <a:off x="1800225" y="4867275"/>
            <a:ext cx="8553449" cy="866775"/>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Times New Roman" panose="02020603050405020304" pitchFamily="18" charset="0"/>
                <a:cs typeface="Times New Roman" panose="02020603050405020304" pitchFamily="18" charset="0"/>
              </a:rPr>
              <a:t>gồm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nhiều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hoạt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động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văn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hoá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văn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nghệ</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gian</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44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6"/>
          <p:cNvSpPr>
            <a:spLocks noChangeArrowheads="1"/>
          </p:cNvSpPr>
          <p:nvPr/>
        </p:nvSpPr>
        <p:spPr bwMode="auto">
          <a:xfrm>
            <a:off x="644559" y="404767"/>
            <a:ext cx="113447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80000"/>
              </a:lnSpc>
              <a:spcBef>
                <a:spcPct val="20000"/>
              </a:spcBef>
              <a:spcAft>
                <a:spcPts val="0"/>
              </a:spcAft>
              <a:buClr>
                <a:srgbClr val="0563C1"/>
              </a:buClr>
              <a:buSzPct val="70000"/>
              <a:buFontTx/>
              <a:buNone/>
              <a:tabLst/>
              <a:defRPr/>
            </a:pP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en-US" sz="4000" b="1" i="0" u="sng" strike="noStrike" kern="1200" cap="none" spc="0" normalizeH="0" baseline="0" noProof="0" dirty="0" err="1">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Bài</a:t>
            </a:r>
            <a:r>
              <a:rPr kumimoji="0" lang="en-US" altLang="en-US" sz="4000" b="1" i="0" u="sng" strike="noStrike" kern="1200" cap="none" spc="0" normalizeH="0" baseline="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1:</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Kết hợp các từ ngữ dưới đây để tạo thành câu. </a:t>
            </a:r>
            <a:endPar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ectangle: Rounded Corners 3">
            <a:extLst>
              <a:ext uri="{FF2B5EF4-FFF2-40B4-BE49-F238E27FC236}">
                <a16:creationId xmlns:a16="http://schemas.microsoft.com/office/drawing/2014/main" id="{F076FFCA-FEC3-5A54-9CBE-7D5707AFF883}"/>
              </a:ext>
            </a:extLst>
          </p:cNvPr>
          <p:cNvSpPr/>
          <p:nvPr/>
        </p:nvSpPr>
        <p:spPr>
          <a:xfrm>
            <a:off x="485192" y="1702053"/>
            <a:ext cx="2400883" cy="651204"/>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err="1">
                <a:solidFill>
                  <a:srgbClr val="002060"/>
                </a:solidFill>
                <a:latin typeface="Times New Roman" panose="02020603050405020304" pitchFamily="18" charset="0"/>
                <a:cs typeface="Times New Roman" panose="02020603050405020304" pitchFamily="18" charset="0"/>
              </a:rPr>
              <a:t>Vua</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Hùng</a:t>
            </a:r>
            <a:endParaRPr lang="en-US" sz="3300" dirty="0">
              <a:solidFill>
                <a:srgbClr val="002060"/>
              </a:solidFill>
              <a:latin typeface="Times New Roman" panose="02020603050405020304" pitchFamily="18" charset="0"/>
              <a:cs typeface="Times New Roman" panose="02020603050405020304" pitchFamily="18" charset="0"/>
            </a:endParaRPr>
          </a:p>
        </p:txBody>
      </p:sp>
      <p:sp>
        <p:nvSpPr>
          <p:cNvPr id="7" name="Rectangle: Rounded Corners 7">
            <a:extLst>
              <a:ext uri="{FF2B5EF4-FFF2-40B4-BE49-F238E27FC236}">
                <a16:creationId xmlns:a16="http://schemas.microsoft.com/office/drawing/2014/main" id="{95F241C4-52E5-A608-EB99-44884B161B6E}"/>
              </a:ext>
            </a:extLst>
          </p:cNvPr>
          <p:cNvSpPr/>
          <p:nvPr/>
        </p:nvSpPr>
        <p:spPr>
          <a:xfrm>
            <a:off x="2883159" y="1707502"/>
            <a:ext cx="7949682" cy="627093"/>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err="1">
                <a:solidFill>
                  <a:srgbClr val="002060"/>
                </a:solidFill>
                <a:latin typeface="Times New Roman" panose="02020603050405020304" pitchFamily="18" charset="0"/>
                <a:cs typeface="Times New Roman" panose="02020603050405020304" pitchFamily="18" charset="0"/>
              </a:rPr>
              <a:t>là</a:t>
            </a:r>
            <a:r>
              <a:rPr lang="en-US" sz="3300" dirty="0">
                <a:solidFill>
                  <a:srgbClr val="002060"/>
                </a:solidFill>
                <a:latin typeface="Times New Roman" panose="02020603050405020304" pitchFamily="18" charset="0"/>
                <a:cs typeface="Times New Roman" panose="02020603050405020304" pitchFamily="18" charset="0"/>
              </a:rPr>
              <a:t> con </a:t>
            </a:r>
            <a:r>
              <a:rPr lang="en-US" sz="3300" dirty="0" err="1">
                <a:solidFill>
                  <a:srgbClr val="002060"/>
                </a:solidFill>
                <a:latin typeface="Times New Roman" panose="02020603050405020304" pitchFamily="18" charset="0"/>
                <a:cs typeface="Times New Roman" panose="02020603050405020304" pitchFamily="18" charset="0"/>
              </a:rPr>
              <a:t>trưởng</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của</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Lạc</a:t>
            </a:r>
            <a:r>
              <a:rPr lang="en-US" sz="3300" dirty="0">
                <a:solidFill>
                  <a:srgbClr val="002060"/>
                </a:solidFill>
                <a:latin typeface="Times New Roman" panose="02020603050405020304" pitchFamily="18" charset="0"/>
                <a:cs typeface="Times New Roman" panose="02020603050405020304" pitchFamily="18" charset="0"/>
              </a:rPr>
              <a:t> Long </a:t>
            </a:r>
            <a:r>
              <a:rPr lang="en-US" sz="3300" dirty="0" err="1">
                <a:solidFill>
                  <a:srgbClr val="002060"/>
                </a:solidFill>
                <a:latin typeface="Times New Roman" panose="02020603050405020304" pitchFamily="18" charset="0"/>
                <a:cs typeface="Times New Roman" panose="02020603050405020304" pitchFamily="18" charset="0"/>
              </a:rPr>
              <a:t>Quân</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và</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Âu</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smtClean="0">
                <a:solidFill>
                  <a:srgbClr val="002060"/>
                </a:solidFill>
                <a:latin typeface="Times New Roman" panose="02020603050405020304" pitchFamily="18" charset="0"/>
                <a:cs typeface="Times New Roman" panose="02020603050405020304" pitchFamily="18" charset="0"/>
              </a:rPr>
              <a:t>Cơ</a:t>
            </a:r>
            <a:r>
              <a:rPr lang="en-US" sz="3300" dirty="0" smtClean="0">
                <a:solidFill>
                  <a:srgbClr val="002060"/>
                </a:solidFill>
                <a:latin typeface="Times New Roman" panose="02020603050405020304" pitchFamily="18" charset="0"/>
                <a:cs typeface="Times New Roman" panose="02020603050405020304" pitchFamily="18" charset="0"/>
              </a:rPr>
              <a:t>.</a:t>
            </a:r>
            <a:endParaRPr lang="en-US" sz="3300" dirty="0">
              <a:solidFill>
                <a:srgbClr val="002060"/>
              </a:solidFill>
              <a:latin typeface="Times New Roman" panose="02020603050405020304" pitchFamily="18" charset="0"/>
              <a:cs typeface="Times New Roman" panose="02020603050405020304" pitchFamily="18" charset="0"/>
            </a:endParaRPr>
          </a:p>
        </p:txBody>
      </p:sp>
      <p:sp>
        <p:nvSpPr>
          <p:cNvPr id="8" name="Rectangle: Rounded Corners 13">
            <a:extLst>
              <a:ext uri="{FF2B5EF4-FFF2-40B4-BE49-F238E27FC236}">
                <a16:creationId xmlns:a16="http://schemas.microsoft.com/office/drawing/2014/main" id="{6BF2D58D-186A-E009-83E6-2D0151407167}"/>
              </a:ext>
            </a:extLst>
          </p:cNvPr>
          <p:cNvSpPr/>
          <p:nvPr/>
        </p:nvSpPr>
        <p:spPr>
          <a:xfrm>
            <a:off x="93310" y="4322404"/>
            <a:ext cx="3433661" cy="671413"/>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err="1">
                <a:solidFill>
                  <a:srgbClr val="002060"/>
                </a:solidFill>
                <a:latin typeface="Times New Roman" panose="02020603050405020304" pitchFamily="18" charset="0"/>
                <a:cs typeface="Times New Roman" panose="02020603050405020304" pitchFamily="18" charset="0"/>
              </a:rPr>
              <a:t>Lễ</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hội</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Đền</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Hùng</a:t>
            </a:r>
            <a:endParaRPr lang="en-US" sz="3300" dirty="0">
              <a:solidFill>
                <a:srgbClr val="002060"/>
              </a:solidFill>
              <a:latin typeface="Times New Roman" panose="02020603050405020304" pitchFamily="18" charset="0"/>
              <a:cs typeface="Times New Roman" panose="02020603050405020304" pitchFamily="18" charset="0"/>
            </a:endParaRPr>
          </a:p>
        </p:txBody>
      </p:sp>
      <p:sp>
        <p:nvSpPr>
          <p:cNvPr id="10" name="Rectangle: Rounded Corners 15">
            <a:extLst>
              <a:ext uri="{FF2B5EF4-FFF2-40B4-BE49-F238E27FC236}">
                <a16:creationId xmlns:a16="http://schemas.microsoft.com/office/drawing/2014/main" id="{9CF966E0-92BE-1E03-3B48-9215FDE11264}"/>
              </a:ext>
            </a:extLst>
          </p:cNvPr>
          <p:cNvSpPr/>
          <p:nvPr/>
        </p:nvSpPr>
        <p:spPr>
          <a:xfrm>
            <a:off x="480169" y="2880174"/>
            <a:ext cx="3760233" cy="611538"/>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err="1">
                <a:solidFill>
                  <a:srgbClr val="002060"/>
                </a:solidFill>
                <a:latin typeface="Times New Roman" panose="02020603050405020304" pitchFamily="18" charset="0"/>
                <a:cs typeface="Times New Roman" panose="02020603050405020304" pitchFamily="18" charset="0"/>
              </a:rPr>
              <a:t>Đền</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thờ</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Vua</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Hùng</a:t>
            </a:r>
            <a:endParaRPr lang="en-US" sz="3300" dirty="0">
              <a:solidFill>
                <a:srgbClr val="002060"/>
              </a:solidFill>
              <a:latin typeface="Times New Roman" panose="02020603050405020304" pitchFamily="18" charset="0"/>
              <a:cs typeface="Times New Roman" panose="02020603050405020304" pitchFamily="18" charset="0"/>
            </a:endParaRPr>
          </a:p>
        </p:txBody>
      </p:sp>
      <p:sp>
        <p:nvSpPr>
          <p:cNvPr id="11" name="Rectangle: Rounded Corners 16">
            <a:extLst>
              <a:ext uri="{FF2B5EF4-FFF2-40B4-BE49-F238E27FC236}">
                <a16:creationId xmlns:a16="http://schemas.microsoft.com/office/drawing/2014/main" id="{5D900D64-BE97-5EA1-010E-C738C8027973}"/>
              </a:ext>
            </a:extLst>
          </p:cNvPr>
          <p:cNvSpPr/>
          <p:nvPr/>
        </p:nvSpPr>
        <p:spPr>
          <a:xfrm>
            <a:off x="4249728" y="2879391"/>
            <a:ext cx="6400801" cy="612321"/>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err="1">
                <a:solidFill>
                  <a:srgbClr val="002060"/>
                </a:solidFill>
                <a:latin typeface="Times New Roman" panose="02020603050405020304" pitchFamily="18" charset="0"/>
                <a:cs typeface="Times New Roman" panose="02020603050405020304" pitchFamily="18" charset="0"/>
              </a:rPr>
              <a:t>được</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xây</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dựng</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trên</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núi</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Nghĩa</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smtClean="0">
                <a:solidFill>
                  <a:srgbClr val="002060"/>
                </a:solidFill>
                <a:latin typeface="Times New Roman" panose="02020603050405020304" pitchFamily="18" charset="0"/>
                <a:cs typeface="Times New Roman" panose="02020603050405020304" pitchFamily="18" charset="0"/>
              </a:rPr>
              <a:t>Lĩnh</a:t>
            </a:r>
            <a:r>
              <a:rPr lang="en-US" sz="3300" dirty="0" smtClean="0">
                <a:solidFill>
                  <a:srgbClr val="002060"/>
                </a:solidFill>
                <a:latin typeface="Times New Roman" panose="02020603050405020304" pitchFamily="18" charset="0"/>
                <a:cs typeface="Times New Roman" panose="02020603050405020304" pitchFamily="18" charset="0"/>
              </a:rPr>
              <a:t>.</a:t>
            </a:r>
            <a:endParaRPr lang="en-US" sz="3300" dirty="0">
              <a:solidFill>
                <a:srgbClr val="002060"/>
              </a:solidFill>
              <a:latin typeface="Times New Roman" panose="02020603050405020304" pitchFamily="18" charset="0"/>
              <a:cs typeface="Times New Roman" panose="02020603050405020304" pitchFamily="18" charset="0"/>
            </a:endParaRPr>
          </a:p>
        </p:txBody>
      </p:sp>
      <p:sp>
        <p:nvSpPr>
          <p:cNvPr id="12" name="Rectangle: Rounded Corners 7">
            <a:extLst>
              <a:ext uri="{FF2B5EF4-FFF2-40B4-BE49-F238E27FC236}">
                <a16:creationId xmlns:a16="http://schemas.microsoft.com/office/drawing/2014/main" id="{95F241C4-52E5-A608-EB99-44884B161B6E}"/>
              </a:ext>
            </a:extLst>
          </p:cNvPr>
          <p:cNvSpPr/>
          <p:nvPr/>
        </p:nvSpPr>
        <p:spPr>
          <a:xfrm>
            <a:off x="3368353" y="4322404"/>
            <a:ext cx="8620978" cy="676862"/>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err="1">
                <a:solidFill>
                  <a:srgbClr val="002060"/>
                </a:solidFill>
                <a:latin typeface="Times New Roman" panose="02020603050405020304" pitchFamily="18" charset="0"/>
                <a:cs typeface="Times New Roman" panose="02020603050405020304" pitchFamily="18" charset="0"/>
              </a:rPr>
              <a:t>gồm</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nhiều</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hoạt</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động</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văn</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hoá</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văn</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nghệ</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a:solidFill>
                  <a:srgbClr val="002060"/>
                </a:solidFill>
                <a:latin typeface="Times New Roman" panose="02020603050405020304" pitchFamily="18" charset="0"/>
                <a:cs typeface="Times New Roman" panose="02020603050405020304" pitchFamily="18" charset="0"/>
              </a:rPr>
              <a:t>dân</a:t>
            </a:r>
            <a:r>
              <a:rPr lang="en-US" sz="3300" dirty="0">
                <a:solidFill>
                  <a:srgbClr val="002060"/>
                </a:solidFill>
                <a:latin typeface="Times New Roman" panose="02020603050405020304" pitchFamily="18" charset="0"/>
                <a:cs typeface="Times New Roman" panose="02020603050405020304" pitchFamily="18" charset="0"/>
              </a:rPr>
              <a:t> </a:t>
            </a:r>
            <a:r>
              <a:rPr lang="en-US" sz="3300" dirty="0" err="1" smtClean="0">
                <a:solidFill>
                  <a:srgbClr val="002060"/>
                </a:solidFill>
                <a:latin typeface="Times New Roman" panose="02020603050405020304" pitchFamily="18" charset="0"/>
                <a:cs typeface="Times New Roman" panose="02020603050405020304" pitchFamily="18" charset="0"/>
              </a:rPr>
              <a:t>gian</a:t>
            </a:r>
            <a:r>
              <a:rPr lang="en-US" sz="3300" dirty="0" smtClean="0">
                <a:solidFill>
                  <a:srgbClr val="002060"/>
                </a:solidFill>
                <a:latin typeface="Times New Roman" panose="02020603050405020304" pitchFamily="18" charset="0"/>
                <a:cs typeface="Times New Roman" panose="02020603050405020304" pitchFamily="18" charset="0"/>
              </a:rPr>
              <a:t>.</a:t>
            </a:r>
            <a:endParaRPr lang="en-US" sz="33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758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812</Words>
  <Application>Microsoft Office PowerPoint</Application>
  <PresentationFormat>Widescreen</PresentationFormat>
  <Paragraphs>84</Paragraphs>
  <Slides>18</Slides>
  <Notes>4</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宋体</vt:lpstr>
      <vt:lpstr>#9Slide07 SVNZiclets</vt:lpstr>
      <vt:lpstr>Arial</vt:lpstr>
      <vt:lpstr>Calibri</vt:lpstr>
      <vt:lpstr>Calibri Light</vt:lpstr>
      <vt:lpstr>Cambria</vt:lpstr>
      <vt:lpstr>等线</vt:lpstr>
      <vt:lpstr>Times New Roman</vt:lpstr>
      <vt:lpstr>方正隶书简体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PKComputer</cp:lastModifiedBy>
  <cp:revision>134</cp:revision>
  <dcterms:created xsi:type="dcterms:W3CDTF">2023-09-27T00:50:44Z</dcterms:created>
  <dcterms:modified xsi:type="dcterms:W3CDTF">2025-02-19T12:49:34Z</dcterms:modified>
</cp:coreProperties>
</file>