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10" r:id="rId6"/>
    <p:sldMasterId id="2147483724" r:id="rId7"/>
  </p:sldMasterIdLst>
  <p:notesMasterIdLst>
    <p:notesMasterId r:id="rId39"/>
  </p:notesMasterIdLst>
  <p:sldIdLst>
    <p:sldId id="257" r:id="rId8"/>
    <p:sldId id="278" r:id="rId9"/>
    <p:sldId id="293" r:id="rId10"/>
    <p:sldId id="263" r:id="rId11"/>
    <p:sldId id="309" r:id="rId12"/>
    <p:sldId id="264" r:id="rId13"/>
    <p:sldId id="295" r:id="rId14"/>
    <p:sldId id="296" r:id="rId15"/>
    <p:sldId id="29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10" r:id="rId25"/>
    <p:sldId id="307" r:id="rId26"/>
    <p:sldId id="298" r:id="rId27"/>
    <p:sldId id="308" r:id="rId28"/>
    <p:sldId id="269" r:id="rId29"/>
    <p:sldId id="265" r:id="rId30"/>
    <p:sldId id="270" r:id="rId31"/>
    <p:sldId id="271" r:id="rId32"/>
    <p:sldId id="272" r:id="rId33"/>
    <p:sldId id="273" r:id="rId34"/>
    <p:sldId id="274" r:id="rId35"/>
    <p:sldId id="275" r:id="rId36"/>
    <p:sldId id="280" r:id="rId37"/>
    <p:sldId id="27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FFFFCC"/>
    <a:srgbClr val="FF6699"/>
    <a:srgbClr val="FF0066"/>
    <a:srgbClr val="DAA600"/>
    <a:srgbClr val="99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50" y="270277"/>
            <a:ext cx="11873805" cy="647734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860269"/>
              </p:ext>
            </p:extLst>
          </p:nvPr>
        </p:nvGraphicFramePr>
        <p:xfrm>
          <a:off x="627149" y="1955642"/>
          <a:ext cx="8683108" cy="3004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444">
                  <a:extLst>
                    <a:ext uri="{9D8B030D-6E8A-4147-A177-3AD203B41FA5}">
                      <a16:colId xmlns:a16="http://schemas.microsoft.com/office/drawing/2014/main" val="409157817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3866766810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1559694259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112661684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146818676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231481008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665340962"/>
                    </a:ext>
                  </a:extLst>
                </a:gridCol>
              </a:tblGrid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3855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997260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42729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02765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01582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15544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31022" y="1053118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tư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53" y="269694"/>
            <a:ext cx="11741111" cy="624355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571"/>
              </p:ext>
            </p:extLst>
          </p:nvPr>
        </p:nvGraphicFramePr>
        <p:xfrm>
          <a:off x="2928466" y="1829933"/>
          <a:ext cx="8853054" cy="312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722">
                  <a:extLst>
                    <a:ext uri="{9D8B030D-6E8A-4147-A177-3AD203B41FA5}">
                      <a16:colId xmlns:a16="http://schemas.microsoft.com/office/drawing/2014/main" val="4091578174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val="3866766810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val="1559694259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val="1126616844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val="1468186767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val="2314810087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val="665340962"/>
                    </a:ext>
                  </a:extLst>
                </a:gridCol>
              </a:tblGrid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3855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997260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42729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02765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01582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15544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894422" y="654287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năm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Powerpoint đẹp 3 | Hình nền, Power points, T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8" y="196427"/>
            <a:ext cx="11679386" cy="63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702368"/>
              </p:ext>
            </p:extLst>
          </p:nvPr>
        </p:nvGraphicFramePr>
        <p:xfrm>
          <a:off x="1641302" y="1983201"/>
          <a:ext cx="8683108" cy="3012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444">
                  <a:extLst>
                    <a:ext uri="{9D8B030D-6E8A-4147-A177-3AD203B41FA5}">
                      <a16:colId xmlns:a16="http://schemas.microsoft.com/office/drawing/2014/main" val="409157817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3866766810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1559694259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112661684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146818676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231481008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665340962"/>
                    </a:ext>
                  </a:extLst>
                </a:gridCol>
              </a:tblGrid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3855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997260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42729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02765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01582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15544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239488" y="593498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sáu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3" y="235094"/>
            <a:ext cx="11687233" cy="638224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3361"/>
              </p:ext>
            </p:extLst>
          </p:nvPr>
        </p:nvGraphicFramePr>
        <p:xfrm>
          <a:off x="1529542" y="1355480"/>
          <a:ext cx="9667700" cy="3411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100">
                  <a:extLst>
                    <a:ext uri="{9D8B030D-6E8A-4147-A177-3AD203B41FA5}">
                      <a16:colId xmlns:a16="http://schemas.microsoft.com/office/drawing/2014/main" val="4091578174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val="3866766810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val="1559694259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val="1126616844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val="1468186767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val="2314810087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val="665340962"/>
                    </a:ext>
                  </a:extLst>
                </a:gridCol>
              </a:tblGrid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hai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ba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tư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năm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sáu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bảy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Chủ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nhật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3855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997260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42729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02765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01582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15544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430680" y="377759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bảy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15" y="241069"/>
            <a:ext cx="11713712" cy="639602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645109"/>
              </p:ext>
            </p:extLst>
          </p:nvPr>
        </p:nvGraphicFramePr>
        <p:xfrm>
          <a:off x="2131753" y="1509371"/>
          <a:ext cx="8683108" cy="3395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444">
                  <a:extLst>
                    <a:ext uri="{9D8B030D-6E8A-4147-A177-3AD203B41FA5}">
                      <a16:colId xmlns:a16="http://schemas.microsoft.com/office/drawing/2014/main" val="409157817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3866766810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1559694259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112661684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146818676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231481008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val="665340962"/>
                    </a:ext>
                  </a:extLst>
                </a:gridCol>
              </a:tblGrid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3855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997260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42729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02765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01582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15544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355866" y="369446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tám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0" y="259078"/>
            <a:ext cx="11773189" cy="63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150879"/>
              </p:ext>
            </p:extLst>
          </p:nvPr>
        </p:nvGraphicFramePr>
        <p:xfrm>
          <a:off x="1620983" y="1704109"/>
          <a:ext cx="9260377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911">
                  <a:extLst>
                    <a:ext uri="{9D8B030D-6E8A-4147-A177-3AD203B41FA5}">
                      <a16:colId xmlns:a16="http://schemas.microsoft.com/office/drawing/2014/main" val="958402422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val="784710399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val="121806487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val="3190383037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val="3420046305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val="2466227404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val="4228339407"/>
                    </a:ext>
                  </a:extLst>
                </a:gridCol>
              </a:tblGrid>
              <a:tr h="35241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50055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80264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807274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653371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602402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08440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662489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705000" y="627141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chín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13" y="255962"/>
            <a:ext cx="11761989" cy="6328993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769776"/>
              </p:ext>
            </p:extLst>
          </p:nvPr>
        </p:nvGraphicFramePr>
        <p:xfrm>
          <a:off x="2452254" y="2036615"/>
          <a:ext cx="8934800" cy="297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400">
                  <a:extLst>
                    <a:ext uri="{9D8B030D-6E8A-4147-A177-3AD203B41FA5}">
                      <a16:colId xmlns:a16="http://schemas.microsoft.com/office/drawing/2014/main" val="958402422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val="784710399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val="121806487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val="3190383037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val="3420046305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val="2466227404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val="4228339407"/>
                    </a:ext>
                  </a:extLst>
                </a:gridCol>
              </a:tblGrid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50055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80264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807274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653371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602402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084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397429" y="859897"/>
            <a:ext cx="2842956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mười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253538"/>
            <a:ext cx="11704320" cy="6380018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179138"/>
              </p:ext>
            </p:extLst>
          </p:nvPr>
        </p:nvGraphicFramePr>
        <p:xfrm>
          <a:off x="2194558" y="1806734"/>
          <a:ext cx="871312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732">
                  <a:extLst>
                    <a:ext uri="{9D8B030D-6E8A-4147-A177-3AD203B41FA5}">
                      <a16:colId xmlns:a16="http://schemas.microsoft.com/office/drawing/2014/main" val="958402422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val="784710399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val="121806487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val="3190383037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val="3420046305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val="2466227404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val="4228339407"/>
                    </a:ext>
                  </a:extLst>
                </a:gridCol>
              </a:tblGrid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50055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80264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807274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653371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602402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084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405742" y="768458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mười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một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2" y="-70148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" y="271124"/>
            <a:ext cx="11704320" cy="6329181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483984"/>
              </p:ext>
            </p:extLst>
          </p:nvPr>
        </p:nvGraphicFramePr>
        <p:xfrm>
          <a:off x="2110048" y="2020297"/>
          <a:ext cx="8239301" cy="3170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043">
                  <a:extLst>
                    <a:ext uri="{9D8B030D-6E8A-4147-A177-3AD203B41FA5}">
                      <a16:colId xmlns:a16="http://schemas.microsoft.com/office/drawing/2014/main" val="958402422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784710399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121806487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3190383037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3420046305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2466227404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4228339407"/>
                    </a:ext>
                  </a:extLst>
                </a:gridCol>
              </a:tblGrid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50055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80264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807274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653371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602402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08440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662489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212077" y="834959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mười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hai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/>
          <p:nvPr/>
        </p:nvSpPr>
        <p:spPr>
          <a:xfrm>
            <a:off x="1571027" y="1436407"/>
            <a:ext cx="9383844" cy="2554545"/>
          </a:xfrm>
          <a:prstGeom prst="rect">
            <a:avLst/>
          </a:prstGeom>
          <a:solidFill>
            <a:srgbClr val="FFFFCC"/>
          </a:solidFill>
          <a:ln w="1905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31 </a:t>
            </a:r>
            <a:r>
              <a:rPr lang="en-US" sz="3200" b="1" dirty="0" err="1" smtClean="0">
                <a:solidFill>
                  <a:srgbClr val="0000FF"/>
                </a:solidFill>
              </a:rPr>
              <a:t>ngày</a:t>
            </a:r>
            <a:r>
              <a:rPr lang="en-US" sz="3200" b="1" dirty="0" smtClean="0"/>
              <a:t>:  </a:t>
            </a:r>
            <a:r>
              <a:rPr lang="en-US" sz="3200" b="1" dirty="0" err="1"/>
              <a:t>Tháng</a:t>
            </a:r>
            <a:r>
              <a:rPr lang="en-US" sz="3200" b="1" dirty="0"/>
              <a:t> 1, </a:t>
            </a:r>
            <a:r>
              <a:rPr lang="en-US" sz="3200" b="1" dirty="0" err="1"/>
              <a:t>tháng</a:t>
            </a:r>
            <a:r>
              <a:rPr lang="en-US" sz="3200" b="1" dirty="0"/>
              <a:t> 3, </a:t>
            </a:r>
            <a:r>
              <a:rPr lang="en-US" sz="3200" b="1" dirty="0" err="1"/>
              <a:t>tháng</a:t>
            </a:r>
            <a:r>
              <a:rPr lang="en-US" sz="3200" b="1" dirty="0"/>
              <a:t> 5, </a:t>
            </a:r>
            <a:r>
              <a:rPr lang="en-US" sz="3200" b="1" dirty="0" err="1"/>
              <a:t>tháng</a:t>
            </a:r>
            <a:r>
              <a:rPr lang="en-US" sz="3200" b="1" dirty="0"/>
              <a:t> 7, </a:t>
            </a:r>
            <a:r>
              <a:rPr lang="en-US" sz="3200" b="1" dirty="0" err="1"/>
              <a:t>tháng</a:t>
            </a:r>
            <a:r>
              <a:rPr lang="en-US" sz="3200" b="1" dirty="0"/>
              <a:t> 8, </a:t>
            </a:r>
            <a:r>
              <a:rPr lang="en-US" sz="3200" b="1" dirty="0" err="1"/>
              <a:t>tháng</a:t>
            </a:r>
            <a:r>
              <a:rPr lang="en-US" sz="3200" b="1" dirty="0"/>
              <a:t> 10, </a:t>
            </a:r>
            <a:r>
              <a:rPr lang="en-US" sz="3200" b="1" dirty="0" err="1"/>
              <a:t>tháng</a:t>
            </a:r>
            <a:r>
              <a:rPr lang="en-US" sz="3200" b="1" dirty="0"/>
              <a:t> 12.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B050"/>
                </a:solidFill>
              </a:rPr>
              <a:t>Tháng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có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</a:rPr>
              <a:t>30 </a:t>
            </a:r>
            <a:r>
              <a:rPr lang="en-US" sz="3200" b="1" dirty="0" err="1">
                <a:solidFill>
                  <a:srgbClr val="00B050"/>
                </a:solidFill>
              </a:rPr>
              <a:t>ngày</a:t>
            </a:r>
            <a:r>
              <a:rPr lang="en-US" sz="3200" b="1" dirty="0"/>
              <a:t>: </a:t>
            </a:r>
            <a:r>
              <a:rPr lang="en-US" sz="3200" b="1" dirty="0" err="1"/>
              <a:t>Tháng</a:t>
            </a:r>
            <a:r>
              <a:rPr lang="en-US" sz="3200" b="1" dirty="0"/>
              <a:t> 4, </a:t>
            </a:r>
            <a:r>
              <a:rPr lang="en-US" sz="3200" b="1" dirty="0" err="1"/>
              <a:t>tháng</a:t>
            </a:r>
            <a:r>
              <a:rPr lang="en-US" sz="3200" b="1" dirty="0"/>
              <a:t> 6, </a:t>
            </a:r>
            <a:r>
              <a:rPr lang="en-US" sz="3200" b="1" dirty="0" err="1"/>
              <a:t>tháng</a:t>
            </a:r>
            <a:r>
              <a:rPr lang="en-US" sz="3200" b="1" dirty="0"/>
              <a:t> 9, </a:t>
            </a:r>
            <a:r>
              <a:rPr lang="en-US" sz="3200" b="1" dirty="0" err="1"/>
              <a:t>tháng</a:t>
            </a:r>
            <a:r>
              <a:rPr lang="en-US" sz="3200" b="1" dirty="0"/>
              <a:t> </a:t>
            </a:r>
            <a:r>
              <a:rPr lang="en-US" sz="3200" b="1" dirty="0" smtClean="0"/>
              <a:t>11.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 </a:t>
            </a:r>
            <a:r>
              <a:rPr lang="en-US" sz="3200" b="1" dirty="0" err="1"/>
              <a:t>có</a:t>
            </a:r>
            <a:r>
              <a:rPr lang="en-US" sz="3200" b="1" dirty="0"/>
              <a:t> 28 </a:t>
            </a:r>
            <a:r>
              <a:rPr lang="en-US" sz="3200" b="1" dirty="0" err="1"/>
              <a:t>hoặc</a:t>
            </a:r>
            <a:r>
              <a:rPr lang="en-US" sz="3200" b="1" dirty="0"/>
              <a:t> 29 </a:t>
            </a:r>
            <a:r>
              <a:rPr lang="en-US" sz="3200" b="1" dirty="0" err="1"/>
              <a:t>ngày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5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" y="271124"/>
            <a:ext cx="11704320" cy="6329181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4779767"/>
              </p:ext>
            </p:extLst>
          </p:nvPr>
        </p:nvGraphicFramePr>
        <p:xfrm>
          <a:off x="2136943" y="1981200"/>
          <a:ext cx="8239301" cy="337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043">
                  <a:extLst>
                    <a:ext uri="{9D8B030D-6E8A-4147-A177-3AD203B41FA5}">
                      <a16:colId xmlns:a16="http://schemas.microsoft.com/office/drawing/2014/main" val="958402422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784710399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121806487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3190383037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3420046305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2466227404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val="4228339407"/>
                    </a:ext>
                  </a:extLst>
                </a:gridCol>
              </a:tblGrid>
              <a:tr h="45449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50055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80264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807274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653371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602402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08440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662489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212077" y="834959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mười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hai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263870" y="3944470"/>
            <a:ext cx="726141" cy="439271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448800" y="2465294"/>
            <a:ext cx="726141" cy="439271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339788" y="2931460"/>
            <a:ext cx="726141" cy="4392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103758" y="3435714"/>
            <a:ext cx="726141" cy="4392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" y="260985"/>
            <a:ext cx="17907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705" y="1185545"/>
            <a:ext cx="8869045" cy="486219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071110" y="3531235"/>
            <a:ext cx="3863975" cy="77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924935" y="3378835"/>
            <a:ext cx="2819400" cy="1217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444105" y="3541395"/>
            <a:ext cx="1400175" cy="11664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947545" y="4556125"/>
            <a:ext cx="917829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Tháng</a:t>
            </a:r>
            <a:r>
              <a:rPr lang="en-US" sz="3200" dirty="0"/>
              <a:t> 1, </a:t>
            </a:r>
            <a:r>
              <a:rPr lang="en-US" sz="3200" dirty="0" err="1"/>
              <a:t>tháng</a:t>
            </a:r>
            <a:r>
              <a:rPr lang="en-US" sz="3200" dirty="0"/>
              <a:t> 3, </a:t>
            </a:r>
            <a:r>
              <a:rPr lang="en-US" sz="3200" dirty="0" err="1"/>
              <a:t>tháng</a:t>
            </a:r>
            <a:r>
              <a:rPr lang="en-US" sz="3200" dirty="0"/>
              <a:t> 5, </a:t>
            </a:r>
            <a:r>
              <a:rPr lang="en-US" sz="3200" dirty="0" err="1"/>
              <a:t>tháng</a:t>
            </a:r>
            <a:r>
              <a:rPr lang="en-US" sz="3200" dirty="0"/>
              <a:t> 7, </a:t>
            </a:r>
            <a:r>
              <a:rPr lang="en-US" sz="3200" dirty="0" err="1"/>
              <a:t>tháng</a:t>
            </a:r>
            <a:r>
              <a:rPr lang="en-US" sz="3200" dirty="0"/>
              <a:t> 8, </a:t>
            </a:r>
            <a:r>
              <a:rPr lang="en-US" sz="3200" dirty="0" err="1"/>
              <a:t>tháng</a:t>
            </a:r>
            <a:r>
              <a:rPr lang="en-US" sz="3200" dirty="0"/>
              <a:t> 10, </a:t>
            </a:r>
            <a:r>
              <a:rPr lang="en-US" sz="3200" dirty="0" err="1"/>
              <a:t>tháng</a:t>
            </a:r>
            <a:r>
              <a:rPr lang="en-US" sz="3200" dirty="0"/>
              <a:t> 12 </a:t>
            </a:r>
            <a:r>
              <a:rPr lang="en-US" sz="3200" dirty="0" err="1"/>
              <a:t>có</a:t>
            </a:r>
            <a:r>
              <a:rPr lang="en-US" sz="3200" dirty="0"/>
              <a:t> 31 </a:t>
            </a:r>
            <a:r>
              <a:rPr lang="en-US" sz="3200" dirty="0" err="1"/>
              <a:t>ngày</a:t>
            </a:r>
            <a:r>
              <a:rPr lang="en-US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Tháng</a:t>
            </a:r>
            <a:r>
              <a:rPr lang="en-US" sz="3200" dirty="0"/>
              <a:t> 4, </a:t>
            </a:r>
            <a:r>
              <a:rPr lang="en-US" sz="3200" dirty="0" err="1"/>
              <a:t>tháng</a:t>
            </a:r>
            <a:r>
              <a:rPr lang="en-US" sz="3200" dirty="0"/>
              <a:t> 6, </a:t>
            </a:r>
            <a:r>
              <a:rPr lang="en-US" sz="3200" dirty="0" err="1"/>
              <a:t>tháng</a:t>
            </a:r>
            <a:r>
              <a:rPr lang="en-US" sz="3200" dirty="0"/>
              <a:t> 9, </a:t>
            </a:r>
            <a:r>
              <a:rPr lang="en-US" sz="3200" dirty="0" err="1"/>
              <a:t>tháng</a:t>
            </a:r>
            <a:r>
              <a:rPr lang="en-US" sz="3200" dirty="0"/>
              <a:t> 11 </a:t>
            </a:r>
            <a:r>
              <a:rPr lang="en-US" sz="3200" dirty="0" err="1"/>
              <a:t>có</a:t>
            </a:r>
            <a:r>
              <a:rPr lang="en-US" sz="3200" dirty="0"/>
              <a:t> 30 </a:t>
            </a:r>
            <a:r>
              <a:rPr lang="en-US" sz="3200" dirty="0" err="1"/>
              <a:t>ngày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Tháng</a:t>
            </a:r>
            <a:r>
              <a:rPr lang="en-US" sz="3200" dirty="0"/>
              <a:t> 2 </a:t>
            </a:r>
            <a:r>
              <a:rPr lang="en-US" sz="3200" dirty="0" err="1"/>
              <a:t>có</a:t>
            </a:r>
            <a:r>
              <a:rPr lang="en-US" sz="3200" dirty="0"/>
              <a:t> 28 </a:t>
            </a:r>
            <a:r>
              <a:rPr lang="en-US" sz="3200" dirty="0" err="1"/>
              <a:t>hoặc</a:t>
            </a:r>
            <a:r>
              <a:rPr lang="en-US" sz="3200" dirty="0"/>
              <a:t> 29 </a:t>
            </a:r>
            <a:r>
              <a:rPr lang="en-US" sz="3200" dirty="0" err="1"/>
              <a:t>ngày</a:t>
            </a:r>
            <a:r>
              <a:rPr lang="en-US" sz="32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26" y="287279"/>
            <a:ext cx="8717396" cy="4272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270" y="85090"/>
            <a:ext cx="9323705" cy="3598545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2169795" y="3835400"/>
            <a:ext cx="7809865" cy="272859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12 có 31 ngày</a:t>
            </a:r>
          </a:p>
          <a:p>
            <a:pPr algn="just"/>
            <a:r>
              <a:rPr lang="en-US" sz="3200"/>
              <a:t>- Ngày đầu tiên của tháng 12 là thứ tư</a:t>
            </a:r>
          </a:p>
          <a:p>
            <a:pPr algn="just"/>
            <a:r>
              <a:rPr lang="en-US" sz="3200"/>
              <a:t>- Ngày cuối cùng </a:t>
            </a:r>
            <a:r>
              <a:rPr lang="en-US" sz="3200">
                <a:sym typeface="+mn-ea"/>
              </a:rPr>
              <a:t>của tháng 12 là thứ sáu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8601075" y="220218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91375" y="249618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34985" y="251650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25285" y="280035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57465" y="283019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13570" y="280035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13570" y="280035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191375" y="306387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790" y="527050"/>
            <a:ext cx="9840595" cy="3500120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1876425" y="4199890"/>
            <a:ext cx="8214995" cy="233362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1 có 31 ngày</a:t>
            </a:r>
          </a:p>
          <a:p>
            <a:pPr algn="just"/>
            <a:r>
              <a:rPr lang="en-US" sz="3200"/>
              <a:t>- Ngày Tết dương lịch 1/1 là thứ bảy</a:t>
            </a:r>
          </a:p>
          <a:p>
            <a:pPr algn="just"/>
            <a:r>
              <a:rPr lang="en-US" sz="3200"/>
              <a:t>- Ngày c1 tháng 2 cùng năm là thứ 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" y="352425"/>
            <a:ext cx="1752600" cy="71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445" y="1068705"/>
            <a:ext cx="8046720" cy="4728845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0800000" flipV="1">
            <a:off x="3529330" y="2202180"/>
            <a:ext cx="3569970" cy="1065530"/>
          </a:xfrm>
          <a:prstGeom prst="curvedConnector3">
            <a:avLst>
              <a:gd name="adj1" fmla="val 49982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872480" y="4028440"/>
            <a:ext cx="3174365" cy="1075055"/>
          </a:xfrm>
          <a:prstGeom prst="curvedConnector3">
            <a:avLst>
              <a:gd name="adj1" fmla="val 50010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>
            <a:off x="5852160" y="3987165"/>
            <a:ext cx="1297940" cy="426085"/>
          </a:xfrm>
          <a:prstGeom prst="curvedConnector3">
            <a:avLst>
              <a:gd name="adj1" fmla="val 49951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145" y="314325"/>
            <a:ext cx="8855075" cy="347789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2169795" y="3835400"/>
            <a:ext cx="7809865" cy="272859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2 có 28 ngày</a:t>
            </a:r>
          </a:p>
          <a:p>
            <a:pPr algn="just"/>
            <a:r>
              <a:rPr lang="en-US" sz="3200"/>
              <a:t>- Ngày Thầy thuốc Việt nam 27/2 là chủ nhật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3320" y="2476500"/>
            <a:ext cx="476885" cy="283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221220" y="2791460"/>
            <a:ext cx="476885" cy="283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98105" y="2791460"/>
            <a:ext cx="476885" cy="283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050" y="638175"/>
            <a:ext cx="9347835" cy="363283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3 có 31 ngày</a:t>
            </a:r>
          </a:p>
          <a:p>
            <a:pPr algn="just"/>
            <a:r>
              <a:rPr lang="en-US" sz="3200"/>
              <a:t>- Ngày thứ Hai đầu tiên của tháng 3 là ngày mùng 7</a:t>
            </a:r>
          </a:p>
          <a:p>
            <a:pPr algn="just"/>
            <a:r>
              <a:rPr lang="en-US" sz="3200"/>
              <a:t>- Ngày Quốc tế Phụ nữ 8-3 là thứ 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075" y="487680"/>
            <a:ext cx="9595485" cy="568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565785"/>
            <a:ext cx="8879840" cy="370522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4 có 30 ngày</a:t>
            </a:r>
          </a:p>
          <a:p>
            <a:pPr algn="just"/>
            <a:r>
              <a:rPr lang="en-US" sz="3200"/>
              <a:t>- Thứ bảy tuần trước là ngày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04356" y="2408493"/>
            <a:ext cx="7672359" cy="2501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0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</a:t>
            </a:r>
            <a:r>
              <a:rPr lang="en-US" sz="50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5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30: Ngày - tháng</a:t>
            </a:r>
            <a:endParaRPr lang="zh-CN" altLang="en-US" sz="50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1,2,3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10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558794" y="2135636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90473" y="3030824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23053" y="2135636"/>
            <a:ext cx="1949606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một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</a:p>
          <a:p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hai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ba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5640" y="2135635"/>
            <a:ext cx="2378183" cy="1384995"/>
          </a:xfrm>
          <a:prstGeom prst="rect">
            <a:avLst/>
          </a:prstGeom>
          <a:solidFill>
            <a:srgbClr val="FF6699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tư</a:t>
            </a:r>
            <a:endParaRPr lang="en-US" sz="2800" b="1" dirty="0" smtClean="0">
              <a:solidFill>
                <a:srgbClr val="0033CC"/>
              </a:solidFill>
            </a:endParaRPr>
          </a:p>
          <a:p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năm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sáu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7514" y="2135635"/>
            <a:ext cx="2020252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bảy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tám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chín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96920" y="2135635"/>
            <a:ext cx="2782150" cy="1384995"/>
          </a:xfrm>
          <a:prstGeom prst="rect">
            <a:avLst/>
          </a:prstGeom>
          <a:solidFill>
            <a:srgbClr val="DAA600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mười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mười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một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mười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hai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69576" y="282142"/>
            <a:ext cx="3550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Một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năm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có</a:t>
            </a:r>
            <a:r>
              <a:rPr lang="en-US" sz="2800" b="1" u="sng" dirty="0">
                <a:solidFill>
                  <a:srgbClr val="FF0000"/>
                </a:solidFill>
              </a:rPr>
              <a:t> 12 </a:t>
            </a:r>
            <a:r>
              <a:rPr lang="en-US" sz="2800" b="1" u="sng" dirty="0" err="1">
                <a:solidFill>
                  <a:srgbClr val="FF0000"/>
                </a:solidFill>
              </a:rPr>
              <a:t>tháng</a:t>
            </a:r>
            <a:r>
              <a:rPr lang="en-US" sz="2800" b="1" u="sng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57660" y="1218096"/>
            <a:ext cx="1454727" cy="4239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MÙA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XUÂN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15244" y="1218096"/>
            <a:ext cx="1454727" cy="423949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MÙA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HẠ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72828" y="1210223"/>
            <a:ext cx="1454727" cy="4239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MÙA</a:t>
            </a:r>
            <a:r>
              <a:rPr lang="en-US" b="1" dirty="0" smtClean="0">
                <a:solidFill>
                  <a:srgbClr val="0000FF"/>
                </a:solidFill>
              </a:rPr>
              <a:t> THU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511097" y="1218096"/>
            <a:ext cx="1454727" cy="423949"/>
          </a:xfrm>
          <a:prstGeom prst="roundRect">
            <a:avLst/>
          </a:prstGeom>
          <a:solidFill>
            <a:srgbClr val="DAA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MÙA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ĐÔNG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>
            <a:stCxn id="4" idx="2"/>
          </p:cNvCxnSpPr>
          <p:nvPr/>
        </p:nvCxnSpPr>
        <p:spPr>
          <a:xfrm flipH="1">
            <a:off x="4473388" y="805362"/>
            <a:ext cx="1171610" cy="39244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2"/>
            <a:endCxn id="21" idx="0"/>
          </p:cNvCxnSpPr>
          <p:nvPr/>
        </p:nvCxnSpPr>
        <p:spPr>
          <a:xfrm>
            <a:off x="5644998" y="805362"/>
            <a:ext cx="1055194" cy="40486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2"/>
            <a:endCxn id="22" idx="0"/>
          </p:cNvCxnSpPr>
          <p:nvPr/>
        </p:nvCxnSpPr>
        <p:spPr>
          <a:xfrm>
            <a:off x="5644998" y="805362"/>
            <a:ext cx="3593463" cy="41273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4" idx="2"/>
            <a:endCxn id="5" idx="0"/>
          </p:cNvCxnSpPr>
          <p:nvPr/>
        </p:nvCxnSpPr>
        <p:spPr>
          <a:xfrm flipH="1">
            <a:off x="1785024" y="805362"/>
            <a:ext cx="3859974" cy="41273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" idx="2"/>
            <a:endCxn id="3" idx="0"/>
          </p:cNvCxnSpPr>
          <p:nvPr/>
        </p:nvCxnSpPr>
        <p:spPr>
          <a:xfrm>
            <a:off x="1785024" y="1642045"/>
            <a:ext cx="12832" cy="493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76534" y="1630830"/>
            <a:ext cx="12832" cy="493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68413" y="1638260"/>
            <a:ext cx="12832" cy="493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259923" y="1642072"/>
            <a:ext cx="12832" cy="493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8" grpId="0" animBg="1"/>
      <p:bldP spid="4" grpId="0"/>
      <p:bldP spid="5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" y="239509"/>
            <a:ext cx="11684231" cy="633585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898333"/>
              </p:ext>
            </p:extLst>
          </p:nvPr>
        </p:nvGraphicFramePr>
        <p:xfrm>
          <a:off x="2036615" y="1637609"/>
          <a:ext cx="860356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080">
                  <a:extLst>
                    <a:ext uri="{9D8B030D-6E8A-4147-A177-3AD203B41FA5}">
                      <a16:colId xmlns:a16="http://schemas.microsoft.com/office/drawing/2014/main" val="4091578174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val="3866766810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val="1559694259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val="1126616844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val="1468186767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val="2314810087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val="66534096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385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99726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4272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0276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0158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15544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380804" y="315883"/>
            <a:ext cx="2460571" cy="1130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</a:rPr>
              <a:t>Tháng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một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44" y="294793"/>
            <a:ext cx="11655520" cy="62972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249544"/>
              </p:ext>
            </p:extLst>
          </p:nvPr>
        </p:nvGraphicFramePr>
        <p:xfrm>
          <a:off x="1425168" y="1559252"/>
          <a:ext cx="8699733" cy="3170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819">
                  <a:extLst>
                    <a:ext uri="{9D8B030D-6E8A-4147-A177-3AD203B41FA5}">
                      <a16:colId xmlns:a16="http://schemas.microsoft.com/office/drawing/2014/main" val="4091578174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val="3866766810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val="1559694259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val="1126616844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val="1468186767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val="2314810087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val="665340962"/>
                    </a:ext>
                  </a:extLst>
                </a:gridCol>
              </a:tblGrid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3855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997260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42729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02765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01582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15544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380804" y="315883"/>
            <a:ext cx="2460571" cy="1130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hai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36" y="249381"/>
            <a:ext cx="11685827" cy="636754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963482"/>
              </p:ext>
            </p:extLst>
          </p:nvPr>
        </p:nvGraphicFramePr>
        <p:xfrm>
          <a:off x="1508298" y="2008140"/>
          <a:ext cx="8940799" cy="317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257">
                  <a:extLst>
                    <a:ext uri="{9D8B030D-6E8A-4147-A177-3AD203B41FA5}">
                      <a16:colId xmlns:a16="http://schemas.microsoft.com/office/drawing/2014/main" val="4091578174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val="3866766810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val="1559694259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val="1126616844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val="1468186767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val="2314810087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val="665340962"/>
                    </a:ext>
                  </a:extLst>
                </a:gridCol>
              </a:tblGrid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3855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997260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42729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02765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01582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15544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22120" y="923101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ba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4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901</Words>
  <Application>Microsoft Office PowerPoint</Application>
  <PresentationFormat>Widescreen</PresentationFormat>
  <Paragraphs>555</Paragraphs>
  <Slides>31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黑体</vt:lpstr>
      <vt:lpstr>华文楷体</vt:lpstr>
      <vt:lpstr>Tahoma</vt:lpstr>
      <vt:lpstr>Wingdings 2</vt:lpstr>
      <vt:lpstr>字魂17号-萌趣果冻体</vt:lpstr>
      <vt:lpstr>方正卡通简体</vt:lpstr>
      <vt:lpstr>Office Theme</vt:lpstr>
      <vt:lpstr>Office 主题​​</vt:lpstr>
      <vt:lpstr>Trek</vt:lpstr>
      <vt:lpstr>2_Office Theme</vt:lpstr>
      <vt:lpstr>1_Office 主题​​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17</cp:revision>
  <dcterms:created xsi:type="dcterms:W3CDTF">2021-05-20T05:01:00Z</dcterms:created>
  <dcterms:modified xsi:type="dcterms:W3CDTF">2021-12-26T13:31:44Z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