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14"/>
  </p:notesMasterIdLst>
  <p:sldIdLst>
    <p:sldId id="265" r:id="rId3"/>
    <p:sldId id="383" r:id="rId4"/>
    <p:sldId id="385" r:id="rId5"/>
    <p:sldId id="384" r:id="rId6"/>
    <p:sldId id="386" r:id="rId7"/>
    <p:sldId id="387" r:id="rId8"/>
    <p:sldId id="388" r:id="rId9"/>
    <p:sldId id="389" r:id="rId10"/>
    <p:sldId id="390" r:id="rId11"/>
    <p:sldId id="391" r:id="rId12"/>
    <p:sldId id="3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7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4737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83D6D-2A44-3272-87EA-3D43551E9A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5026F-E3F6-9FF2-4573-A53CC37626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ECBB1-0DD7-7499-A5C6-54A397B28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9620" r="5944" b="26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33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sz="8800" b="1" spc="-150" dirty="0" smtClean="0">
                <a:solidFill>
                  <a:srgbClr val="FF0000"/>
                </a:solidFill>
              </a:rPr>
              <a:t>Ai </a:t>
            </a:r>
            <a:r>
              <a:rPr lang="en-US" sz="8800" b="1" spc="-150" dirty="0" err="1" smtClean="0">
                <a:solidFill>
                  <a:srgbClr val="FF0000"/>
                </a:solidFill>
              </a:rPr>
              <a:t>nhanh</a:t>
            </a:r>
            <a:r>
              <a:rPr lang="en-US" sz="8800" b="1" spc="-150" dirty="0" smtClean="0">
                <a:solidFill>
                  <a:srgbClr val="FF0000"/>
                </a:solidFill>
              </a:rPr>
              <a:t>, </a:t>
            </a:r>
            <a:r>
              <a:rPr lang="en-US" sz="8800" b="1" spc="-150" dirty="0" err="1" smtClean="0">
                <a:solidFill>
                  <a:srgbClr val="FF0000"/>
                </a:solidFill>
              </a:rPr>
              <a:t>ai</a:t>
            </a:r>
            <a:r>
              <a:rPr lang="en-US" sz="8800" b="1" spc="-150" dirty="0" smtClean="0">
                <a:solidFill>
                  <a:srgbClr val="FF0000"/>
                </a:solidFill>
              </a:rPr>
              <a:t> </a:t>
            </a:r>
            <a:r>
              <a:rPr lang="en-US" sz="8800" b="1" spc="-150" dirty="0" err="1" smtClean="0">
                <a:solidFill>
                  <a:srgbClr val="FF0000"/>
                </a:solidFill>
              </a:rPr>
              <a:t>đúng</a:t>
            </a:r>
            <a:r>
              <a:rPr lang="en-US" sz="8800" b="1" spc="-150" dirty="0" smtClean="0">
                <a:solidFill>
                  <a:srgbClr val="FF0000"/>
                </a:solidFill>
              </a:rPr>
              <a:t>?</a:t>
            </a:r>
            <a:endParaRPr lang="en-US" sz="8800" b="1" spc="-15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127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81706C4E-CD58-6B4B-E54A-297893472973}"/>
              </a:ext>
            </a:extLst>
          </p:cNvPr>
          <p:cNvSpPr/>
          <p:nvPr/>
        </p:nvSpPr>
        <p:spPr>
          <a:xfrm>
            <a:off x="-392867" y="1799320"/>
            <a:ext cx="3596859" cy="195738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VN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 - ta</a:t>
            </a:r>
          </a:p>
        </p:txBody>
      </p:sp>
      <p:pic>
        <p:nvPicPr>
          <p:cNvPr id="6" name="Graphic 5" descr="Arrow: Clockwise curve with solid fill">
            <a:extLst>
              <a:ext uri="{FF2B5EF4-FFF2-40B4-BE49-F238E27FC236}">
                <a16:creationId xmlns:a16="http://schemas.microsoft.com/office/drawing/2014/main" id="{E1A21C6A-E11E-64E9-3C4F-3F7CC72DF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3482582">
            <a:off x="1288775" y="79257"/>
            <a:ext cx="914400" cy="2535442"/>
          </a:xfrm>
          <a:prstGeom prst="rect">
            <a:avLst/>
          </a:prstGeom>
        </p:spPr>
      </p:pic>
      <p:pic>
        <p:nvPicPr>
          <p:cNvPr id="7" name="Graphic 6" descr="Arrow: Clockwise curve with solid fill">
            <a:extLst>
              <a:ext uri="{FF2B5EF4-FFF2-40B4-BE49-F238E27FC236}">
                <a16:creationId xmlns:a16="http://schemas.microsoft.com/office/drawing/2014/main" id="{4BBB960E-BBAF-1712-120F-89A9B070C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665381">
            <a:off x="2930769" y="1596901"/>
            <a:ext cx="914400" cy="2041714"/>
          </a:xfrm>
          <a:prstGeom prst="rect">
            <a:avLst/>
          </a:prstGeom>
        </p:spPr>
      </p:pic>
      <p:pic>
        <p:nvPicPr>
          <p:cNvPr id="8" name="Graphic 7" descr="Arrow: Clockwise curve with solid fill">
            <a:extLst>
              <a:ext uri="{FF2B5EF4-FFF2-40B4-BE49-F238E27FC236}">
                <a16:creationId xmlns:a16="http://schemas.microsoft.com/office/drawing/2014/main" id="{844D634C-7C41-F91B-D531-73FE66E1C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7058709">
            <a:off x="2528230" y="2397126"/>
            <a:ext cx="914400" cy="2535442"/>
          </a:xfrm>
          <a:prstGeom prst="rect">
            <a:avLst/>
          </a:prstGeom>
        </p:spPr>
      </p:pic>
      <p:sp>
        <p:nvSpPr>
          <p:cNvPr id="13" name="Terminator 12">
            <a:extLst>
              <a:ext uri="{FF2B5EF4-FFF2-40B4-BE49-F238E27FC236}">
                <a16:creationId xmlns:a16="http://schemas.microsoft.com/office/drawing/2014/main" id="{9F1633F4-DA66-8327-AEF8-A0F959CC3E69}"/>
              </a:ext>
            </a:extLst>
          </p:cNvPr>
          <p:cNvSpPr/>
          <p:nvPr/>
        </p:nvSpPr>
        <p:spPr>
          <a:xfrm>
            <a:off x="2543176" y="44201"/>
            <a:ext cx="9648824" cy="1964658"/>
          </a:xfrm>
          <a:prstGeom prst="flowChartTerminator">
            <a:avLst/>
          </a:prstGeom>
          <a:pattFill prst="pct7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ta là đơn vị để đo diện tích đất trong những ngành như nông nghiệp, </a:t>
            </a:r>
          </a:p>
          <a:p>
            <a:pPr algn="ctr"/>
            <a:r>
              <a:rPr lang="en-VN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nghiệp,…</a:t>
            </a:r>
          </a:p>
        </p:txBody>
      </p:sp>
      <p:sp>
        <p:nvSpPr>
          <p:cNvPr id="16" name="Wave 15">
            <a:extLst>
              <a:ext uri="{FF2B5EF4-FFF2-40B4-BE49-F238E27FC236}">
                <a16:creationId xmlns:a16="http://schemas.microsoft.com/office/drawing/2014/main" id="{53D183F6-5D5E-6096-6526-1F22CA7BF25F}"/>
              </a:ext>
            </a:extLst>
          </p:cNvPr>
          <p:cNvSpPr/>
          <p:nvPr/>
        </p:nvSpPr>
        <p:spPr>
          <a:xfrm>
            <a:off x="4191977" y="2405870"/>
            <a:ext cx="6652365" cy="1107208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Héc – ta viết tắt là ha</a:t>
            </a:r>
          </a:p>
        </p:txBody>
      </p:sp>
      <p:pic>
        <p:nvPicPr>
          <p:cNvPr id="20" name="Graphic 19" descr="Arrow: Clockwise curve with solid fill">
            <a:extLst>
              <a:ext uri="{FF2B5EF4-FFF2-40B4-BE49-F238E27FC236}">
                <a16:creationId xmlns:a16="http://schemas.microsoft.com/office/drawing/2014/main" id="{88CAF1DF-78A7-055E-8B78-82E1A5AF9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9469690">
            <a:off x="1506649" y="3051439"/>
            <a:ext cx="914400" cy="25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46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53A1AA-1412-AF94-42F1-386BB4DBE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127000"/>
            <a:ext cx="6731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347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6A41E0-EE11-1F28-2C33-F95DB92E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127000"/>
            <a:ext cx="6731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278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81706C4E-CD58-6B4B-E54A-297893472973}"/>
              </a:ext>
            </a:extLst>
          </p:cNvPr>
          <p:cNvSpPr/>
          <p:nvPr/>
        </p:nvSpPr>
        <p:spPr>
          <a:xfrm>
            <a:off x="-392867" y="1799320"/>
            <a:ext cx="3596859" cy="195738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VN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 - ta</a:t>
            </a:r>
          </a:p>
        </p:txBody>
      </p:sp>
      <p:pic>
        <p:nvPicPr>
          <p:cNvPr id="6" name="Graphic 5" descr="Arrow: Clockwise curve with solid fill">
            <a:extLst>
              <a:ext uri="{FF2B5EF4-FFF2-40B4-BE49-F238E27FC236}">
                <a16:creationId xmlns:a16="http://schemas.microsoft.com/office/drawing/2014/main" id="{E1A21C6A-E11E-64E9-3C4F-3F7CC72DF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3482582">
            <a:off x="1288775" y="79257"/>
            <a:ext cx="914400" cy="2535442"/>
          </a:xfrm>
          <a:prstGeom prst="rect">
            <a:avLst/>
          </a:prstGeom>
        </p:spPr>
      </p:pic>
      <p:pic>
        <p:nvPicPr>
          <p:cNvPr id="7" name="Graphic 6" descr="Arrow: Clockwise curve with solid fill">
            <a:extLst>
              <a:ext uri="{FF2B5EF4-FFF2-40B4-BE49-F238E27FC236}">
                <a16:creationId xmlns:a16="http://schemas.microsoft.com/office/drawing/2014/main" id="{4BBB960E-BBAF-1712-120F-89A9B070C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665381">
            <a:off x="2930769" y="1596901"/>
            <a:ext cx="914400" cy="2041714"/>
          </a:xfrm>
          <a:prstGeom prst="rect">
            <a:avLst/>
          </a:prstGeom>
        </p:spPr>
      </p:pic>
      <p:pic>
        <p:nvPicPr>
          <p:cNvPr id="8" name="Graphic 7" descr="Arrow: Clockwise curve with solid fill">
            <a:extLst>
              <a:ext uri="{FF2B5EF4-FFF2-40B4-BE49-F238E27FC236}">
                <a16:creationId xmlns:a16="http://schemas.microsoft.com/office/drawing/2014/main" id="{844D634C-7C41-F91B-D531-73FE66E1C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7058709">
            <a:off x="2528230" y="2397126"/>
            <a:ext cx="914400" cy="2535442"/>
          </a:xfrm>
          <a:prstGeom prst="rect">
            <a:avLst/>
          </a:prstGeom>
        </p:spPr>
      </p:pic>
      <p:sp>
        <p:nvSpPr>
          <p:cNvPr id="13" name="Terminator 12">
            <a:extLst>
              <a:ext uri="{FF2B5EF4-FFF2-40B4-BE49-F238E27FC236}">
                <a16:creationId xmlns:a16="http://schemas.microsoft.com/office/drawing/2014/main" id="{9F1633F4-DA66-8327-AEF8-A0F959CC3E69}"/>
              </a:ext>
            </a:extLst>
          </p:cNvPr>
          <p:cNvSpPr/>
          <p:nvPr/>
        </p:nvSpPr>
        <p:spPr>
          <a:xfrm>
            <a:off x="2543176" y="22330"/>
            <a:ext cx="9648824" cy="1964658"/>
          </a:xfrm>
          <a:prstGeom prst="flowChartTerminator">
            <a:avLst/>
          </a:prstGeom>
          <a:pattFill prst="pct7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ta là </a:t>
            </a:r>
            <a:r>
              <a:rPr lang="en-VN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để đo diện tích đất trong những ngành </a:t>
            </a:r>
            <a:r>
              <a:rPr lang="en-VN" sz="4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</a:p>
          <a:p>
            <a:pPr algn="ctr"/>
            <a:r>
              <a:rPr lang="en-VN" sz="4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</a:t>
            </a:r>
            <a:r>
              <a:rPr lang="en-VN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nghiệp, lâm nghiệp,…</a:t>
            </a:r>
          </a:p>
        </p:txBody>
      </p:sp>
      <p:sp>
        <p:nvSpPr>
          <p:cNvPr id="14" name="Terminator 13">
            <a:extLst>
              <a:ext uri="{FF2B5EF4-FFF2-40B4-BE49-F238E27FC236}">
                <a16:creationId xmlns:a16="http://schemas.microsoft.com/office/drawing/2014/main" id="{55DAACE8-4921-6CFE-ABA9-E575563366E4}"/>
              </a:ext>
            </a:extLst>
          </p:cNvPr>
          <p:cNvSpPr/>
          <p:nvPr/>
        </p:nvSpPr>
        <p:spPr>
          <a:xfrm>
            <a:off x="3757765" y="3649139"/>
            <a:ext cx="7880462" cy="1310228"/>
          </a:xfrm>
          <a:prstGeom prst="flowChartTerminator">
            <a:avLst/>
          </a:prstGeom>
          <a:pattFill prst="pct70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ta là diện tích của hình vuông có cạnh dài 100 m</a:t>
            </a:r>
          </a:p>
        </p:txBody>
      </p:sp>
      <p:sp>
        <p:nvSpPr>
          <p:cNvPr id="16" name="Wave 15">
            <a:extLst>
              <a:ext uri="{FF2B5EF4-FFF2-40B4-BE49-F238E27FC236}">
                <a16:creationId xmlns:a16="http://schemas.microsoft.com/office/drawing/2014/main" id="{53D183F6-5D5E-6096-6526-1F22CA7BF25F}"/>
              </a:ext>
            </a:extLst>
          </p:cNvPr>
          <p:cNvSpPr/>
          <p:nvPr/>
        </p:nvSpPr>
        <p:spPr>
          <a:xfrm>
            <a:off x="4301595" y="2240632"/>
            <a:ext cx="6652365" cy="1107208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Héc – ta viết tắt là ha</a:t>
            </a:r>
          </a:p>
        </p:txBody>
      </p:sp>
      <p:pic>
        <p:nvPicPr>
          <p:cNvPr id="20" name="Graphic 19" descr="Arrow: Clockwise curve with solid fill">
            <a:extLst>
              <a:ext uri="{FF2B5EF4-FFF2-40B4-BE49-F238E27FC236}">
                <a16:creationId xmlns:a16="http://schemas.microsoft.com/office/drawing/2014/main" id="{88CAF1DF-78A7-055E-8B78-82E1A5AF9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9469690">
            <a:off x="1506649" y="3051439"/>
            <a:ext cx="914400" cy="25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209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686D9B-256C-8F61-B96F-C12B03A91986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-219075" y="193676"/>
                <a:ext cx="12630150" cy="2387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VN" sz="5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5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vi-VN" sz="5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5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VN" sz="5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hm</m:t>
                        </m:r>
                      </m:e>
                      <m:sup>
                        <m:r>
                          <a:rPr lang="vi-VN" sz="5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VN" sz="5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dam</m:t>
                        </m:r>
                      </m:e>
                      <m:sup>
                        <m:r>
                          <a:rPr lang="vi-VN" sz="5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VN" sz="5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5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VN" sz="5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dm</m:t>
                        </m:r>
                      </m:e>
                      <m:sup>
                        <m:r>
                          <a:rPr lang="vi-VN" sz="5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VN" sz="5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vi-VN" sz="5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VN" sz="5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mm</m:t>
                        </m:r>
                      </m:e>
                      <m:sup>
                        <m:r>
                          <a:rPr lang="vi-VN" sz="5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VN" sz="5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686D9B-256C-8F61-B96F-C12B03A919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-219075" y="193676"/>
                <a:ext cx="12630150" cy="2387600"/>
              </a:xfrm>
              <a:blipFill>
                <a:blip r:embed="rId2"/>
                <a:stretch>
                  <a:fillRect b="-1693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4659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686D9B-256C-8F61-B96F-C12B03A91986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-219075" y="193676"/>
                <a:ext cx="12630150" cy="2387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VN" sz="5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5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vi-VN" sz="5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5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VN" sz="5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 </a:t>
                </a:r>
                <a:r>
                  <a:rPr lang="en-VN" sz="5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VN" sz="5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dam</m:t>
                        </m:r>
                      </m:e>
                      <m:sup>
                        <m:r>
                          <a:rPr lang="vi-VN" sz="5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VN" sz="5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5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VN" sz="5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dm</m:t>
                        </m:r>
                      </m:e>
                      <m:sup>
                        <m:r>
                          <a:rPr lang="vi-VN" sz="5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VN" sz="5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vi-VN" sz="5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VN" sz="5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mm</m:t>
                        </m:r>
                      </m:e>
                      <m:sup>
                        <m:r>
                          <a:rPr lang="vi-VN" sz="5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VN" sz="5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686D9B-256C-8F61-B96F-C12B03A919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-219075" y="193676"/>
                <a:ext cx="12630150" cy="2387600"/>
              </a:xfrm>
              <a:blipFill>
                <a:blip r:embed="rId2"/>
                <a:stretch>
                  <a:fillRect b="-1693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427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686D9B-256C-8F61-B96F-C12B03A91986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-219075" y="193676"/>
                <a:ext cx="12630150" cy="2387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VN" sz="5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5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vi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hm</m:t>
                        </m:r>
                      </m:e>
                      <m:sup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5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ha</m:t>
                    </m:r>
                    <m:r>
                      <a:rPr lang="vi-VN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VN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dam</m:t>
                        </m:r>
                      </m:e>
                      <m:sup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dm</m:t>
                        </m:r>
                      </m:e>
                      <m:sup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5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mm</m:t>
                        </m:r>
                      </m:e>
                      <m:sup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VN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686D9B-256C-8F61-B96F-C12B03A919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-219075" y="193676"/>
                <a:ext cx="12630150" cy="2387600"/>
              </a:xfrm>
              <a:blipFill>
                <a:blip r:embed="rId2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AD6CDF74-257F-3AC1-2DE8-7136FF0289E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93831" y="3655528"/>
                <a:ext cx="9144000" cy="165576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66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ha </a:t>
                </a:r>
                <a:r>
                  <a:rPr lang="en-VN" sz="66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66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VN" sz="66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6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VN" sz="66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vi-VN" sz="6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VN" sz="6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ubtitle 3">
                <a:extLst>
                  <a:ext uri="{FF2B5EF4-FFF2-40B4-BE49-F238E27FC236}">
                    <a16:creationId xmlns:a16="http://schemas.microsoft.com/office/drawing/2014/main" id="{AD6CDF74-257F-3AC1-2DE8-7136FF02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93831" y="3655528"/>
                <a:ext cx="9144000" cy="1655762"/>
              </a:xfrm>
              <a:prstGeom prst="rect">
                <a:avLst/>
              </a:prstGeom>
              <a:blipFill>
                <a:blip r:embed="rId3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CD1189-38EB-BC06-D533-D947B9B383B0}"/>
                  </a:ext>
                </a:extLst>
              </p:cNvPr>
              <p:cNvSpPr/>
              <p:nvPr/>
            </p:nvSpPr>
            <p:spPr>
              <a:xfrm>
                <a:off x="1693831" y="5327738"/>
                <a:ext cx="9144000" cy="13102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60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6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VN" sz="6000" b="1" i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𝐤𝐦</m:t>
                        </m:r>
                      </m:e>
                      <m:sup>
                        <m:r>
                          <a:rPr lang="vi-VN" sz="6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6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vi-VN" sz="6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6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𝒉𝒂</m:t>
                    </m:r>
                  </m:oMath>
                </a14:m>
                <a:endParaRPr lang="en-VN" sz="6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CD1189-38EB-BC06-D533-D947B9B38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831" y="5327738"/>
                <a:ext cx="9144000" cy="1310228"/>
              </a:xfrm>
              <a:prstGeom prst="rect">
                <a:avLst/>
              </a:prstGeom>
              <a:blipFill>
                <a:blip r:embed="rId4"/>
                <a:stretch>
                  <a:fillRect t="-1382" b="-1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DCF71345-09A8-1AFC-F381-4B292EB25843}"/>
              </a:ext>
            </a:extLst>
          </p:cNvPr>
          <p:cNvSpPr/>
          <p:nvPr/>
        </p:nvSpPr>
        <p:spPr>
          <a:xfrm>
            <a:off x="3100386" y="971550"/>
            <a:ext cx="3700463" cy="62865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" name="Curved Up Arrow 7">
            <a:extLst>
              <a:ext uri="{FF2B5EF4-FFF2-40B4-BE49-F238E27FC236}">
                <a16:creationId xmlns:a16="http://schemas.microsoft.com/office/drawing/2014/main" id="{E0E102CA-ADAB-85D2-9C71-87A2C9B16BB8}"/>
              </a:ext>
            </a:extLst>
          </p:cNvPr>
          <p:cNvSpPr/>
          <p:nvPr/>
        </p:nvSpPr>
        <p:spPr>
          <a:xfrm>
            <a:off x="687324" y="2634766"/>
            <a:ext cx="2013014" cy="465621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4347" y="4029968"/>
            <a:ext cx="2577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2126" y="5521406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2334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81706C4E-CD58-6B4B-E54A-297893472973}"/>
              </a:ext>
            </a:extLst>
          </p:cNvPr>
          <p:cNvSpPr/>
          <p:nvPr/>
        </p:nvSpPr>
        <p:spPr>
          <a:xfrm>
            <a:off x="-392867" y="1799320"/>
            <a:ext cx="3596859" cy="195738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VN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 - ta</a:t>
            </a:r>
          </a:p>
        </p:txBody>
      </p:sp>
      <p:pic>
        <p:nvPicPr>
          <p:cNvPr id="6" name="Graphic 5" descr="Arrow: Clockwise curve with solid fill">
            <a:extLst>
              <a:ext uri="{FF2B5EF4-FFF2-40B4-BE49-F238E27FC236}">
                <a16:creationId xmlns:a16="http://schemas.microsoft.com/office/drawing/2014/main" id="{E1A21C6A-E11E-64E9-3C4F-3F7CC72DF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3482582">
            <a:off x="1288775" y="79257"/>
            <a:ext cx="914400" cy="2535442"/>
          </a:xfrm>
          <a:prstGeom prst="rect">
            <a:avLst/>
          </a:prstGeom>
        </p:spPr>
      </p:pic>
      <p:pic>
        <p:nvPicPr>
          <p:cNvPr id="7" name="Graphic 6" descr="Arrow: Clockwise curve with solid fill">
            <a:extLst>
              <a:ext uri="{FF2B5EF4-FFF2-40B4-BE49-F238E27FC236}">
                <a16:creationId xmlns:a16="http://schemas.microsoft.com/office/drawing/2014/main" id="{4BBB960E-BBAF-1712-120F-89A9B070C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665381">
            <a:off x="2930769" y="1596901"/>
            <a:ext cx="914400" cy="2041714"/>
          </a:xfrm>
          <a:prstGeom prst="rect">
            <a:avLst/>
          </a:prstGeom>
        </p:spPr>
      </p:pic>
      <p:pic>
        <p:nvPicPr>
          <p:cNvPr id="8" name="Graphic 7" descr="Arrow: Clockwise curve with solid fill">
            <a:extLst>
              <a:ext uri="{FF2B5EF4-FFF2-40B4-BE49-F238E27FC236}">
                <a16:creationId xmlns:a16="http://schemas.microsoft.com/office/drawing/2014/main" id="{844D634C-7C41-F91B-D531-73FE66E1C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7058709">
            <a:off x="2528230" y="2397126"/>
            <a:ext cx="914400" cy="2535442"/>
          </a:xfrm>
          <a:prstGeom prst="rect">
            <a:avLst/>
          </a:prstGeom>
        </p:spPr>
      </p:pic>
      <p:sp>
        <p:nvSpPr>
          <p:cNvPr id="13" name="Terminator 12">
            <a:extLst>
              <a:ext uri="{FF2B5EF4-FFF2-40B4-BE49-F238E27FC236}">
                <a16:creationId xmlns:a16="http://schemas.microsoft.com/office/drawing/2014/main" id="{9F1633F4-DA66-8327-AEF8-A0F959CC3E69}"/>
              </a:ext>
            </a:extLst>
          </p:cNvPr>
          <p:cNvSpPr/>
          <p:nvPr/>
        </p:nvSpPr>
        <p:spPr>
          <a:xfrm>
            <a:off x="2543176" y="22330"/>
            <a:ext cx="9648824" cy="1964658"/>
          </a:xfrm>
          <a:prstGeom prst="flowChartTerminator">
            <a:avLst/>
          </a:prstGeom>
          <a:pattFill prst="pct7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ta là đơn vị để đo diện tích đất trong những ngành như </a:t>
            </a:r>
          </a:p>
          <a:p>
            <a:pPr algn="ctr"/>
            <a:r>
              <a:rPr lang="en-VN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nghiệp, lâm nghiệp,…</a:t>
            </a:r>
          </a:p>
        </p:txBody>
      </p:sp>
      <p:sp>
        <p:nvSpPr>
          <p:cNvPr id="14" name="Terminator 13">
            <a:extLst>
              <a:ext uri="{FF2B5EF4-FFF2-40B4-BE49-F238E27FC236}">
                <a16:creationId xmlns:a16="http://schemas.microsoft.com/office/drawing/2014/main" id="{55DAACE8-4921-6CFE-ABA9-E575563366E4}"/>
              </a:ext>
            </a:extLst>
          </p:cNvPr>
          <p:cNvSpPr/>
          <p:nvPr/>
        </p:nvSpPr>
        <p:spPr>
          <a:xfrm>
            <a:off x="3757765" y="3649139"/>
            <a:ext cx="7880462" cy="1310228"/>
          </a:xfrm>
          <a:prstGeom prst="flowChartTerminator">
            <a:avLst/>
          </a:prstGeom>
          <a:pattFill prst="pct70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ta là diện tích của hình vuông có cạnh dài 100 m</a:t>
            </a:r>
          </a:p>
        </p:txBody>
      </p:sp>
      <p:sp>
        <p:nvSpPr>
          <p:cNvPr id="16" name="Wave 15">
            <a:extLst>
              <a:ext uri="{FF2B5EF4-FFF2-40B4-BE49-F238E27FC236}">
                <a16:creationId xmlns:a16="http://schemas.microsoft.com/office/drawing/2014/main" id="{53D183F6-5D5E-6096-6526-1F22CA7BF25F}"/>
              </a:ext>
            </a:extLst>
          </p:cNvPr>
          <p:cNvSpPr/>
          <p:nvPr/>
        </p:nvSpPr>
        <p:spPr>
          <a:xfrm>
            <a:off x="4301595" y="2240632"/>
            <a:ext cx="6652365" cy="1107208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Héc – ta viết tắt là ha</a:t>
            </a:r>
          </a:p>
        </p:txBody>
      </p:sp>
      <p:pic>
        <p:nvPicPr>
          <p:cNvPr id="20" name="Graphic 19" descr="Arrow: Clockwise curve with solid fill">
            <a:extLst>
              <a:ext uri="{FF2B5EF4-FFF2-40B4-BE49-F238E27FC236}">
                <a16:creationId xmlns:a16="http://schemas.microsoft.com/office/drawing/2014/main" id="{88CAF1DF-78A7-055E-8B78-82E1A5AF9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9469690">
            <a:off x="1506649" y="3051439"/>
            <a:ext cx="914400" cy="2535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7B9D5BE-FCFD-38B3-E981-5C642F35E1AA}"/>
                  </a:ext>
                </a:extLst>
              </p:cNvPr>
              <p:cNvSpPr/>
              <p:nvPr/>
            </p:nvSpPr>
            <p:spPr>
              <a:xfrm>
                <a:off x="2100262" y="5205154"/>
                <a:ext cx="4614863" cy="137492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4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ha = 10 000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4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VN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vi-VN" sz="4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VN" sz="44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7B9D5BE-FCFD-38B3-E981-5C642F35E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262" y="5205154"/>
                <a:ext cx="4614863" cy="1374928"/>
              </a:xfrm>
              <a:prstGeom prst="rect">
                <a:avLst/>
              </a:prstGeom>
              <a:blipFill>
                <a:blip r:embed="rId4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717A0EE-0964-4315-5853-929F99DE40DE}"/>
                  </a:ext>
                </a:extLst>
              </p:cNvPr>
              <p:cNvSpPr/>
              <p:nvPr/>
            </p:nvSpPr>
            <p:spPr>
              <a:xfrm>
                <a:off x="7697996" y="5311290"/>
                <a:ext cx="4048125" cy="13102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3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VN" sz="36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𝒌𝒎</m:t>
                        </m:r>
                      </m:e>
                      <m:sup>
                        <m:r>
                          <a:rPr lang="vi-VN" sz="36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vi-VN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vi-VN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6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𝒉𝒂</m:t>
                    </m:r>
                  </m:oMath>
                </a14:m>
                <a:endParaRPr lang="en-VN" sz="3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717A0EE-0964-4315-5853-929F99DE40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996" y="5311290"/>
                <a:ext cx="4048125" cy="1310228"/>
              </a:xfrm>
              <a:prstGeom prst="rect">
                <a:avLst/>
              </a:prstGeom>
              <a:blipFill>
                <a:blip r:embed="rId5"/>
                <a:stretch>
                  <a:fillRect l="-62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7064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144</Words>
  <Application>Microsoft Office PowerPoint</Application>
  <PresentationFormat>Widescreen</PresentationFormat>
  <Paragraphs>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等线</vt:lpstr>
      <vt:lpstr>Times New Roman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km^2, hm^2,〖 dam〗^2, m^2, dm^2, cm^2, mm^2</vt:lpstr>
      <vt:lpstr>km^2, ha ,〖 dam〗^2, m^2, dm^2, cm^2, mm^2</vt:lpstr>
      <vt:lpstr>km^2,hm^2 (ha),〖 dam〗^2, m^2, dm^2, cm^2, mm^2</vt:lpstr>
      <vt:lpstr>PowerPoint Presentation</vt:lpstr>
      <vt:lpstr>PowerPoint Presentation</vt:lpstr>
      <vt:lpstr>Ai nhanh, ai đúng?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75</cp:revision>
  <dcterms:created xsi:type="dcterms:W3CDTF">2024-07-19T09:20:00Z</dcterms:created>
  <dcterms:modified xsi:type="dcterms:W3CDTF">2025-03-13T02:24:51Z</dcterms:modified>
</cp:coreProperties>
</file>