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6" r:id="rId2"/>
  </p:sldMasterIdLst>
  <p:notesMasterIdLst>
    <p:notesMasterId r:id="rId25"/>
  </p:notesMasterIdLst>
  <p:sldIdLst>
    <p:sldId id="681" r:id="rId3"/>
    <p:sldId id="678" r:id="rId4"/>
    <p:sldId id="683" r:id="rId5"/>
    <p:sldId id="677" r:id="rId6"/>
    <p:sldId id="682" r:id="rId7"/>
    <p:sldId id="688" r:id="rId8"/>
    <p:sldId id="679" r:id="rId9"/>
    <p:sldId id="524" r:id="rId10"/>
    <p:sldId id="689" r:id="rId11"/>
    <p:sldId id="692" r:id="rId12"/>
    <p:sldId id="690" r:id="rId13"/>
    <p:sldId id="691" r:id="rId14"/>
    <p:sldId id="533" r:id="rId15"/>
    <p:sldId id="534" r:id="rId16"/>
    <p:sldId id="260" r:id="rId17"/>
    <p:sldId id="540" r:id="rId18"/>
    <p:sldId id="541" r:id="rId19"/>
    <p:sldId id="543" r:id="rId20"/>
    <p:sldId id="548" r:id="rId21"/>
    <p:sldId id="542" r:id="rId22"/>
    <p:sldId id="307" r:id="rId23"/>
    <p:sldId id="306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F0C444"/>
    <a:srgbClr val="F9CA47"/>
    <a:srgbClr val="BFE9F3"/>
    <a:srgbClr val="8B6442"/>
    <a:srgbClr val="F18585"/>
    <a:srgbClr val="9CEDFC"/>
    <a:srgbClr val="A0D36C"/>
    <a:srgbClr val="F2863B"/>
    <a:srgbClr val="7FC4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D8800-0E97-4927-9818-DF64664C7D09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35E5D-1FEC-48ED-AEFE-811A787DF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43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300503d765_0_3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1300503d765_0_3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7817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EBA3-CC1D-4B4B-8A65-36BD993B3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1A82A4-F242-4A04-85D0-4914882C8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2B489-92A6-4855-BB36-72EF1D25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2F1-AFB6-479E-AE9F-85EC5C4C271F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94250-0751-404C-BDC7-B5AF1715E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D38F7-BF05-4D68-B6C4-3F419170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AAD4-3D49-4DE9-9DB6-EFB5E096A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03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10FFD-321B-4B66-B04A-E7E957564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A7FFC-AD2C-4628-A016-8A0C24CA6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A0970-1ABA-4F72-8A55-5EA119A0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2F1-AFB6-479E-AE9F-85EC5C4C271F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E2819-4DCE-4C87-9FB1-F06EDE66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B3B86-D5E3-4995-AF6E-860124BE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AAD4-3D49-4DE9-9DB6-EFB5E096A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46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2B8C-C75A-4CDC-93B8-EBE70039C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21010-07BF-440E-A668-D077285DF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DB1BB-A030-474F-8111-F88C8B7AE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2F1-AFB6-479E-AE9F-85EC5C4C271F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3C6F-ABE3-4858-BDD6-30AD7B964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55B64-521C-4EE5-9A9C-1EC0F1F1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AAD4-3D49-4DE9-9DB6-EFB5E096A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84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A6B1E-EFC5-45A1-B697-BBD53131C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26856-5C67-48EB-AB52-71208D546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3F1D5-33D2-4C76-9317-6B96F6BD4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2C35A-85F1-4F19-8D20-E1F67E47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2F1-AFB6-479E-AE9F-85EC5C4C271F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8D021-1921-40DA-A2D0-0B5C39A0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DAFC8-2AF7-488E-A929-5801F12BF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AAD4-3D49-4DE9-9DB6-EFB5E096A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97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9995B-1539-41D7-8036-CA55A1E3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A222A-9F17-4176-BD0A-6AD392D47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88D88-6AB5-4534-A8AB-3D790912E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3F2287-7E0C-490A-981A-CC670C038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F9CD3D-99E1-4E77-A522-C3B95E78F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825E1A-5906-4FB7-8C00-81C20D07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2F1-AFB6-479E-AE9F-85EC5C4C271F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0F760E-DE8A-4FAC-B618-18CDBC9FE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E85499-A860-40F6-8AED-3DFC9F77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AAD4-3D49-4DE9-9DB6-EFB5E096A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75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2DF97-4FA2-4A69-B0BE-E58A2B231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966E3D-17EB-4788-8E16-F4B5EEAA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2F1-AFB6-479E-AE9F-85EC5C4C271F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2B4740-CFE7-4927-9B65-2CCF91818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28D65-9C0E-4CDC-B7C7-FAA8AF133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AAD4-3D49-4DE9-9DB6-EFB5E096A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60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89EE00-5FEE-4CBD-AFB0-BA2C57B4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2F1-AFB6-479E-AE9F-85EC5C4C271F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2B696A-53C2-46DA-815E-F46C8310C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DA716-B105-47DE-9CEB-F3BA4BF60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AAD4-3D49-4DE9-9DB6-EFB5E096A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97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8977-D552-4E5B-AB06-F9FF87CCD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57BB6-E8BD-45F8-86AA-791404945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BB1E9-11CD-4F92-8C1F-DE2776323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8E1AC-C0C3-447C-B04A-2C094D33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2F1-AFB6-479E-AE9F-85EC5C4C271F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1B305-25CB-448F-8772-D5F3AB47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06F04-0145-4670-85E3-105AF972F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AAD4-3D49-4DE9-9DB6-EFB5E096A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88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6AD30-8473-4204-AFA4-DC03316B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AE280A-948D-425C-95D9-8B35919FA4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49D853-B9AB-4FD1-905E-5B660B9C8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0F6BB-61BA-484C-A0CE-F19BB1E33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2F1-AFB6-479E-AE9F-85EC5C4C271F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A6052-BCDB-48BF-A238-21AF136C8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72076-FDF1-4A00-9CC8-85F71140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AAD4-3D49-4DE9-9DB6-EFB5E096A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46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F3E8C-38C9-48A4-850C-D3DB10372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E696F-308E-4F85-AFD0-85C07A1F3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08CC1-0F9D-4B29-85E4-5B58E36EB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2F1-AFB6-479E-AE9F-85EC5C4C271F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36737-E2E1-4BA9-8091-E807529C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8425D-3007-40A1-BD18-BCFF115DD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AAD4-3D49-4DE9-9DB6-EFB5E096A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8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EEA22-ED25-4D05-9FC2-E8AC19884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37C92-EE1F-470A-941A-619F8676F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92886-C8FB-40A4-98CF-CD83E7713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2F1-AFB6-479E-AE9F-85EC5C4C271F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EA679-6426-4D97-B4EB-C876E3198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2B47D-1B76-4F9E-A3C5-BE7C7598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AAD4-3D49-4DE9-9DB6-EFB5E096A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50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229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5EBD02-04A5-4B6E-A430-3C00C8DB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325FA-5DF7-452E-A645-57EA6D737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05C97-32E3-4723-AA0B-FB232AAA50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642F1-AFB6-479E-AE9F-85EC5C4C271F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5E1C4-52C3-4DF4-9145-FE9A005EB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35997-49A9-4542-B89B-25200B028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3AAD4-3D49-4DE9-9DB6-EFB5E096A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tags" Target="../tags/tag7.xml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28.png"/><Relationship Id="rId5" Type="http://schemas.openxmlformats.org/officeDocument/2006/relationships/tags" Target="../tags/tag9.xml"/><Relationship Id="rId10" Type="http://schemas.openxmlformats.org/officeDocument/2006/relationships/image" Target="../media/image8.png"/><Relationship Id="rId4" Type="http://schemas.openxmlformats.org/officeDocument/2006/relationships/tags" Target="../tags/tag8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tags" Target="../tags/tag1.xml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11.xml"/><Relationship Id="rId5" Type="http://schemas.openxmlformats.org/officeDocument/2006/relationships/tags" Target="../tags/tag3.xml"/><Relationship Id="rId10" Type="http://schemas.openxmlformats.org/officeDocument/2006/relationships/image" Target="../media/image8.png"/><Relationship Id="rId4" Type="http://schemas.openxmlformats.org/officeDocument/2006/relationships/tags" Target="../tags/tag2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tags" Target="../tags/tag4.xml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11.xml"/><Relationship Id="rId5" Type="http://schemas.openxmlformats.org/officeDocument/2006/relationships/tags" Target="../tags/tag6.xml"/><Relationship Id="rId10" Type="http://schemas.openxmlformats.org/officeDocument/2006/relationships/image" Target="../media/image8.png"/><Relationship Id="rId4" Type="http://schemas.openxmlformats.org/officeDocument/2006/relationships/tags" Target="../tags/tag5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9"/>
          <p:cNvSpPr/>
          <p:nvPr/>
        </p:nvSpPr>
        <p:spPr>
          <a:xfrm>
            <a:off x="8775567" y="5708100"/>
            <a:ext cx="1212800" cy="2704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24905-9926-2C04-DF2B-2BA0A38F7D44}"/>
              </a:ext>
            </a:extLst>
          </p:cNvPr>
          <p:cNvSpPr txBox="1"/>
          <p:nvPr/>
        </p:nvSpPr>
        <p:spPr>
          <a:xfrm>
            <a:off x="-787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D0CDA6-9509-65C2-0EF1-3766CE2AD00A}"/>
              </a:ext>
            </a:extLst>
          </p:cNvPr>
          <p:cNvSpPr txBox="1"/>
          <p:nvPr/>
        </p:nvSpPr>
        <p:spPr>
          <a:xfrm>
            <a:off x="1212248" y="208310"/>
            <a:ext cx="1046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LÝ TỰ TRỌNG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59264-D2C3-981C-86D4-1C811F903FEA}"/>
              </a:ext>
            </a:extLst>
          </p:cNvPr>
          <p:cNvSpPr txBox="1"/>
          <p:nvPr/>
        </p:nvSpPr>
        <p:spPr>
          <a:xfrm>
            <a:off x="1841207" y="1024028"/>
            <a:ext cx="92103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TRƯỜNG</a:t>
            </a:r>
            <a:endParaRPr lang="en-V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D47263-DBC8-7649-18A4-4F233267AD4F}"/>
              </a:ext>
            </a:extLst>
          </p:cNvPr>
          <p:cNvSpPr txBox="1"/>
          <p:nvPr/>
        </p:nvSpPr>
        <p:spPr>
          <a:xfrm>
            <a:off x="23446" y="2313131"/>
            <a:ext cx="121685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HỢP GIÁO DỤC CÔNG DÂN SỐ TRONG DẠY HỌC MÔN: HOẠT ĐỘNG TRẢI NGHIỆM</a:t>
            </a:r>
          </a:p>
          <a:p>
            <a:pPr algn="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SN: 1991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	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CB2793-C475-03AF-983A-E244F566C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3942"/>
            <a:ext cx="12428251" cy="3055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39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20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09616" y="155344"/>
            <a:ext cx="8750157" cy="990977"/>
          </a:xfrm>
          <a:custGeom>
            <a:avLst/>
            <a:gdLst/>
            <a:ahLst/>
            <a:cxnLst/>
            <a:rect l="l" t="t" r="r" b="b"/>
            <a:pathLst>
              <a:path w="13125235" h="4268978">
                <a:moveTo>
                  <a:pt x="0" y="0"/>
                </a:moveTo>
                <a:lnTo>
                  <a:pt x="13125234" y="0"/>
                </a:lnTo>
                <a:lnTo>
                  <a:pt x="13125234" y="4268978"/>
                </a:lnTo>
                <a:lnTo>
                  <a:pt x="0" y="4268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CHỦ VÀ  ĐẢM BẢO AN TOÀN KHI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TIẾP TRÊN MẠNG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872990" y="4139607"/>
            <a:ext cx="5114153" cy="2783776"/>
            <a:chOff x="-634718" y="-181057"/>
            <a:chExt cx="2020406" cy="1099764"/>
          </a:xfrm>
        </p:grpSpPr>
        <p:sp>
          <p:nvSpPr>
            <p:cNvPr id="5" name="Freeform 5"/>
            <p:cNvSpPr/>
            <p:nvPr/>
          </p:nvSpPr>
          <p:spPr>
            <a:xfrm>
              <a:off x="-634718" y="-181057"/>
              <a:ext cx="1385688" cy="918707"/>
            </a:xfrm>
            <a:custGeom>
              <a:avLst/>
              <a:gdLst/>
              <a:ahLst/>
              <a:cxnLst/>
              <a:rect l="l" t="t" r="r" b="b"/>
              <a:pathLst>
                <a:path w="1385688" h="918707">
                  <a:moveTo>
                    <a:pt x="75046" y="0"/>
                  </a:moveTo>
                  <a:lnTo>
                    <a:pt x="1310642" y="0"/>
                  </a:lnTo>
                  <a:cubicBezTo>
                    <a:pt x="1330546" y="0"/>
                    <a:pt x="1349634" y="7907"/>
                    <a:pt x="1363708" y="21980"/>
                  </a:cubicBezTo>
                  <a:cubicBezTo>
                    <a:pt x="1377782" y="36054"/>
                    <a:pt x="1385688" y="55142"/>
                    <a:pt x="1385688" y="75046"/>
                  </a:cubicBezTo>
                  <a:lnTo>
                    <a:pt x="1385688" y="843661"/>
                  </a:lnTo>
                  <a:cubicBezTo>
                    <a:pt x="1385688" y="885107"/>
                    <a:pt x="1352089" y="918707"/>
                    <a:pt x="1310642" y="918707"/>
                  </a:cubicBezTo>
                  <a:lnTo>
                    <a:pt x="75046" y="918707"/>
                  </a:lnTo>
                  <a:cubicBezTo>
                    <a:pt x="33599" y="918707"/>
                    <a:pt x="0" y="885107"/>
                    <a:pt x="0" y="843661"/>
                  </a:cubicBezTo>
                  <a:lnTo>
                    <a:pt x="0" y="75046"/>
                  </a:lnTo>
                  <a:cubicBezTo>
                    <a:pt x="0" y="33599"/>
                    <a:pt x="33599" y="0"/>
                    <a:pt x="750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 sz="120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385688" cy="966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285061" y="2227416"/>
            <a:ext cx="4863843" cy="1524502"/>
            <a:chOff x="-535830" y="-640566"/>
            <a:chExt cx="1921518" cy="1559273"/>
          </a:xfrm>
        </p:grpSpPr>
        <p:sp>
          <p:nvSpPr>
            <p:cNvPr id="8" name="Freeform 8"/>
            <p:cNvSpPr/>
            <p:nvPr/>
          </p:nvSpPr>
          <p:spPr>
            <a:xfrm>
              <a:off x="-535830" y="-640566"/>
              <a:ext cx="1208185" cy="918707"/>
            </a:xfrm>
            <a:custGeom>
              <a:avLst/>
              <a:gdLst/>
              <a:ahLst/>
              <a:cxnLst/>
              <a:rect l="l" t="t" r="r" b="b"/>
              <a:pathLst>
                <a:path w="1385688" h="918707">
                  <a:moveTo>
                    <a:pt x="75046" y="0"/>
                  </a:moveTo>
                  <a:lnTo>
                    <a:pt x="1310642" y="0"/>
                  </a:lnTo>
                  <a:cubicBezTo>
                    <a:pt x="1330546" y="0"/>
                    <a:pt x="1349634" y="7907"/>
                    <a:pt x="1363708" y="21980"/>
                  </a:cubicBezTo>
                  <a:cubicBezTo>
                    <a:pt x="1377782" y="36054"/>
                    <a:pt x="1385688" y="55142"/>
                    <a:pt x="1385688" y="75046"/>
                  </a:cubicBezTo>
                  <a:lnTo>
                    <a:pt x="1385688" y="843661"/>
                  </a:lnTo>
                  <a:cubicBezTo>
                    <a:pt x="1385688" y="885107"/>
                    <a:pt x="1352089" y="918707"/>
                    <a:pt x="1310642" y="918707"/>
                  </a:cubicBezTo>
                  <a:lnTo>
                    <a:pt x="75046" y="918707"/>
                  </a:lnTo>
                  <a:cubicBezTo>
                    <a:pt x="33599" y="918707"/>
                    <a:pt x="0" y="885107"/>
                    <a:pt x="0" y="843661"/>
                  </a:cubicBezTo>
                  <a:lnTo>
                    <a:pt x="0" y="75046"/>
                  </a:lnTo>
                  <a:cubicBezTo>
                    <a:pt x="0" y="33599"/>
                    <a:pt x="33599" y="0"/>
                    <a:pt x="750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 sz="120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385688" cy="966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8674" y="2192267"/>
            <a:ext cx="3507523" cy="1006187"/>
            <a:chOff x="0" y="0"/>
            <a:chExt cx="1385688" cy="9187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85688" cy="918707"/>
            </a:xfrm>
            <a:custGeom>
              <a:avLst/>
              <a:gdLst/>
              <a:ahLst/>
              <a:cxnLst/>
              <a:rect l="l" t="t" r="r" b="b"/>
              <a:pathLst>
                <a:path w="1385688" h="918707">
                  <a:moveTo>
                    <a:pt x="75046" y="0"/>
                  </a:moveTo>
                  <a:lnTo>
                    <a:pt x="1310642" y="0"/>
                  </a:lnTo>
                  <a:cubicBezTo>
                    <a:pt x="1330546" y="0"/>
                    <a:pt x="1349634" y="7907"/>
                    <a:pt x="1363708" y="21980"/>
                  </a:cubicBezTo>
                  <a:cubicBezTo>
                    <a:pt x="1377782" y="36054"/>
                    <a:pt x="1385688" y="55142"/>
                    <a:pt x="1385688" y="75046"/>
                  </a:cubicBezTo>
                  <a:lnTo>
                    <a:pt x="1385688" y="843661"/>
                  </a:lnTo>
                  <a:cubicBezTo>
                    <a:pt x="1385688" y="885107"/>
                    <a:pt x="1352089" y="918707"/>
                    <a:pt x="1310642" y="918707"/>
                  </a:cubicBezTo>
                  <a:lnTo>
                    <a:pt x="75046" y="918707"/>
                  </a:lnTo>
                  <a:cubicBezTo>
                    <a:pt x="33599" y="918707"/>
                    <a:pt x="0" y="885107"/>
                    <a:pt x="0" y="843661"/>
                  </a:cubicBezTo>
                  <a:lnTo>
                    <a:pt x="0" y="75046"/>
                  </a:lnTo>
                  <a:cubicBezTo>
                    <a:pt x="0" y="33599"/>
                    <a:pt x="33599" y="0"/>
                    <a:pt x="750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385688" cy="966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011737" y="1658985"/>
            <a:ext cx="530255" cy="53025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73FF"/>
            </a:solidFill>
          </p:spPr>
          <p:txBody>
            <a:bodyPr/>
            <a:lstStyle/>
            <a:p>
              <a:endParaRPr lang="en-VN" sz="12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111125" y="1760745"/>
            <a:ext cx="530255" cy="53025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73FF"/>
            </a:solidFill>
          </p:spPr>
          <p:txBody>
            <a:bodyPr/>
            <a:lstStyle/>
            <a:p>
              <a:endParaRPr lang="en-VN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516412" y="5206945"/>
            <a:ext cx="742928" cy="638306"/>
            <a:chOff x="-402195" y="-241825"/>
            <a:chExt cx="1138795" cy="978425"/>
          </a:xfrm>
        </p:grpSpPr>
        <p:sp>
          <p:nvSpPr>
            <p:cNvPr id="20" name="Freeform 20"/>
            <p:cNvSpPr/>
            <p:nvPr/>
          </p:nvSpPr>
          <p:spPr>
            <a:xfrm>
              <a:off x="-402195" y="-24182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73FF"/>
            </a:solidFill>
          </p:spPr>
          <p:txBody>
            <a:bodyPr/>
            <a:lstStyle/>
            <a:p>
              <a:endParaRPr lang="en-VN" sz="1200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 rot="-661650" flipH="1">
            <a:off x="102831" y="203842"/>
            <a:ext cx="1299965" cy="1128787"/>
          </a:xfrm>
          <a:custGeom>
            <a:avLst/>
            <a:gdLst/>
            <a:ahLst/>
            <a:cxnLst/>
            <a:rect l="l" t="t" r="r" b="b"/>
            <a:pathLst>
              <a:path w="2811758" h="4017614">
                <a:moveTo>
                  <a:pt x="2811759" y="0"/>
                </a:moveTo>
                <a:lnTo>
                  <a:pt x="0" y="0"/>
                </a:lnTo>
                <a:lnTo>
                  <a:pt x="0" y="4017614"/>
                </a:lnTo>
                <a:lnTo>
                  <a:pt x="2811759" y="4017614"/>
                </a:lnTo>
                <a:lnTo>
                  <a:pt x="281175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  <p:sp>
        <p:nvSpPr>
          <p:cNvPr id="25" name="Freeform 25"/>
          <p:cNvSpPr/>
          <p:nvPr/>
        </p:nvSpPr>
        <p:spPr>
          <a:xfrm>
            <a:off x="8626247" y="3791197"/>
            <a:ext cx="3672817" cy="989385"/>
          </a:xfrm>
          <a:custGeom>
            <a:avLst/>
            <a:gdLst/>
            <a:ahLst/>
            <a:cxnLst/>
            <a:rect l="l" t="t" r="r" b="b"/>
            <a:pathLst>
              <a:path w="1159960" h="1200936">
                <a:moveTo>
                  <a:pt x="0" y="0"/>
                </a:moveTo>
                <a:lnTo>
                  <a:pt x="1159960" y="0"/>
                </a:lnTo>
                <a:lnTo>
                  <a:pt x="1159960" y="1200936"/>
                </a:lnTo>
                <a:lnTo>
                  <a:pt x="0" y="120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8783"/>
            </a:stretch>
          </a:blipFill>
        </p:spPr>
        <p:txBody>
          <a:bodyPr/>
          <a:lstStyle/>
          <a:p>
            <a:endParaRPr lang="en-VN" sz="1600" dirty="0"/>
          </a:p>
          <a:p>
            <a:r>
              <a:rPr lang="en-VN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ỨNG XỬ, GIAO TIẾP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-144372" y="2131357"/>
            <a:ext cx="410353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VÀ TÁC HẠI </a:t>
            </a:r>
          </a:p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VIỆC SỬ DỤNG VÀ </a:t>
            </a:r>
          </a:p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TIẾP TRÊN MẠNG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407786" y="2301571"/>
            <a:ext cx="2810875" cy="82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CHỦ VÀ ĐẢM BẢO AN TOÀN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83084" y="1784868"/>
            <a:ext cx="573289" cy="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 dirty="0">
                <a:solidFill>
                  <a:srgbClr val="FFFFFF"/>
                </a:solidFill>
                <a:latin typeface="Varela Round"/>
              </a:rPr>
              <a:t>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097014" y="1901371"/>
            <a:ext cx="573289" cy="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 dirty="0">
                <a:solidFill>
                  <a:srgbClr val="FFFFFF"/>
                </a:solidFill>
                <a:latin typeface="Varela Round"/>
              </a:rPr>
              <a:t>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489111" y="5349085"/>
            <a:ext cx="573289" cy="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 dirty="0">
                <a:solidFill>
                  <a:srgbClr val="FFFFFF"/>
                </a:solidFill>
                <a:latin typeface="Varela Round"/>
              </a:rPr>
              <a:t>3</a:t>
            </a:r>
          </a:p>
        </p:txBody>
      </p:sp>
      <p:sp>
        <p:nvSpPr>
          <p:cNvPr id="34" name="Freeform 34"/>
          <p:cNvSpPr/>
          <p:nvPr/>
        </p:nvSpPr>
        <p:spPr>
          <a:xfrm>
            <a:off x="9544648" y="1576816"/>
            <a:ext cx="2825815" cy="1135188"/>
          </a:xfrm>
          <a:custGeom>
            <a:avLst/>
            <a:gdLst/>
            <a:ahLst/>
            <a:cxnLst/>
            <a:rect l="l" t="t" r="r" b="b"/>
            <a:pathLst>
              <a:path w="1159960" h="1200936">
                <a:moveTo>
                  <a:pt x="0" y="0"/>
                </a:moveTo>
                <a:lnTo>
                  <a:pt x="1159960" y="0"/>
                </a:lnTo>
                <a:lnTo>
                  <a:pt x="1159960" y="1200936"/>
                </a:lnTo>
                <a:lnTo>
                  <a:pt x="0" y="120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8783"/>
            </a:stretch>
          </a:blipFill>
        </p:spPr>
        <p:txBody>
          <a:bodyPr/>
          <a:lstStyle/>
          <a:p>
            <a:endParaRPr lang="en-VN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THỜI GIAN</a:t>
            </a:r>
          </a:p>
        </p:txBody>
      </p:sp>
      <p:sp>
        <p:nvSpPr>
          <p:cNvPr id="36" name="Freeform 36"/>
          <p:cNvSpPr/>
          <p:nvPr/>
        </p:nvSpPr>
        <p:spPr>
          <a:xfrm>
            <a:off x="9819938" y="2612788"/>
            <a:ext cx="2372248" cy="1101496"/>
          </a:xfrm>
          <a:custGeom>
            <a:avLst/>
            <a:gdLst/>
            <a:ahLst/>
            <a:cxnLst/>
            <a:rect l="l" t="t" r="r" b="b"/>
            <a:pathLst>
              <a:path w="1159960" h="1200936">
                <a:moveTo>
                  <a:pt x="0" y="0"/>
                </a:moveTo>
                <a:lnTo>
                  <a:pt x="1159960" y="0"/>
                </a:lnTo>
                <a:lnTo>
                  <a:pt x="1159960" y="1200937"/>
                </a:lnTo>
                <a:lnTo>
                  <a:pt x="0" y="12009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8783"/>
            </a:stretch>
          </a:blipFill>
        </p:spPr>
        <p:txBody>
          <a:bodyPr/>
          <a:lstStyle/>
          <a:p>
            <a:endParaRPr lang="en-VN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5974D98-7BB7-29B4-FE74-76A4BDAC8CFC}"/>
              </a:ext>
            </a:extLst>
          </p:cNvPr>
          <p:cNvSpPr/>
          <p:nvPr/>
        </p:nvSpPr>
        <p:spPr>
          <a:xfrm>
            <a:off x="14458" y="3410431"/>
            <a:ext cx="2036781" cy="8006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LỢI ÍCH</a:t>
            </a:r>
          </a:p>
        </p:txBody>
      </p:sp>
      <p:sp>
        <p:nvSpPr>
          <p:cNvPr id="39" name="TextBox 28">
            <a:extLst>
              <a:ext uri="{FF2B5EF4-FFF2-40B4-BE49-F238E27FC236}">
                <a16:creationId xmlns:a16="http://schemas.microsoft.com/office/drawing/2014/main" id="{ED9FDA26-791F-EC38-84CC-715D2392D0C1}"/>
              </a:ext>
            </a:extLst>
          </p:cNvPr>
          <p:cNvSpPr txBox="1"/>
          <p:nvPr/>
        </p:nvSpPr>
        <p:spPr>
          <a:xfrm>
            <a:off x="63307" y="4245742"/>
            <a:ext cx="3203843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246FC29-D6C7-72AF-FF5E-3FF1279265C3}"/>
              </a:ext>
            </a:extLst>
          </p:cNvPr>
          <p:cNvSpPr/>
          <p:nvPr/>
        </p:nvSpPr>
        <p:spPr>
          <a:xfrm>
            <a:off x="3256118" y="3348748"/>
            <a:ext cx="2461448" cy="800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HẠI</a:t>
            </a:r>
          </a:p>
        </p:txBody>
      </p:sp>
      <p:sp>
        <p:nvSpPr>
          <p:cNvPr id="41" name="TextBox 28">
            <a:extLst>
              <a:ext uri="{FF2B5EF4-FFF2-40B4-BE49-F238E27FC236}">
                <a16:creationId xmlns:a16="http://schemas.microsoft.com/office/drawing/2014/main" id="{03FBE796-F778-1D82-D2BE-BFA584380C16}"/>
              </a:ext>
            </a:extLst>
          </p:cNvPr>
          <p:cNvSpPr txBox="1"/>
          <p:nvPr/>
        </p:nvSpPr>
        <p:spPr>
          <a:xfrm>
            <a:off x="3304593" y="4284616"/>
            <a:ext cx="3564724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7A6970D9-D326-E1F8-03B0-94E729558B5B}"/>
              </a:ext>
            </a:extLst>
          </p:cNvPr>
          <p:cNvCxnSpPr>
            <a:cxnSpLocks/>
          </p:cNvCxnSpPr>
          <p:nvPr/>
        </p:nvCxnSpPr>
        <p:spPr>
          <a:xfrm>
            <a:off x="3589481" y="3096961"/>
            <a:ext cx="878895" cy="329951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12081438-7B93-72D5-CF44-F8C0D9C00DB7}"/>
              </a:ext>
            </a:extLst>
          </p:cNvPr>
          <p:cNvCxnSpPr>
            <a:cxnSpLocks/>
          </p:cNvCxnSpPr>
          <p:nvPr/>
        </p:nvCxnSpPr>
        <p:spPr>
          <a:xfrm rot="10800000" flipV="1">
            <a:off x="863126" y="3177439"/>
            <a:ext cx="546491" cy="23299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9">
            <a:extLst>
              <a:ext uri="{FF2B5EF4-FFF2-40B4-BE49-F238E27FC236}">
                <a16:creationId xmlns:a16="http://schemas.microsoft.com/office/drawing/2014/main" id="{2F4D36FE-FC48-C1E8-AB5F-9B93383CC2FB}"/>
              </a:ext>
            </a:extLst>
          </p:cNvPr>
          <p:cNvSpPr txBox="1"/>
          <p:nvPr/>
        </p:nvSpPr>
        <p:spPr>
          <a:xfrm>
            <a:off x="-675752" y="4141693"/>
            <a:ext cx="3507523" cy="244602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867"/>
              </a:lnSpc>
            </a:pPr>
            <a:endParaRPr sz="1200"/>
          </a:p>
        </p:txBody>
      </p:sp>
      <p:sp>
        <p:nvSpPr>
          <p:cNvPr id="58" name="TextBox 9">
            <a:extLst>
              <a:ext uri="{FF2B5EF4-FFF2-40B4-BE49-F238E27FC236}">
                <a16:creationId xmlns:a16="http://schemas.microsoft.com/office/drawing/2014/main" id="{DB09A21D-830C-CE02-9118-7E68DC2AF32D}"/>
              </a:ext>
            </a:extLst>
          </p:cNvPr>
          <p:cNvSpPr txBox="1"/>
          <p:nvPr/>
        </p:nvSpPr>
        <p:spPr>
          <a:xfrm>
            <a:off x="7881866" y="1848538"/>
            <a:ext cx="3507523" cy="244602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867"/>
              </a:lnSpc>
            </a:pPr>
            <a:endParaRPr sz="120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18DA163-7AC9-5A40-6648-88176A35B361}"/>
              </a:ext>
            </a:extLst>
          </p:cNvPr>
          <p:cNvSpPr/>
          <p:nvPr/>
        </p:nvSpPr>
        <p:spPr>
          <a:xfrm>
            <a:off x="7591669" y="5530248"/>
            <a:ext cx="4663638" cy="134317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200"/>
          </a:p>
        </p:txBody>
      </p:sp>
      <p:cxnSp>
        <p:nvCxnSpPr>
          <p:cNvPr id="63" name="Curved Connector 62">
            <a:extLst>
              <a:ext uri="{FF2B5EF4-FFF2-40B4-BE49-F238E27FC236}">
                <a16:creationId xmlns:a16="http://schemas.microsoft.com/office/drawing/2014/main" id="{6B2E7F73-CD20-4C92-B2C7-BE7CCF2E132A}"/>
              </a:ext>
            </a:extLst>
          </p:cNvPr>
          <p:cNvCxnSpPr>
            <a:cxnSpLocks/>
          </p:cNvCxnSpPr>
          <p:nvPr/>
        </p:nvCxnSpPr>
        <p:spPr>
          <a:xfrm>
            <a:off x="9343070" y="2642159"/>
            <a:ext cx="816703" cy="329951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Curved Connector 63">
            <a:extLst>
              <a:ext uri="{FF2B5EF4-FFF2-40B4-BE49-F238E27FC236}">
                <a16:creationId xmlns:a16="http://schemas.microsoft.com/office/drawing/2014/main" id="{099F6655-504B-3DC5-BFA8-3FEE422878B4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99512" y="3200719"/>
            <a:ext cx="948277" cy="72111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Curved Connector 65">
            <a:extLst>
              <a:ext uri="{FF2B5EF4-FFF2-40B4-BE49-F238E27FC236}">
                <a16:creationId xmlns:a16="http://schemas.microsoft.com/office/drawing/2014/main" id="{5E89FD97-5E07-084F-2AE2-D0DFB458C6E7}"/>
              </a:ext>
            </a:extLst>
          </p:cNvPr>
          <p:cNvCxnSpPr>
            <a:cxnSpLocks/>
          </p:cNvCxnSpPr>
          <p:nvPr/>
        </p:nvCxnSpPr>
        <p:spPr>
          <a:xfrm flipV="1">
            <a:off x="8873002" y="1760745"/>
            <a:ext cx="1296341" cy="35894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1" name="Curved Connector 70">
            <a:extLst>
              <a:ext uri="{FF2B5EF4-FFF2-40B4-BE49-F238E27FC236}">
                <a16:creationId xmlns:a16="http://schemas.microsoft.com/office/drawing/2014/main" id="{4C41F9DE-98E3-D615-BCDE-7DF560B1426F}"/>
              </a:ext>
            </a:extLst>
          </p:cNvPr>
          <p:cNvCxnSpPr/>
          <p:nvPr/>
        </p:nvCxnSpPr>
        <p:spPr>
          <a:xfrm rot="16200000" flipH="1">
            <a:off x="4248572" y="1924506"/>
            <a:ext cx="4361512" cy="2903465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2" name="Freeform 42">
            <a:extLst>
              <a:ext uri="{FF2B5EF4-FFF2-40B4-BE49-F238E27FC236}">
                <a16:creationId xmlns:a16="http://schemas.microsoft.com/office/drawing/2014/main" id="{B835B512-35B2-4BCB-CBCB-A32CE7DC02EC}"/>
              </a:ext>
            </a:extLst>
          </p:cNvPr>
          <p:cNvSpPr/>
          <p:nvPr/>
        </p:nvSpPr>
        <p:spPr>
          <a:xfrm>
            <a:off x="10677663" y="118008"/>
            <a:ext cx="1366821" cy="1140327"/>
          </a:xfrm>
          <a:custGeom>
            <a:avLst/>
            <a:gdLst/>
            <a:ahLst/>
            <a:cxnLst/>
            <a:rect l="l" t="t" r="r" b="b"/>
            <a:pathLst>
              <a:path w="4521042" h="4784171">
                <a:moveTo>
                  <a:pt x="0" y="0"/>
                </a:moveTo>
                <a:lnTo>
                  <a:pt x="4521042" y="0"/>
                </a:lnTo>
                <a:lnTo>
                  <a:pt x="4521042" y="4784171"/>
                </a:lnTo>
                <a:lnTo>
                  <a:pt x="0" y="4784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  <p:sp>
        <p:nvSpPr>
          <p:cNvPr id="73" name="TextBox 28">
            <a:extLst>
              <a:ext uri="{FF2B5EF4-FFF2-40B4-BE49-F238E27FC236}">
                <a16:creationId xmlns:a16="http://schemas.microsoft.com/office/drawing/2014/main" id="{EB687F14-C6BD-DE47-F99C-199138467AFA}"/>
              </a:ext>
            </a:extLst>
          </p:cNvPr>
          <p:cNvSpPr txBox="1"/>
          <p:nvPr/>
        </p:nvSpPr>
        <p:spPr>
          <a:xfrm>
            <a:off x="8212182" y="5614299"/>
            <a:ext cx="413999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TỰ CHỦ VÀ ĐẢM BẢO AN TOÀN KHI GIAO TIẾP TRÊN MẠNG</a:t>
            </a:r>
          </a:p>
        </p:txBody>
      </p:sp>
      <p:cxnSp>
        <p:nvCxnSpPr>
          <p:cNvPr id="74" name="Curved Connector 73">
            <a:extLst>
              <a:ext uri="{FF2B5EF4-FFF2-40B4-BE49-F238E27FC236}">
                <a16:creationId xmlns:a16="http://schemas.microsoft.com/office/drawing/2014/main" id="{817E92AA-4071-AD61-BF09-FE79351A8E1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85025" y="1171800"/>
            <a:ext cx="2432796" cy="62146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>
            <a:extLst>
              <a:ext uri="{FF2B5EF4-FFF2-40B4-BE49-F238E27FC236}">
                <a16:creationId xmlns:a16="http://schemas.microsoft.com/office/drawing/2014/main" id="{02C6ADCF-D575-AA85-41C3-656E9E992151}"/>
              </a:ext>
            </a:extLst>
          </p:cNvPr>
          <p:cNvCxnSpPr>
            <a:cxnSpLocks/>
          </p:cNvCxnSpPr>
          <p:nvPr/>
        </p:nvCxnSpPr>
        <p:spPr>
          <a:xfrm>
            <a:off x="4989780" y="1155258"/>
            <a:ext cx="2065779" cy="74856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5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VN" sz="1200"/>
          </a:p>
        </p:txBody>
      </p:sp>
      <p:sp>
        <p:nvSpPr>
          <p:cNvPr id="3" name="Freeform 3"/>
          <p:cNvSpPr/>
          <p:nvPr/>
        </p:nvSpPr>
        <p:spPr>
          <a:xfrm>
            <a:off x="400187" y="834875"/>
            <a:ext cx="11506200" cy="5188250"/>
          </a:xfrm>
          <a:custGeom>
            <a:avLst/>
            <a:gdLst/>
            <a:ahLst/>
            <a:cxnLst/>
            <a:rect l="l" t="t" r="r" b="b"/>
            <a:pathLst>
              <a:path w="17259300" h="7782375">
                <a:moveTo>
                  <a:pt x="0" y="0"/>
                </a:moveTo>
                <a:lnTo>
                  <a:pt x="17259300" y="0"/>
                </a:lnTo>
                <a:lnTo>
                  <a:pt x="17259300" y="7782376"/>
                </a:lnTo>
                <a:lnTo>
                  <a:pt x="0" y="7782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  <p:sp>
        <p:nvSpPr>
          <p:cNvPr id="7" name="Freeform 7"/>
          <p:cNvSpPr/>
          <p:nvPr/>
        </p:nvSpPr>
        <p:spPr>
          <a:xfrm>
            <a:off x="4073740" y="1423261"/>
            <a:ext cx="4044520" cy="611734"/>
          </a:xfrm>
          <a:custGeom>
            <a:avLst/>
            <a:gdLst/>
            <a:ahLst/>
            <a:cxnLst/>
            <a:rect l="l" t="t" r="r" b="b"/>
            <a:pathLst>
              <a:path w="6066780" h="917601">
                <a:moveTo>
                  <a:pt x="0" y="0"/>
                </a:moveTo>
                <a:lnTo>
                  <a:pt x="6066780" y="0"/>
                </a:lnTo>
                <a:lnTo>
                  <a:pt x="6066780" y="917600"/>
                </a:lnTo>
                <a:lnTo>
                  <a:pt x="0" y="917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  <p:sp>
        <p:nvSpPr>
          <p:cNvPr id="8" name="TextBox 8"/>
          <p:cNvSpPr txBox="1"/>
          <p:nvPr/>
        </p:nvSpPr>
        <p:spPr>
          <a:xfrm>
            <a:off x="1690516" y="1957726"/>
            <a:ext cx="8810968" cy="1864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51"/>
              </a:lnSpc>
            </a:pPr>
            <a:r>
              <a:rPr lang="en-US" sz="11037">
                <a:solidFill>
                  <a:srgbClr val="E86AA7"/>
                </a:solidFill>
                <a:latin typeface="Fredoka"/>
              </a:rPr>
              <a:t>THANK YOU!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4665077"/>
            <a:ext cx="2453950" cy="2270819"/>
          </a:xfrm>
          <a:custGeom>
            <a:avLst/>
            <a:gdLst/>
            <a:ahLst/>
            <a:cxnLst/>
            <a:rect l="l" t="t" r="r" b="b"/>
            <a:pathLst>
              <a:path w="3680925" h="3406229">
                <a:moveTo>
                  <a:pt x="0" y="0"/>
                </a:moveTo>
                <a:lnTo>
                  <a:pt x="3680925" y="0"/>
                </a:lnTo>
                <a:lnTo>
                  <a:pt x="3680925" y="3406229"/>
                </a:lnTo>
                <a:lnTo>
                  <a:pt x="0" y="3406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  <p:sp>
        <p:nvSpPr>
          <p:cNvPr id="11" name="Freeform 11"/>
          <p:cNvSpPr/>
          <p:nvPr/>
        </p:nvSpPr>
        <p:spPr>
          <a:xfrm flipH="1">
            <a:off x="9738050" y="4665077"/>
            <a:ext cx="2453950" cy="2270819"/>
          </a:xfrm>
          <a:custGeom>
            <a:avLst/>
            <a:gdLst/>
            <a:ahLst/>
            <a:cxnLst/>
            <a:rect l="l" t="t" r="r" b="b"/>
            <a:pathLst>
              <a:path w="3680925" h="3406229">
                <a:moveTo>
                  <a:pt x="3680925" y="0"/>
                </a:moveTo>
                <a:lnTo>
                  <a:pt x="0" y="0"/>
                </a:lnTo>
                <a:lnTo>
                  <a:pt x="0" y="3406229"/>
                </a:lnTo>
                <a:lnTo>
                  <a:pt x="3680925" y="3406229"/>
                </a:lnTo>
                <a:lnTo>
                  <a:pt x="368092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  <p:sp>
        <p:nvSpPr>
          <p:cNvPr id="12" name="Freeform 12"/>
          <p:cNvSpPr/>
          <p:nvPr/>
        </p:nvSpPr>
        <p:spPr>
          <a:xfrm>
            <a:off x="10170277" y="-242253"/>
            <a:ext cx="3049955" cy="3030893"/>
          </a:xfrm>
          <a:custGeom>
            <a:avLst/>
            <a:gdLst/>
            <a:ahLst/>
            <a:cxnLst/>
            <a:rect l="l" t="t" r="r" b="b"/>
            <a:pathLst>
              <a:path w="4574933" h="4546340">
                <a:moveTo>
                  <a:pt x="0" y="0"/>
                </a:moveTo>
                <a:lnTo>
                  <a:pt x="4574934" y="0"/>
                </a:lnTo>
                <a:lnTo>
                  <a:pt x="4574934" y="4546340"/>
                </a:lnTo>
                <a:lnTo>
                  <a:pt x="0" y="454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  <p:sp>
        <p:nvSpPr>
          <p:cNvPr id="13" name="Freeform 13"/>
          <p:cNvSpPr/>
          <p:nvPr/>
        </p:nvSpPr>
        <p:spPr>
          <a:xfrm flipH="1">
            <a:off x="-1105724" y="-242253"/>
            <a:ext cx="3049955" cy="3030893"/>
          </a:xfrm>
          <a:custGeom>
            <a:avLst/>
            <a:gdLst/>
            <a:ahLst/>
            <a:cxnLst/>
            <a:rect l="l" t="t" r="r" b="b"/>
            <a:pathLst>
              <a:path w="4574933" h="4546340">
                <a:moveTo>
                  <a:pt x="4574933" y="0"/>
                </a:moveTo>
                <a:lnTo>
                  <a:pt x="0" y="0"/>
                </a:lnTo>
                <a:lnTo>
                  <a:pt x="0" y="4546340"/>
                </a:lnTo>
                <a:lnTo>
                  <a:pt x="4574933" y="4546340"/>
                </a:lnTo>
                <a:lnTo>
                  <a:pt x="457493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  <p:sp>
        <p:nvSpPr>
          <p:cNvPr id="14" name="Freeform 14"/>
          <p:cNvSpPr/>
          <p:nvPr/>
        </p:nvSpPr>
        <p:spPr>
          <a:xfrm>
            <a:off x="10729110" y="3004220"/>
            <a:ext cx="2125407" cy="1445277"/>
          </a:xfrm>
          <a:custGeom>
            <a:avLst/>
            <a:gdLst/>
            <a:ahLst/>
            <a:cxnLst/>
            <a:rect l="l" t="t" r="r" b="b"/>
            <a:pathLst>
              <a:path w="3188110" h="2167915">
                <a:moveTo>
                  <a:pt x="0" y="0"/>
                </a:moveTo>
                <a:lnTo>
                  <a:pt x="3188110" y="0"/>
                </a:lnTo>
                <a:lnTo>
                  <a:pt x="3188110" y="2167915"/>
                </a:lnTo>
                <a:lnTo>
                  <a:pt x="0" y="21679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  <p:sp>
        <p:nvSpPr>
          <p:cNvPr id="15" name="Freeform 15"/>
          <p:cNvSpPr/>
          <p:nvPr/>
        </p:nvSpPr>
        <p:spPr>
          <a:xfrm flipH="1">
            <a:off x="-662517" y="3004220"/>
            <a:ext cx="2125407" cy="1445277"/>
          </a:xfrm>
          <a:custGeom>
            <a:avLst/>
            <a:gdLst/>
            <a:ahLst/>
            <a:cxnLst/>
            <a:rect l="l" t="t" r="r" b="b"/>
            <a:pathLst>
              <a:path w="3188110" h="2167915">
                <a:moveTo>
                  <a:pt x="3188110" y="0"/>
                </a:moveTo>
                <a:lnTo>
                  <a:pt x="0" y="0"/>
                </a:lnTo>
                <a:lnTo>
                  <a:pt x="0" y="2167915"/>
                </a:lnTo>
                <a:lnTo>
                  <a:pt x="3188110" y="2167915"/>
                </a:lnTo>
                <a:lnTo>
                  <a:pt x="318811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</p:spTree>
    <p:extLst>
      <p:ext uri="{BB962C8B-B14F-4D97-AF65-F5344CB8AC3E}">
        <p14:creationId xmlns:p14="http://schemas.microsoft.com/office/powerpoint/2010/main" val="349434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116612-AF76-4D5B-B06F-043D31DF9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268" y="2468605"/>
            <a:ext cx="8318246" cy="363923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EE8C0EB-FB72-40D9-A7F5-0D3AB4327072}"/>
              </a:ext>
            </a:extLst>
          </p:cNvPr>
          <p:cNvSpPr/>
          <p:nvPr/>
        </p:nvSpPr>
        <p:spPr>
          <a:xfrm>
            <a:off x="594934" y="1415133"/>
            <a:ext cx="3113103" cy="1126863"/>
          </a:xfrm>
          <a:prstGeom prst="wedgeRoundRectCallout">
            <a:avLst>
              <a:gd name="adj1" fmla="val 39492"/>
              <a:gd name="adj2" fmla="val 73280"/>
              <a:gd name="adj3" fmla="val 16667"/>
            </a:avLst>
          </a:prstGeom>
          <a:solidFill>
            <a:srgbClr val="F0C444"/>
          </a:solidFill>
          <a:ln w="38100">
            <a:solidFill>
              <a:srgbClr val="F9CA47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Chúng cháu cân nặng bao nhiêu ki-lô-gam ạ?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EFB3134-3E34-42C2-91E0-BA84A703D51E}"/>
              </a:ext>
            </a:extLst>
          </p:cNvPr>
          <p:cNvSpPr/>
          <p:nvPr/>
        </p:nvSpPr>
        <p:spPr>
          <a:xfrm>
            <a:off x="3873068" y="538920"/>
            <a:ext cx="4445863" cy="1126863"/>
          </a:xfrm>
          <a:prstGeom prst="wedgeRoundRectCallout">
            <a:avLst>
              <a:gd name="adj1" fmla="val 6771"/>
              <a:gd name="adj2" fmla="val 74856"/>
              <a:gd name="adj3" fmla="val 16667"/>
            </a:avLst>
          </a:prstGeom>
          <a:solidFill>
            <a:srgbClr val="F0C444"/>
          </a:solidFill>
          <a:ln w="38100">
            <a:solidFill>
              <a:srgbClr val="F9CA47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Bác vừa xem cân nặng của hai bạn. Mai cân nặng khoảng 31kg. Việt cân nặng khoảng 32kg.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551C00E-E2B0-46D8-9525-F935B9CFFE1B}"/>
              </a:ext>
            </a:extLst>
          </p:cNvPr>
          <p:cNvSpPr/>
          <p:nvPr/>
        </p:nvSpPr>
        <p:spPr>
          <a:xfrm>
            <a:off x="7013360" y="1861398"/>
            <a:ext cx="4341179" cy="1361196"/>
          </a:xfrm>
          <a:prstGeom prst="wedgeRoundRectCallout">
            <a:avLst>
              <a:gd name="adj1" fmla="val 3856"/>
              <a:gd name="adj2" fmla="val 82223"/>
              <a:gd name="adj3" fmla="val 16667"/>
            </a:avLst>
          </a:prstGeom>
          <a:solidFill>
            <a:srgbClr val="F0C444"/>
          </a:solidFill>
          <a:ln w="38100">
            <a:solidFill>
              <a:srgbClr val="F9CA47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Bác sĩ đã làm tròn số cân nặng đến số tự nhiên gần nhất đấy! Chính xác Mai cân nặng 31,2kg; Việt cân nặng 31,75kg.</a:t>
            </a:r>
          </a:p>
        </p:txBody>
      </p:sp>
    </p:spTree>
    <p:extLst>
      <p:ext uri="{BB962C8B-B14F-4D97-AF65-F5344CB8AC3E}">
        <p14:creationId xmlns:p14="http://schemas.microsoft.com/office/powerpoint/2010/main" val="48931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94960E-5D04-4A49-8F37-BC80AD46B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73" t="1268" r="7044"/>
          <a:stretch/>
        </p:blipFill>
        <p:spPr>
          <a:xfrm>
            <a:off x="2545360" y="2176357"/>
            <a:ext cx="1729920" cy="2184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B85D695-16D5-4460-A7DC-74C2FF586A43}"/>
              </a:ext>
            </a:extLst>
          </p:cNvPr>
          <p:cNvSpPr/>
          <p:nvPr/>
        </p:nvSpPr>
        <p:spPr>
          <a:xfrm>
            <a:off x="719091" y="435006"/>
            <a:ext cx="5190833" cy="1499834"/>
          </a:xfrm>
          <a:prstGeom prst="wedgeRoundRectCallout">
            <a:avLst>
              <a:gd name="adj1" fmla="val 2335"/>
              <a:gd name="adj2" fmla="val 66978"/>
              <a:gd name="adj3" fmla="val 16667"/>
            </a:avLst>
          </a:prstGeom>
          <a:solidFill>
            <a:srgbClr val="F0C444"/>
          </a:solidFill>
          <a:ln w="38100">
            <a:solidFill>
              <a:srgbClr val="F9CA47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</a:rPr>
              <a:t>Khi làm tròn số thập phân đến số tự nhiên gần nhất, ta so sánh chữ số hàng phần mười với 5.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D6AED8-4220-44C9-B45D-6842590D6028}"/>
              </a:ext>
            </a:extLst>
          </p:cNvPr>
          <p:cNvSpPr/>
          <p:nvPr/>
        </p:nvSpPr>
        <p:spPr>
          <a:xfrm>
            <a:off x="6282078" y="435007"/>
            <a:ext cx="4193572" cy="3877382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BED94-D87A-4709-B900-8B3E61DEC98E}"/>
              </a:ext>
            </a:extLst>
          </p:cNvPr>
          <p:cNvSpPr txBox="1"/>
          <p:nvPr/>
        </p:nvSpPr>
        <p:spPr>
          <a:xfrm>
            <a:off x="6504972" y="806720"/>
            <a:ext cx="9421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/>
              <a:t>31,2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EF37AB-9D3F-4218-8D41-02235EAA9435}"/>
              </a:ext>
            </a:extLst>
          </p:cNvPr>
          <p:cNvCxnSpPr>
            <a:cxnSpLocks/>
          </p:cNvCxnSpPr>
          <p:nvPr/>
        </p:nvCxnSpPr>
        <p:spPr>
          <a:xfrm>
            <a:off x="7636309" y="1143340"/>
            <a:ext cx="220251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E4812EF-13F0-4A95-8517-D934BFE9933B}"/>
              </a:ext>
            </a:extLst>
          </p:cNvPr>
          <p:cNvSpPr txBox="1"/>
          <p:nvPr/>
        </p:nvSpPr>
        <p:spPr>
          <a:xfrm>
            <a:off x="7720767" y="598657"/>
            <a:ext cx="17311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/>
              <a:t>Vì </a:t>
            </a:r>
            <a:r>
              <a:rPr lang="en-US" sz="2500" b="1">
                <a:solidFill>
                  <a:srgbClr val="FF0000"/>
                </a:solidFill>
              </a:rPr>
              <a:t>2</a:t>
            </a:r>
            <a:r>
              <a:rPr lang="en-US" sz="2500" b="1"/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A9B774-C863-4A0A-BA7F-A9B3DCEA713A}"/>
              </a:ext>
            </a:extLst>
          </p:cNvPr>
          <p:cNvSpPr txBox="1"/>
          <p:nvPr/>
        </p:nvSpPr>
        <p:spPr>
          <a:xfrm>
            <a:off x="7447151" y="1175718"/>
            <a:ext cx="28402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/>
              <a:t>Làm tròn </a:t>
            </a:r>
            <a:r>
              <a:rPr lang="en-US" sz="2500" b="1">
                <a:solidFill>
                  <a:srgbClr val="FF0000"/>
                </a:solidFill>
              </a:rPr>
              <a:t>xuống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2828A-91A1-407B-B513-3DA6BE92F9D1}"/>
              </a:ext>
            </a:extLst>
          </p:cNvPr>
          <p:cNvSpPr txBox="1"/>
          <p:nvPr/>
        </p:nvSpPr>
        <p:spPr>
          <a:xfrm>
            <a:off x="9916814" y="819736"/>
            <a:ext cx="7010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/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185F8E-AB9F-4328-B3B5-B35B1AB4235E}"/>
              </a:ext>
            </a:extLst>
          </p:cNvPr>
          <p:cNvSpPr txBox="1"/>
          <p:nvPr/>
        </p:nvSpPr>
        <p:spPr>
          <a:xfrm>
            <a:off x="6417460" y="2182092"/>
            <a:ext cx="13300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31,75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D09258-BE8C-44A7-9E5E-B05CC508AB3C}"/>
              </a:ext>
            </a:extLst>
          </p:cNvPr>
          <p:cNvSpPr txBox="1"/>
          <p:nvPr/>
        </p:nvSpPr>
        <p:spPr>
          <a:xfrm>
            <a:off x="7803471" y="1934840"/>
            <a:ext cx="17311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Vì</a:t>
            </a:r>
            <a:r>
              <a:rPr lang="en-US" sz="2500" b="1" dirty="0"/>
              <a:t> </a:t>
            </a:r>
            <a:r>
              <a:rPr lang="en-US" sz="2500" b="1" dirty="0">
                <a:solidFill>
                  <a:srgbClr val="FF0000"/>
                </a:solidFill>
              </a:rPr>
              <a:t>7</a:t>
            </a:r>
            <a:r>
              <a:rPr lang="en-US" sz="2500" b="1" dirty="0"/>
              <a:t> &gt; 5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EEE6C58-C491-4367-9C2A-6C5BBD4928F1}"/>
              </a:ext>
            </a:extLst>
          </p:cNvPr>
          <p:cNvCxnSpPr>
            <a:cxnSpLocks/>
          </p:cNvCxnSpPr>
          <p:nvPr/>
        </p:nvCxnSpPr>
        <p:spPr>
          <a:xfrm>
            <a:off x="7720767" y="2458060"/>
            <a:ext cx="181385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0BAA7BE-708E-454A-BE1C-A672F298A20A}"/>
              </a:ext>
            </a:extLst>
          </p:cNvPr>
          <p:cNvSpPr txBox="1"/>
          <p:nvPr/>
        </p:nvSpPr>
        <p:spPr>
          <a:xfrm>
            <a:off x="7619867" y="2507563"/>
            <a:ext cx="22543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/>
              <a:t>Làm tròn </a:t>
            </a:r>
            <a:r>
              <a:rPr lang="en-US" sz="2500" b="1">
                <a:solidFill>
                  <a:srgbClr val="FF0000"/>
                </a:solidFill>
              </a:rPr>
              <a:t>lên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E72C69-A228-47EF-A2C6-0EA164B7C229}"/>
              </a:ext>
            </a:extLst>
          </p:cNvPr>
          <p:cNvSpPr txBox="1"/>
          <p:nvPr/>
        </p:nvSpPr>
        <p:spPr>
          <a:xfrm>
            <a:off x="9612596" y="2168139"/>
            <a:ext cx="7010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/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2E5D94-8B79-4FBD-A74C-07B7F50D445B}"/>
              </a:ext>
            </a:extLst>
          </p:cNvPr>
          <p:cNvSpPr txBox="1"/>
          <p:nvPr/>
        </p:nvSpPr>
        <p:spPr>
          <a:xfrm>
            <a:off x="6459140" y="3398341"/>
            <a:ext cx="11771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31,56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88CAC0-55DC-4B09-BCAF-7CED465AA6CE}"/>
              </a:ext>
            </a:extLst>
          </p:cNvPr>
          <p:cNvSpPr txBox="1"/>
          <p:nvPr/>
        </p:nvSpPr>
        <p:spPr>
          <a:xfrm>
            <a:off x="7881450" y="3255567"/>
            <a:ext cx="17311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Vì</a:t>
            </a:r>
            <a:r>
              <a:rPr lang="en-US" sz="2500" b="1" dirty="0"/>
              <a:t> </a:t>
            </a:r>
            <a:r>
              <a:rPr lang="en-US" sz="2500" b="1" dirty="0">
                <a:solidFill>
                  <a:srgbClr val="FF0000"/>
                </a:solidFill>
              </a:rPr>
              <a:t>5</a:t>
            </a:r>
            <a:r>
              <a:rPr lang="en-US" sz="2500" b="1" dirty="0"/>
              <a:t> = 5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9DA3A0-0F35-4518-B8FA-9A777B30574F}"/>
              </a:ext>
            </a:extLst>
          </p:cNvPr>
          <p:cNvCxnSpPr>
            <a:cxnSpLocks/>
          </p:cNvCxnSpPr>
          <p:nvPr/>
        </p:nvCxnSpPr>
        <p:spPr>
          <a:xfrm>
            <a:off x="7761494" y="3807060"/>
            <a:ext cx="181385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89EE619-4656-48CB-B9FB-695FC345EA23}"/>
              </a:ext>
            </a:extLst>
          </p:cNvPr>
          <p:cNvSpPr txBox="1"/>
          <p:nvPr/>
        </p:nvSpPr>
        <p:spPr>
          <a:xfrm>
            <a:off x="7653478" y="3835334"/>
            <a:ext cx="22543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/>
              <a:t>Làm tròn </a:t>
            </a:r>
            <a:r>
              <a:rPr lang="en-US" sz="2500" b="1">
                <a:solidFill>
                  <a:srgbClr val="FF0000"/>
                </a:solidFill>
              </a:rPr>
              <a:t>lên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B4F780-FA64-415D-AFA9-EFEEF97E8C2E}"/>
              </a:ext>
            </a:extLst>
          </p:cNvPr>
          <p:cNvSpPr txBox="1"/>
          <p:nvPr/>
        </p:nvSpPr>
        <p:spPr>
          <a:xfrm>
            <a:off x="9643107" y="3440097"/>
            <a:ext cx="7010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/>
              <a:t>32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E8C1E1-2A90-40E7-9166-887FAC8DD058}"/>
              </a:ext>
            </a:extLst>
          </p:cNvPr>
          <p:cNvSpPr txBox="1"/>
          <p:nvPr/>
        </p:nvSpPr>
        <p:spPr>
          <a:xfrm>
            <a:off x="6941530" y="800985"/>
            <a:ext cx="60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3A3BD-5A23-48F9-AC9E-637BD76C28EE}"/>
              </a:ext>
            </a:extLst>
          </p:cNvPr>
          <p:cNvSpPr txBox="1"/>
          <p:nvPr/>
        </p:nvSpPr>
        <p:spPr>
          <a:xfrm>
            <a:off x="6862438" y="2182092"/>
            <a:ext cx="60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D4997D-9FED-4006-851B-5EA1B8BA5064}"/>
              </a:ext>
            </a:extLst>
          </p:cNvPr>
          <p:cNvSpPr txBox="1"/>
          <p:nvPr/>
        </p:nvSpPr>
        <p:spPr>
          <a:xfrm>
            <a:off x="6898440" y="3398341"/>
            <a:ext cx="60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8C02993-CD24-4E95-ABBF-102597BF6E4A}"/>
              </a:ext>
            </a:extLst>
          </p:cNvPr>
          <p:cNvGrpSpPr/>
          <p:nvPr/>
        </p:nvGrpSpPr>
        <p:grpSpPr>
          <a:xfrm>
            <a:off x="1420427" y="4388973"/>
            <a:ext cx="8487363" cy="1914191"/>
            <a:chOff x="1420427" y="4388973"/>
            <a:chExt cx="8114189" cy="1914191"/>
          </a:xfrm>
        </p:grpSpPr>
        <p:sp>
          <p:nvSpPr>
            <p:cNvPr id="30" name="Freeform: Shape 34">
              <a:extLst>
                <a:ext uri="{FF2B5EF4-FFF2-40B4-BE49-F238E27FC236}">
                  <a16:creationId xmlns:a16="http://schemas.microsoft.com/office/drawing/2014/main" id="{578A7B0F-BFC1-4451-9DAC-D1D55A75F498}"/>
                </a:ext>
              </a:extLst>
            </p:cNvPr>
            <p:cNvSpPr/>
            <p:nvPr/>
          </p:nvSpPr>
          <p:spPr>
            <a:xfrm>
              <a:off x="1420427" y="4388973"/>
              <a:ext cx="8114189" cy="1914191"/>
            </a:xfrm>
            <a:custGeom>
              <a:avLst/>
              <a:gdLst>
                <a:gd name="connsiteX0" fmla="*/ 7366635 w 7811452"/>
                <a:gd name="connsiteY0" fmla="*/ 2863215 h 3305231"/>
                <a:gd name="connsiteX1" fmla="*/ 7606665 w 7811452"/>
                <a:gd name="connsiteY1" fmla="*/ 3050858 h 3305231"/>
                <a:gd name="connsiteX2" fmla="*/ 313373 w 7811452"/>
                <a:gd name="connsiteY2" fmla="*/ 3098483 h 3305231"/>
                <a:gd name="connsiteX3" fmla="*/ 260033 w 7811452"/>
                <a:gd name="connsiteY3" fmla="*/ 2592705 h 3305231"/>
                <a:gd name="connsiteX4" fmla="*/ 118110 w 7811452"/>
                <a:gd name="connsiteY4" fmla="*/ 2519363 h 3305231"/>
                <a:gd name="connsiteX5" fmla="*/ 280035 w 7811452"/>
                <a:gd name="connsiteY5" fmla="*/ 2226945 h 3305231"/>
                <a:gd name="connsiteX6" fmla="*/ 50483 w 7811452"/>
                <a:gd name="connsiteY6" fmla="*/ 2021205 h 3305231"/>
                <a:gd name="connsiteX7" fmla="*/ 318135 w 7811452"/>
                <a:gd name="connsiteY7" fmla="*/ 1744028 h 3305231"/>
                <a:gd name="connsiteX8" fmla="*/ 228600 w 7811452"/>
                <a:gd name="connsiteY8" fmla="*/ 974408 h 3305231"/>
                <a:gd name="connsiteX9" fmla="*/ 138113 w 7811452"/>
                <a:gd name="connsiteY9" fmla="*/ 928687 h 3305231"/>
                <a:gd name="connsiteX10" fmla="*/ 279083 w 7811452"/>
                <a:gd name="connsiteY10" fmla="*/ 719137 h 3305231"/>
                <a:gd name="connsiteX11" fmla="*/ 0 w 7811452"/>
                <a:gd name="connsiteY11" fmla="*/ 532448 h 3305231"/>
                <a:gd name="connsiteX12" fmla="*/ 187643 w 7811452"/>
                <a:gd name="connsiteY12" fmla="*/ 318135 h 3305231"/>
                <a:gd name="connsiteX13" fmla="*/ 35243 w 7811452"/>
                <a:gd name="connsiteY13" fmla="*/ 76200 h 3305231"/>
                <a:gd name="connsiteX14" fmla="*/ 7439025 w 7811452"/>
                <a:gd name="connsiteY14" fmla="*/ 0 h 3305231"/>
                <a:gd name="connsiteX15" fmla="*/ 7167563 w 7811452"/>
                <a:gd name="connsiteY15" fmla="*/ 337185 h 3305231"/>
                <a:gd name="connsiteX16" fmla="*/ 7617143 w 7811452"/>
                <a:gd name="connsiteY16" fmla="*/ 554355 h 3305231"/>
                <a:gd name="connsiteX17" fmla="*/ 7167563 w 7811452"/>
                <a:gd name="connsiteY17" fmla="*/ 630555 h 3305231"/>
                <a:gd name="connsiteX18" fmla="*/ 7425690 w 7811452"/>
                <a:gd name="connsiteY18" fmla="*/ 789623 h 3305231"/>
                <a:gd name="connsiteX19" fmla="*/ 7450455 w 7811452"/>
                <a:gd name="connsiteY19" fmla="*/ 2069783 h 3305231"/>
                <a:gd name="connsiteX20" fmla="*/ 7610475 w 7811452"/>
                <a:gd name="connsiteY20" fmla="*/ 2229803 h 3305231"/>
                <a:gd name="connsiteX21" fmla="*/ 7454265 w 7811452"/>
                <a:gd name="connsiteY21" fmla="*/ 2352675 h 3305231"/>
                <a:gd name="connsiteX22" fmla="*/ 7811453 w 7811452"/>
                <a:gd name="connsiteY22" fmla="*/ 2592705 h 3305231"/>
                <a:gd name="connsiteX23" fmla="*/ 7366635 w 7811452"/>
                <a:gd name="connsiteY23" fmla="*/ 2863215 h 330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11452" h="3305231">
                  <a:moveTo>
                    <a:pt x="7366635" y="2863215"/>
                  </a:moveTo>
                  <a:cubicBezTo>
                    <a:pt x="7450455" y="2938463"/>
                    <a:pt x="7522845" y="2975610"/>
                    <a:pt x="7606665" y="3050858"/>
                  </a:cubicBezTo>
                  <a:cubicBezTo>
                    <a:pt x="5185410" y="3375660"/>
                    <a:pt x="2739390" y="3387090"/>
                    <a:pt x="313373" y="3098483"/>
                  </a:cubicBezTo>
                  <a:cubicBezTo>
                    <a:pt x="305753" y="2931795"/>
                    <a:pt x="303848" y="2753678"/>
                    <a:pt x="260033" y="2592705"/>
                  </a:cubicBezTo>
                  <a:cubicBezTo>
                    <a:pt x="207645" y="2566988"/>
                    <a:pt x="170498" y="2545080"/>
                    <a:pt x="118110" y="2519363"/>
                  </a:cubicBezTo>
                  <a:cubicBezTo>
                    <a:pt x="176213" y="2419350"/>
                    <a:pt x="221933" y="2326958"/>
                    <a:pt x="280035" y="2226945"/>
                  </a:cubicBezTo>
                  <a:cubicBezTo>
                    <a:pt x="210503" y="2168843"/>
                    <a:pt x="120015" y="2080260"/>
                    <a:pt x="50483" y="2021205"/>
                  </a:cubicBezTo>
                  <a:cubicBezTo>
                    <a:pt x="133350" y="1945005"/>
                    <a:pt x="235267" y="1820228"/>
                    <a:pt x="318135" y="1744028"/>
                  </a:cubicBezTo>
                  <a:cubicBezTo>
                    <a:pt x="284798" y="1479233"/>
                    <a:pt x="261938" y="1238250"/>
                    <a:pt x="228600" y="974408"/>
                  </a:cubicBezTo>
                  <a:cubicBezTo>
                    <a:pt x="198120" y="956310"/>
                    <a:pt x="169545" y="946785"/>
                    <a:pt x="138113" y="928687"/>
                  </a:cubicBezTo>
                  <a:cubicBezTo>
                    <a:pt x="185738" y="867728"/>
                    <a:pt x="230505" y="781050"/>
                    <a:pt x="279083" y="719137"/>
                  </a:cubicBezTo>
                  <a:cubicBezTo>
                    <a:pt x="187643" y="672465"/>
                    <a:pt x="91440" y="579120"/>
                    <a:pt x="0" y="532448"/>
                  </a:cubicBezTo>
                  <a:cubicBezTo>
                    <a:pt x="61913" y="471487"/>
                    <a:pt x="125730" y="379095"/>
                    <a:pt x="187643" y="318135"/>
                  </a:cubicBezTo>
                  <a:cubicBezTo>
                    <a:pt x="124778" y="243840"/>
                    <a:pt x="97155" y="150495"/>
                    <a:pt x="35243" y="76200"/>
                  </a:cubicBezTo>
                  <a:cubicBezTo>
                    <a:pt x="2501265" y="219075"/>
                    <a:pt x="4976813" y="194310"/>
                    <a:pt x="7439025" y="0"/>
                  </a:cubicBezTo>
                  <a:cubicBezTo>
                    <a:pt x="7332345" y="106680"/>
                    <a:pt x="7275195" y="230505"/>
                    <a:pt x="7167563" y="337185"/>
                  </a:cubicBezTo>
                  <a:cubicBezTo>
                    <a:pt x="7319963" y="406718"/>
                    <a:pt x="7464743" y="483870"/>
                    <a:pt x="7617143" y="554355"/>
                  </a:cubicBezTo>
                  <a:cubicBezTo>
                    <a:pt x="7472363" y="574358"/>
                    <a:pt x="7312343" y="610553"/>
                    <a:pt x="7167563" y="630555"/>
                  </a:cubicBezTo>
                  <a:cubicBezTo>
                    <a:pt x="7275195" y="665798"/>
                    <a:pt x="7318058" y="754380"/>
                    <a:pt x="7425690" y="789623"/>
                  </a:cubicBezTo>
                  <a:cubicBezTo>
                    <a:pt x="7434263" y="1207770"/>
                    <a:pt x="7441883" y="1651635"/>
                    <a:pt x="7450455" y="2069783"/>
                  </a:cubicBezTo>
                  <a:cubicBezTo>
                    <a:pt x="7506653" y="2117408"/>
                    <a:pt x="7554278" y="2182178"/>
                    <a:pt x="7610475" y="2229803"/>
                  </a:cubicBezTo>
                  <a:cubicBezTo>
                    <a:pt x="7557135" y="2277428"/>
                    <a:pt x="7508558" y="2304098"/>
                    <a:pt x="7454265" y="2352675"/>
                  </a:cubicBezTo>
                  <a:cubicBezTo>
                    <a:pt x="7556183" y="2465070"/>
                    <a:pt x="7670483" y="2536508"/>
                    <a:pt x="7811453" y="2592705"/>
                  </a:cubicBezTo>
                  <a:cubicBezTo>
                    <a:pt x="7664768" y="2667000"/>
                    <a:pt x="7512368" y="2787968"/>
                    <a:pt x="7366635" y="2863215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19D72C1-6156-4897-9AC5-C7BF35C39E53}"/>
                </a:ext>
              </a:extLst>
            </p:cNvPr>
            <p:cNvSpPr txBox="1"/>
            <p:nvPr/>
          </p:nvSpPr>
          <p:spPr>
            <a:xfrm>
              <a:off x="2170540" y="4629504"/>
              <a:ext cx="736407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Khi </a:t>
              </a:r>
              <a:r>
                <a:rPr lang="en-US" sz="2400" b="1" dirty="0" err="1"/>
                <a:t>làm</a:t>
              </a:r>
              <a:r>
                <a:rPr lang="en-US" sz="2400" b="1" dirty="0"/>
                <a:t> </a:t>
              </a:r>
              <a:r>
                <a:rPr lang="en-US" sz="2400" b="1" dirty="0" err="1"/>
                <a:t>tròn</a:t>
              </a:r>
              <a:r>
                <a:rPr lang="en-US" sz="2400" b="1" dirty="0"/>
                <a:t> </a:t>
              </a:r>
              <a:r>
                <a:rPr lang="en-US" sz="2400" b="1" dirty="0" err="1"/>
                <a:t>số</a:t>
              </a:r>
              <a:r>
                <a:rPr lang="en-US" sz="2400" b="1" dirty="0"/>
                <a:t> </a:t>
              </a:r>
              <a:r>
                <a:rPr lang="en-US" sz="2400" b="1" dirty="0" err="1"/>
                <a:t>thập</a:t>
              </a:r>
              <a:r>
                <a:rPr lang="en-US" sz="2400" b="1" dirty="0"/>
                <a:t> </a:t>
              </a:r>
              <a:r>
                <a:rPr lang="en-US" sz="2400" b="1" dirty="0" err="1"/>
                <a:t>phân</a:t>
              </a:r>
              <a:r>
                <a:rPr lang="en-US" sz="2400" b="1" dirty="0"/>
                <a:t> </a:t>
              </a:r>
              <a:r>
                <a:rPr lang="en-US" sz="2400" b="1" dirty="0" err="1"/>
                <a:t>đến</a:t>
              </a:r>
              <a:r>
                <a:rPr lang="en-US" sz="2400" b="1" dirty="0"/>
                <a:t> </a:t>
              </a:r>
              <a:r>
                <a:rPr lang="en-US" sz="2400" b="1" dirty="0" err="1"/>
                <a:t>số</a:t>
              </a:r>
              <a:r>
                <a:rPr lang="en-US" sz="2400" b="1" dirty="0"/>
                <a:t> </a:t>
              </a:r>
              <a:r>
                <a:rPr lang="en-US" sz="2400" b="1" dirty="0" err="1"/>
                <a:t>tự</a:t>
              </a:r>
              <a:r>
                <a:rPr lang="en-US" sz="2400" b="1" dirty="0"/>
                <a:t> </a:t>
              </a:r>
              <a:r>
                <a:rPr lang="en-US" sz="2400" b="1" dirty="0" err="1"/>
                <a:t>nhiên</a:t>
              </a:r>
              <a:r>
                <a:rPr lang="en-US" sz="2400" b="1" dirty="0"/>
                <a:t> </a:t>
              </a:r>
              <a:r>
                <a:rPr lang="en-US" sz="2400" b="1" dirty="0" err="1"/>
                <a:t>gần</a:t>
              </a:r>
              <a:r>
                <a:rPr lang="en-US" sz="2400" b="1" dirty="0"/>
                <a:t> </a:t>
              </a:r>
              <a:r>
                <a:rPr lang="en-US" sz="2400" b="1" dirty="0" err="1"/>
                <a:t>nhất</a:t>
              </a:r>
              <a:r>
                <a:rPr lang="en-US" sz="2400" b="1" dirty="0"/>
                <a:t>, ta so </a:t>
              </a:r>
              <a:r>
                <a:rPr lang="en-US" sz="2400" b="1" dirty="0" err="1"/>
                <a:t>sánh</a:t>
              </a:r>
              <a:r>
                <a:rPr lang="en-US" sz="2400" b="1" dirty="0"/>
                <a:t> </a:t>
              </a:r>
              <a:r>
                <a:rPr lang="en-US" sz="2400" b="1" dirty="0" err="1"/>
                <a:t>chữ</a:t>
              </a:r>
              <a:r>
                <a:rPr lang="en-US" sz="2400" b="1" dirty="0"/>
                <a:t> </a:t>
              </a:r>
              <a:r>
                <a:rPr lang="en-US" sz="2400" b="1" dirty="0" err="1"/>
                <a:t>số</a:t>
              </a:r>
              <a:r>
                <a:rPr lang="en-US" sz="2400" b="1" dirty="0"/>
                <a:t> ở </a:t>
              </a:r>
              <a:r>
                <a:rPr lang="en-US" sz="2400" b="1" dirty="0" err="1"/>
                <a:t>hàng</a:t>
              </a:r>
              <a:r>
                <a:rPr lang="en-US" sz="2400" b="1" dirty="0"/>
                <a:t> </a:t>
              </a:r>
              <a:r>
                <a:rPr lang="en-US" sz="2400" b="1" dirty="0" err="1"/>
                <a:t>phần</a:t>
              </a:r>
              <a:r>
                <a:rPr lang="en-US" sz="2400" b="1" dirty="0"/>
                <a:t> m</a:t>
              </a:r>
              <a:r>
                <a:rPr lang="vi-VN" sz="2400" b="1" dirty="0"/>
                <a:t>ư</a:t>
              </a:r>
              <a:r>
                <a:rPr lang="en-US" sz="2400" b="1" dirty="0" err="1"/>
                <a:t>ời</a:t>
              </a:r>
              <a:r>
                <a:rPr lang="en-US" sz="2400" b="1" dirty="0"/>
                <a:t> </a:t>
              </a:r>
              <a:r>
                <a:rPr lang="en-US" sz="2400" b="1" dirty="0" err="1"/>
                <a:t>với</a:t>
              </a:r>
              <a:r>
                <a:rPr lang="en-US" sz="2400" b="1" dirty="0"/>
                <a:t> 5. </a:t>
              </a:r>
              <a:r>
                <a:rPr lang="en-US" sz="2400" b="1" dirty="0" err="1"/>
                <a:t>Nếu</a:t>
              </a:r>
              <a:r>
                <a:rPr lang="en-US" sz="2400" b="1" dirty="0"/>
                <a:t> </a:t>
              </a:r>
              <a:r>
                <a:rPr lang="en-US" sz="2400" b="1" dirty="0" err="1"/>
                <a:t>chữ</a:t>
              </a:r>
              <a:r>
                <a:rPr lang="en-US" sz="2400" b="1" dirty="0"/>
                <a:t> </a:t>
              </a:r>
              <a:r>
                <a:rPr lang="en-US" sz="2400" b="1" dirty="0" err="1"/>
                <a:t>số</a:t>
              </a:r>
              <a:r>
                <a:rPr lang="en-US" sz="2400" b="1" dirty="0"/>
                <a:t> ở </a:t>
              </a:r>
              <a:r>
                <a:rPr lang="en-US" sz="2400" b="1" dirty="0" err="1"/>
                <a:t>hàng</a:t>
              </a:r>
              <a:r>
                <a:rPr lang="en-US" sz="2400" b="1" dirty="0"/>
                <a:t> </a:t>
              </a:r>
              <a:r>
                <a:rPr lang="en-US" sz="2400" b="1" dirty="0" err="1"/>
                <a:t>phần</a:t>
              </a:r>
              <a:r>
                <a:rPr lang="en-US" sz="2400" b="1" dirty="0"/>
                <a:t> m</a:t>
              </a:r>
              <a:r>
                <a:rPr lang="vi-VN" sz="2400" b="1" dirty="0"/>
                <a:t>ư</a:t>
              </a:r>
              <a:r>
                <a:rPr lang="en-US" sz="2400" b="1" dirty="0" err="1"/>
                <a:t>ời</a:t>
              </a:r>
              <a:r>
                <a:rPr lang="en-US" sz="2400" b="1" dirty="0"/>
                <a:t> </a:t>
              </a:r>
              <a:r>
                <a:rPr lang="en-US" sz="2400" b="1" dirty="0" err="1"/>
                <a:t>bé</a:t>
              </a:r>
              <a:r>
                <a:rPr lang="en-US" sz="2400" b="1" dirty="0"/>
                <a:t> h</a:t>
              </a:r>
              <a:r>
                <a:rPr lang="vi-VN" sz="2400" b="1" dirty="0"/>
                <a:t>ơ</a:t>
              </a:r>
              <a:r>
                <a:rPr lang="en-US" sz="2400" b="1" dirty="0"/>
                <a:t>n 5 </a:t>
              </a:r>
              <a:r>
                <a:rPr lang="en-US" sz="2400" b="1" dirty="0" err="1"/>
                <a:t>thì</a:t>
              </a:r>
              <a:r>
                <a:rPr lang="en-US" sz="2400" b="1" dirty="0"/>
                <a:t> </a:t>
              </a:r>
              <a:r>
                <a:rPr lang="en-US" sz="2400" b="1" dirty="0" err="1"/>
                <a:t>làm</a:t>
              </a:r>
              <a:r>
                <a:rPr lang="en-US" sz="2400" b="1" dirty="0"/>
                <a:t> </a:t>
              </a:r>
              <a:r>
                <a:rPr lang="en-US" sz="2400" b="1" dirty="0" err="1"/>
                <a:t>tròn</a:t>
              </a:r>
              <a:r>
                <a:rPr lang="en-US" sz="2400" b="1" dirty="0"/>
                <a:t> </a:t>
              </a:r>
              <a:r>
                <a:rPr lang="en-US" sz="2400" b="1" dirty="0" err="1"/>
                <a:t>xuống</a:t>
              </a:r>
              <a:r>
                <a:rPr lang="en-US" sz="2400" b="1" dirty="0"/>
                <a:t>, </a:t>
              </a:r>
              <a:r>
                <a:rPr lang="en-US" sz="2400" b="1" dirty="0" err="1"/>
                <a:t>còn</a:t>
              </a:r>
              <a:r>
                <a:rPr lang="en-US" sz="2400" b="1" dirty="0"/>
                <a:t> </a:t>
              </a:r>
              <a:r>
                <a:rPr lang="en-US" sz="2400" b="1" dirty="0" err="1"/>
                <a:t>lại</a:t>
              </a:r>
              <a:r>
                <a:rPr lang="en-US" sz="2400" b="1" dirty="0"/>
                <a:t> </a:t>
              </a:r>
              <a:r>
                <a:rPr lang="en-US" sz="2400" b="1" dirty="0" err="1"/>
                <a:t>thì</a:t>
              </a:r>
              <a:r>
                <a:rPr lang="en-US" sz="2400" b="1" dirty="0"/>
                <a:t> </a:t>
              </a:r>
              <a:r>
                <a:rPr lang="en-US" sz="2400" b="1" dirty="0" err="1"/>
                <a:t>làm</a:t>
              </a:r>
              <a:r>
                <a:rPr lang="en-US" sz="2400" b="1" dirty="0"/>
                <a:t> </a:t>
              </a:r>
              <a:r>
                <a:rPr lang="en-US" sz="2400" b="1" dirty="0" err="1"/>
                <a:t>tròn</a:t>
              </a:r>
              <a:r>
                <a:rPr lang="en-US" sz="2400" b="1" dirty="0"/>
                <a:t> </a:t>
              </a:r>
              <a:r>
                <a:rPr lang="en-US" sz="2400" b="1" dirty="0" err="1"/>
                <a:t>lên</a:t>
              </a:r>
              <a:r>
                <a:rPr lang="en-US" sz="2400" b="1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335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11" grpId="0"/>
      <p:bldP spid="12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4" grpId="0"/>
      <p:bldP spid="25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1859062"/>
            <a:ext cx="79723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13:</a:t>
            </a:r>
          </a:p>
          <a:p>
            <a:pPr algn="ctr"/>
            <a:r>
              <a:rPr lang="en-US" sz="46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Làm</a:t>
            </a:r>
            <a:r>
              <a:rPr lang="en-US" sz="4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6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tròn</a:t>
            </a:r>
            <a:r>
              <a:rPr lang="en-US" sz="4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6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</a:t>
            </a:r>
            <a:r>
              <a:rPr lang="en-US" sz="4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6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thập</a:t>
            </a:r>
            <a:r>
              <a:rPr lang="en-US" sz="4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6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phân</a:t>
            </a:r>
            <a:endParaRPr lang="en-US" sz="4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46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4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6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</a:t>
            </a:r>
            <a:r>
              <a:rPr lang="en-US" sz="4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6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tự</a:t>
            </a:r>
            <a:r>
              <a:rPr lang="en-US" sz="4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6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nhiên</a:t>
            </a:r>
            <a:r>
              <a:rPr lang="en-US" sz="4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6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gần</a:t>
            </a:r>
            <a:r>
              <a:rPr lang="en-US" sz="4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6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nhất</a:t>
            </a:r>
            <a:endParaRPr lang="en-US" sz="4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22ED31A-527D-4904-A70B-E09BC463417E}"/>
              </a:ext>
            </a:extLst>
          </p:cNvPr>
          <p:cNvGrpSpPr/>
          <p:nvPr/>
        </p:nvGrpSpPr>
        <p:grpSpPr>
          <a:xfrm>
            <a:off x="2077375" y="1159616"/>
            <a:ext cx="8895425" cy="3989433"/>
            <a:chOff x="976571" y="580930"/>
            <a:chExt cx="8708460" cy="540148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6" name="Freeform: Shape 34">
              <a:extLst>
                <a:ext uri="{FF2B5EF4-FFF2-40B4-BE49-F238E27FC236}">
                  <a16:creationId xmlns:a16="http://schemas.microsoft.com/office/drawing/2014/main" id="{6E7E8C1F-5D4B-4357-B5B4-1E32CE1BA61F}"/>
                </a:ext>
              </a:extLst>
            </p:cNvPr>
            <p:cNvSpPr/>
            <p:nvPr/>
          </p:nvSpPr>
          <p:spPr>
            <a:xfrm>
              <a:off x="976571" y="580930"/>
              <a:ext cx="8708460" cy="5401482"/>
            </a:xfrm>
            <a:custGeom>
              <a:avLst/>
              <a:gdLst>
                <a:gd name="connsiteX0" fmla="*/ 7366635 w 7811452"/>
                <a:gd name="connsiteY0" fmla="*/ 2863215 h 3305231"/>
                <a:gd name="connsiteX1" fmla="*/ 7606665 w 7811452"/>
                <a:gd name="connsiteY1" fmla="*/ 3050858 h 3305231"/>
                <a:gd name="connsiteX2" fmla="*/ 313373 w 7811452"/>
                <a:gd name="connsiteY2" fmla="*/ 3098483 h 3305231"/>
                <a:gd name="connsiteX3" fmla="*/ 260033 w 7811452"/>
                <a:gd name="connsiteY3" fmla="*/ 2592705 h 3305231"/>
                <a:gd name="connsiteX4" fmla="*/ 118110 w 7811452"/>
                <a:gd name="connsiteY4" fmla="*/ 2519363 h 3305231"/>
                <a:gd name="connsiteX5" fmla="*/ 280035 w 7811452"/>
                <a:gd name="connsiteY5" fmla="*/ 2226945 h 3305231"/>
                <a:gd name="connsiteX6" fmla="*/ 50483 w 7811452"/>
                <a:gd name="connsiteY6" fmla="*/ 2021205 h 3305231"/>
                <a:gd name="connsiteX7" fmla="*/ 318135 w 7811452"/>
                <a:gd name="connsiteY7" fmla="*/ 1744028 h 3305231"/>
                <a:gd name="connsiteX8" fmla="*/ 228600 w 7811452"/>
                <a:gd name="connsiteY8" fmla="*/ 974408 h 3305231"/>
                <a:gd name="connsiteX9" fmla="*/ 138113 w 7811452"/>
                <a:gd name="connsiteY9" fmla="*/ 928687 h 3305231"/>
                <a:gd name="connsiteX10" fmla="*/ 279083 w 7811452"/>
                <a:gd name="connsiteY10" fmla="*/ 719137 h 3305231"/>
                <a:gd name="connsiteX11" fmla="*/ 0 w 7811452"/>
                <a:gd name="connsiteY11" fmla="*/ 532448 h 3305231"/>
                <a:gd name="connsiteX12" fmla="*/ 187643 w 7811452"/>
                <a:gd name="connsiteY12" fmla="*/ 318135 h 3305231"/>
                <a:gd name="connsiteX13" fmla="*/ 35243 w 7811452"/>
                <a:gd name="connsiteY13" fmla="*/ 76200 h 3305231"/>
                <a:gd name="connsiteX14" fmla="*/ 7439025 w 7811452"/>
                <a:gd name="connsiteY14" fmla="*/ 0 h 3305231"/>
                <a:gd name="connsiteX15" fmla="*/ 7167563 w 7811452"/>
                <a:gd name="connsiteY15" fmla="*/ 337185 h 3305231"/>
                <a:gd name="connsiteX16" fmla="*/ 7617143 w 7811452"/>
                <a:gd name="connsiteY16" fmla="*/ 554355 h 3305231"/>
                <a:gd name="connsiteX17" fmla="*/ 7167563 w 7811452"/>
                <a:gd name="connsiteY17" fmla="*/ 630555 h 3305231"/>
                <a:gd name="connsiteX18" fmla="*/ 7425690 w 7811452"/>
                <a:gd name="connsiteY18" fmla="*/ 789623 h 3305231"/>
                <a:gd name="connsiteX19" fmla="*/ 7450455 w 7811452"/>
                <a:gd name="connsiteY19" fmla="*/ 2069783 h 3305231"/>
                <a:gd name="connsiteX20" fmla="*/ 7610475 w 7811452"/>
                <a:gd name="connsiteY20" fmla="*/ 2229803 h 3305231"/>
                <a:gd name="connsiteX21" fmla="*/ 7454265 w 7811452"/>
                <a:gd name="connsiteY21" fmla="*/ 2352675 h 3305231"/>
                <a:gd name="connsiteX22" fmla="*/ 7811453 w 7811452"/>
                <a:gd name="connsiteY22" fmla="*/ 2592705 h 3305231"/>
                <a:gd name="connsiteX23" fmla="*/ 7366635 w 7811452"/>
                <a:gd name="connsiteY23" fmla="*/ 2863215 h 330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11452" h="3305231">
                  <a:moveTo>
                    <a:pt x="7366635" y="2863215"/>
                  </a:moveTo>
                  <a:cubicBezTo>
                    <a:pt x="7450455" y="2938463"/>
                    <a:pt x="7522845" y="2975610"/>
                    <a:pt x="7606665" y="3050858"/>
                  </a:cubicBezTo>
                  <a:cubicBezTo>
                    <a:pt x="5185410" y="3375660"/>
                    <a:pt x="2739390" y="3387090"/>
                    <a:pt x="313373" y="3098483"/>
                  </a:cubicBezTo>
                  <a:cubicBezTo>
                    <a:pt x="305753" y="2931795"/>
                    <a:pt x="303848" y="2753678"/>
                    <a:pt x="260033" y="2592705"/>
                  </a:cubicBezTo>
                  <a:cubicBezTo>
                    <a:pt x="207645" y="2566988"/>
                    <a:pt x="170498" y="2545080"/>
                    <a:pt x="118110" y="2519363"/>
                  </a:cubicBezTo>
                  <a:cubicBezTo>
                    <a:pt x="176213" y="2419350"/>
                    <a:pt x="221933" y="2326958"/>
                    <a:pt x="280035" y="2226945"/>
                  </a:cubicBezTo>
                  <a:cubicBezTo>
                    <a:pt x="210503" y="2168843"/>
                    <a:pt x="120015" y="2080260"/>
                    <a:pt x="50483" y="2021205"/>
                  </a:cubicBezTo>
                  <a:cubicBezTo>
                    <a:pt x="133350" y="1945005"/>
                    <a:pt x="235267" y="1820228"/>
                    <a:pt x="318135" y="1744028"/>
                  </a:cubicBezTo>
                  <a:cubicBezTo>
                    <a:pt x="284798" y="1479233"/>
                    <a:pt x="261938" y="1238250"/>
                    <a:pt x="228600" y="974408"/>
                  </a:cubicBezTo>
                  <a:cubicBezTo>
                    <a:pt x="198120" y="956310"/>
                    <a:pt x="169545" y="946785"/>
                    <a:pt x="138113" y="928687"/>
                  </a:cubicBezTo>
                  <a:cubicBezTo>
                    <a:pt x="185738" y="867728"/>
                    <a:pt x="230505" y="781050"/>
                    <a:pt x="279083" y="719137"/>
                  </a:cubicBezTo>
                  <a:cubicBezTo>
                    <a:pt x="187643" y="672465"/>
                    <a:pt x="91440" y="579120"/>
                    <a:pt x="0" y="532448"/>
                  </a:cubicBezTo>
                  <a:cubicBezTo>
                    <a:pt x="61913" y="471487"/>
                    <a:pt x="125730" y="379095"/>
                    <a:pt x="187643" y="318135"/>
                  </a:cubicBezTo>
                  <a:cubicBezTo>
                    <a:pt x="124778" y="243840"/>
                    <a:pt x="97155" y="150495"/>
                    <a:pt x="35243" y="76200"/>
                  </a:cubicBezTo>
                  <a:cubicBezTo>
                    <a:pt x="2501265" y="219075"/>
                    <a:pt x="4976813" y="194310"/>
                    <a:pt x="7439025" y="0"/>
                  </a:cubicBezTo>
                  <a:cubicBezTo>
                    <a:pt x="7332345" y="106680"/>
                    <a:pt x="7275195" y="230505"/>
                    <a:pt x="7167563" y="337185"/>
                  </a:cubicBezTo>
                  <a:cubicBezTo>
                    <a:pt x="7319963" y="406718"/>
                    <a:pt x="7464743" y="483870"/>
                    <a:pt x="7617143" y="554355"/>
                  </a:cubicBezTo>
                  <a:cubicBezTo>
                    <a:pt x="7472363" y="574358"/>
                    <a:pt x="7312343" y="610553"/>
                    <a:pt x="7167563" y="630555"/>
                  </a:cubicBezTo>
                  <a:cubicBezTo>
                    <a:pt x="7275195" y="665798"/>
                    <a:pt x="7318058" y="754380"/>
                    <a:pt x="7425690" y="789623"/>
                  </a:cubicBezTo>
                  <a:cubicBezTo>
                    <a:pt x="7434263" y="1207770"/>
                    <a:pt x="7441883" y="1651635"/>
                    <a:pt x="7450455" y="2069783"/>
                  </a:cubicBezTo>
                  <a:cubicBezTo>
                    <a:pt x="7506653" y="2117408"/>
                    <a:pt x="7554278" y="2182178"/>
                    <a:pt x="7610475" y="2229803"/>
                  </a:cubicBezTo>
                  <a:cubicBezTo>
                    <a:pt x="7557135" y="2277428"/>
                    <a:pt x="7508558" y="2304098"/>
                    <a:pt x="7454265" y="2352675"/>
                  </a:cubicBezTo>
                  <a:cubicBezTo>
                    <a:pt x="7556183" y="2465070"/>
                    <a:pt x="7670483" y="2536508"/>
                    <a:pt x="7811453" y="2592705"/>
                  </a:cubicBezTo>
                  <a:cubicBezTo>
                    <a:pt x="7664768" y="2667000"/>
                    <a:pt x="7512368" y="2787968"/>
                    <a:pt x="7366635" y="286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 descr="Colourful ribbons">
              <a:extLst>
                <a:ext uri="{FF2B5EF4-FFF2-40B4-BE49-F238E27FC236}">
                  <a16:creationId xmlns:a16="http://schemas.microsoft.com/office/drawing/2014/main" id="{4581E118-18BE-4D7B-BF9E-D5D125778F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>
              <a:fillRect/>
            </a:stretch>
          </p:blipFill>
          <p:spPr bwMode="auto">
            <a:xfrm rot="20918606">
              <a:off x="1047134" y="813741"/>
              <a:ext cx="958562" cy="1053870"/>
            </a:xfrm>
            <a:prstGeom prst="rect">
              <a:avLst/>
            </a:prstGeom>
            <a:grpFill/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D8ADC4ED-357A-4BD7-B397-983131C6C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468153"/>
            <a:ext cx="2894119" cy="3172074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C95A509-C770-4459-A5AD-2A3BC0E91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094597"/>
              </p:ext>
            </p:extLst>
          </p:nvPr>
        </p:nvGraphicFramePr>
        <p:xfrm>
          <a:off x="3006494" y="2291949"/>
          <a:ext cx="7290592" cy="199596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131249">
                  <a:extLst>
                    <a:ext uri="{9D8B030D-6E8A-4147-A177-3AD203B41FA5}">
                      <a16:colId xmlns:a16="http://schemas.microsoft.com/office/drawing/2014/main" val="3599325911"/>
                    </a:ext>
                  </a:extLst>
                </a:gridCol>
                <a:gridCol w="5159343">
                  <a:extLst>
                    <a:ext uri="{9D8B030D-6E8A-4147-A177-3AD203B41FA5}">
                      <a16:colId xmlns:a16="http://schemas.microsoft.com/office/drawing/2014/main" val="513407136"/>
                    </a:ext>
                  </a:extLst>
                </a:gridCol>
              </a:tblGrid>
              <a:tr h="581350">
                <a:tc>
                  <a:txBody>
                    <a:bodyPr/>
                    <a:lstStyle/>
                    <a:p>
                      <a:r>
                        <a:rPr lang="en-US" sz="2200"/>
                        <a:t>Số thập phân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Làm tròn đến số tự nhiên gần nhất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118068"/>
                  </a:ext>
                </a:extLst>
              </a:tr>
              <a:tr h="471539">
                <a:tc>
                  <a:txBody>
                    <a:bodyPr/>
                    <a:lstStyle/>
                    <a:p>
                      <a:pPr algn="ctr"/>
                      <a:r>
                        <a:rPr lang="en-US" sz="2200" b="1"/>
                        <a:t>9,15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47494"/>
                  </a:ext>
                </a:extLst>
              </a:tr>
              <a:tr h="471539">
                <a:tc>
                  <a:txBody>
                    <a:bodyPr/>
                    <a:lstStyle/>
                    <a:p>
                      <a:pPr algn="ctr"/>
                      <a:r>
                        <a:rPr lang="en-US" sz="2200" b="1"/>
                        <a:t>9,82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3664217"/>
                  </a:ext>
                </a:extLst>
              </a:tr>
              <a:tr h="471539">
                <a:tc>
                  <a:txBody>
                    <a:bodyPr/>
                    <a:lstStyle/>
                    <a:p>
                      <a:pPr algn="ctr"/>
                      <a:r>
                        <a:rPr lang="en-US" sz="2200" b="1"/>
                        <a:t>9,57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22692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56E8C68-49F3-4E9B-BAC3-911569EA8FE3}"/>
              </a:ext>
            </a:extLst>
          </p:cNvPr>
          <p:cNvSpPr txBox="1"/>
          <p:nvPr/>
        </p:nvSpPr>
        <p:spPr>
          <a:xfrm>
            <a:off x="3417904" y="1589103"/>
            <a:ext cx="207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Ví dụ: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5AEAB2-76B9-41E1-825C-4A3424F3F935}"/>
              </a:ext>
            </a:extLst>
          </p:cNvPr>
          <p:cNvSpPr txBox="1"/>
          <p:nvPr/>
        </p:nvSpPr>
        <p:spPr>
          <a:xfrm>
            <a:off x="7246595" y="2822574"/>
            <a:ext cx="681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02BB57-AA62-46A6-9725-B1062577C552}"/>
              </a:ext>
            </a:extLst>
          </p:cNvPr>
          <p:cNvSpPr txBox="1"/>
          <p:nvPr/>
        </p:nvSpPr>
        <p:spPr>
          <a:xfrm>
            <a:off x="7134220" y="3345794"/>
            <a:ext cx="681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48234D-11D5-41E1-9224-20DD1DD0DD68}"/>
              </a:ext>
            </a:extLst>
          </p:cNvPr>
          <p:cNvSpPr txBox="1"/>
          <p:nvPr/>
        </p:nvSpPr>
        <p:spPr>
          <a:xfrm>
            <a:off x="7134220" y="3869014"/>
            <a:ext cx="681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5652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598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6">
            <a:extLst>
              <a:ext uri="{FF2B5EF4-FFF2-40B4-BE49-F238E27FC236}">
                <a16:creationId xmlns:a16="http://schemas.microsoft.com/office/drawing/2014/main" id="{E7554028-D520-465B-98A3-D4DA4C62D9A2}"/>
              </a:ext>
            </a:extLst>
          </p:cNvPr>
          <p:cNvSpPr/>
          <p:nvPr/>
        </p:nvSpPr>
        <p:spPr>
          <a:xfrm>
            <a:off x="584840" y="454702"/>
            <a:ext cx="10552591" cy="7951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5994BB-56CC-4AF4-B6F1-DBE60BD7020E}"/>
              </a:ext>
            </a:extLst>
          </p:cNvPr>
          <p:cNvSpPr txBox="1">
            <a:spLocks/>
          </p:cNvSpPr>
          <p:nvPr/>
        </p:nvSpPr>
        <p:spPr>
          <a:xfrm>
            <a:off x="394364" y="412254"/>
            <a:ext cx="10933542" cy="705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1. Làm tròn các số thập phân đến số tự nhiên gần nhất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89C99D-61A9-4469-BBE0-CF6DB14B0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798" y="1249807"/>
            <a:ext cx="4332141" cy="5587003"/>
          </a:xfrm>
          <a:prstGeom prst="rect">
            <a:avLst/>
          </a:prstGeom>
        </p:spPr>
      </p:pic>
      <p:pic>
        <p:nvPicPr>
          <p:cNvPr id="22" name="2 Minute Timer with Music for Kids, Classroom! 2 Minute Countdown with Alarm! Fun Timer 2 Minutes!">
            <a:hlinkClick r:id="" action="ppaction://media"/>
            <a:extLst>
              <a:ext uri="{FF2B5EF4-FFF2-40B4-BE49-F238E27FC236}">
                <a16:creationId xmlns:a16="http://schemas.microsoft.com/office/drawing/2014/main" id="{DB38B8EC-F843-4C3B-922A-FC42EC9FC6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3679" y="5408598"/>
            <a:ext cx="2576714" cy="1449402"/>
          </a:xfrm>
          <a:prstGeom prst="rect">
            <a:avLst/>
          </a:prstGeom>
        </p:spPr>
      </p:pic>
      <p:sp>
        <p:nvSpPr>
          <p:cNvPr id="14" name="Teardrop 13">
            <a:extLst>
              <a:ext uri="{FF2B5EF4-FFF2-40B4-BE49-F238E27FC236}">
                <a16:creationId xmlns:a16="http://schemas.microsoft.com/office/drawing/2014/main" id="{F475E93D-0DA2-4F61-8987-216390188D6E}"/>
              </a:ext>
            </a:extLst>
          </p:cNvPr>
          <p:cNvSpPr/>
          <p:nvPr/>
        </p:nvSpPr>
        <p:spPr>
          <a:xfrm>
            <a:off x="907611" y="1707373"/>
            <a:ext cx="2315817" cy="775252"/>
          </a:xfrm>
          <a:prstGeom prst="teardrop">
            <a:avLst>
              <a:gd name="adj" fmla="val 110300"/>
            </a:avLst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42,305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CFD0A8EF-D79F-4CE2-B816-B4EE0800A43B}"/>
              </a:ext>
            </a:extLst>
          </p:cNvPr>
          <p:cNvSpPr/>
          <p:nvPr/>
        </p:nvSpPr>
        <p:spPr>
          <a:xfrm>
            <a:off x="7134809" y="1662736"/>
            <a:ext cx="2315817" cy="775252"/>
          </a:xfrm>
          <a:prstGeom prst="teardrop">
            <a:avLst>
              <a:gd name="adj" fmla="val 110300"/>
            </a:avLst>
          </a:prstGeom>
          <a:gradFill rotWithShape="1">
            <a:gsLst>
              <a:gs pos="0">
                <a:srgbClr val="4472C4">
                  <a:lumMod val="110000"/>
                  <a:satMod val="105000"/>
                  <a:tint val="67000"/>
                </a:srgbClr>
              </a:gs>
              <a:gs pos="50000">
                <a:srgbClr val="4472C4">
                  <a:lumMod val="105000"/>
                  <a:satMod val="103000"/>
                  <a:tint val="73000"/>
                </a:srgbClr>
              </a:gs>
              <a:gs pos="100000">
                <a:srgbClr val="4472C4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0,806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42223D8D-033F-4CD2-80F4-26A8A58C7B8C}"/>
              </a:ext>
            </a:extLst>
          </p:cNvPr>
          <p:cNvSpPr/>
          <p:nvPr/>
        </p:nvSpPr>
        <p:spPr>
          <a:xfrm>
            <a:off x="4115799" y="2050362"/>
            <a:ext cx="2315817" cy="775252"/>
          </a:xfrm>
          <a:prstGeom prst="teardrop">
            <a:avLst>
              <a:gd name="adj" fmla="val 110300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513,59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11524E6-1372-4F7B-B483-5D206AE0C0ED}"/>
              </a:ext>
            </a:extLst>
          </p:cNvPr>
          <p:cNvSpPr/>
          <p:nvPr/>
        </p:nvSpPr>
        <p:spPr>
          <a:xfrm rot="5400000">
            <a:off x="884437" y="3479768"/>
            <a:ext cx="2136913" cy="175055"/>
          </a:xfrm>
          <a:prstGeom prst="rightArrow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id="{4356461B-7D7D-4DA5-8723-7C796DA92194}"/>
              </a:ext>
            </a:extLst>
          </p:cNvPr>
          <p:cNvSpPr/>
          <p:nvPr/>
        </p:nvSpPr>
        <p:spPr>
          <a:xfrm>
            <a:off x="637215" y="4700767"/>
            <a:ext cx="2315817" cy="775252"/>
          </a:xfrm>
          <a:prstGeom prst="teardrop">
            <a:avLst>
              <a:gd name="adj" fmla="val 110300"/>
            </a:avLst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FFF52E9-3E28-4CB0-93A1-064E02F5AFA8}"/>
              </a:ext>
            </a:extLst>
          </p:cNvPr>
          <p:cNvSpPr/>
          <p:nvPr/>
        </p:nvSpPr>
        <p:spPr>
          <a:xfrm rot="5400000">
            <a:off x="4302519" y="3829233"/>
            <a:ext cx="2136913" cy="175055"/>
          </a:xfrm>
          <a:prstGeom prst="rightArrow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ardrop 20">
            <a:extLst>
              <a:ext uri="{FF2B5EF4-FFF2-40B4-BE49-F238E27FC236}">
                <a16:creationId xmlns:a16="http://schemas.microsoft.com/office/drawing/2014/main" id="{0CF182BF-C805-4122-9793-72BF49D836FB}"/>
              </a:ext>
            </a:extLst>
          </p:cNvPr>
          <p:cNvSpPr/>
          <p:nvPr/>
        </p:nvSpPr>
        <p:spPr>
          <a:xfrm>
            <a:off x="4188214" y="5007907"/>
            <a:ext cx="2315817" cy="775252"/>
          </a:xfrm>
          <a:prstGeom prst="teardrop">
            <a:avLst>
              <a:gd name="adj" fmla="val 110300"/>
            </a:avLst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514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5AF2771-9E38-42C3-9980-7FB4EF782C8E}"/>
              </a:ext>
            </a:extLst>
          </p:cNvPr>
          <p:cNvSpPr/>
          <p:nvPr/>
        </p:nvSpPr>
        <p:spPr>
          <a:xfrm rot="5400000">
            <a:off x="7645208" y="3221237"/>
            <a:ext cx="1757673" cy="191176"/>
          </a:xfrm>
          <a:prstGeom prst="rightArrow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2BA5CEC3-1A75-4E20-B442-5485EDB79141}"/>
              </a:ext>
            </a:extLst>
          </p:cNvPr>
          <p:cNvSpPr/>
          <p:nvPr/>
        </p:nvSpPr>
        <p:spPr>
          <a:xfrm>
            <a:off x="7416642" y="4266194"/>
            <a:ext cx="2315817" cy="775252"/>
          </a:xfrm>
          <a:prstGeom prst="teardrop">
            <a:avLst>
              <a:gd name="adj" fmla="val 110300"/>
            </a:avLst>
          </a:prstGeom>
          <a:solidFill>
            <a:sysClr val="window" lastClr="FFFFFF"/>
          </a:solidFill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3148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6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D35FFA-A4F8-A04A-0468-CA44FE747B56}"/>
              </a:ext>
            </a:extLst>
          </p:cNvPr>
          <p:cNvSpPr txBox="1"/>
          <p:nvPr/>
        </p:nvSpPr>
        <p:spPr>
          <a:xfrm>
            <a:off x="1228299" y="61414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2013D8-D09F-9608-52C6-717A2C792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696840"/>
              </p:ext>
            </p:extLst>
          </p:nvPr>
        </p:nvGraphicFramePr>
        <p:xfrm>
          <a:off x="1460695" y="1093241"/>
          <a:ext cx="9089025" cy="499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144">
                  <a:extLst>
                    <a:ext uri="{9D8B030D-6E8A-4147-A177-3AD203B41FA5}">
                      <a16:colId xmlns:a16="http://schemas.microsoft.com/office/drawing/2014/main" val="2882312801"/>
                    </a:ext>
                  </a:extLst>
                </a:gridCol>
                <a:gridCol w="1363262">
                  <a:extLst>
                    <a:ext uri="{9D8B030D-6E8A-4147-A177-3AD203B41FA5}">
                      <a16:colId xmlns:a16="http://schemas.microsoft.com/office/drawing/2014/main" val="1744875882"/>
                    </a:ext>
                  </a:extLst>
                </a:gridCol>
                <a:gridCol w="2162127">
                  <a:extLst>
                    <a:ext uri="{9D8B030D-6E8A-4147-A177-3AD203B41FA5}">
                      <a16:colId xmlns:a16="http://schemas.microsoft.com/office/drawing/2014/main" val="1480803039"/>
                    </a:ext>
                  </a:extLst>
                </a:gridCol>
                <a:gridCol w="1648233">
                  <a:extLst>
                    <a:ext uri="{9D8B030D-6E8A-4147-A177-3AD203B41FA5}">
                      <a16:colId xmlns:a16="http://schemas.microsoft.com/office/drawing/2014/main" val="473056793"/>
                    </a:ext>
                  </a:extLst>
                </a:gridCol>
                <a:gridCol w="2481259">
                  <a:extLst>
                    <a:ext uri="{9D8B030D-6E8A-4147-A177-3AD203B41FA5}">
                      <a16:colId xmlns:a16="http://schemas.microsoft.com/office/drawing/2014/main" val="14892754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Tên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Chiều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cao</a:t>
                      </a:r>
                      <a:r>
                        <a:rPr lang="en-US" dirty="0"/>
                        <a:t> 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Làm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tròn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đến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số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tự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nhiên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gần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nhất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nặng</a:t>
                      </a:r>
                      <a:endParaRPr lang="en-US" dirty="0"/>
                    </a:p>
                    <a:p>
                      <a:r>
                        <a:rPr lang="en-US" dirty="0"/>
                        <a:t> ( 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Làm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tròn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đến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số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tự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nhiên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gần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nhất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561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187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209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881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256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197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125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787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9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065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929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29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25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17" y="2404252"/>
            <a:ext cx="11798181" cy="1325563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61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6">
            <a:extLst>
              <a:ext uri="{FF2B5EF4-FFF2-40B4-BE49-F238E27FC236}">
                <a16:creationId xmlns:a16="http://schemas.microsoft.com/office/drawing/2014/main" id="{E7554028-D520-465B-98A3-D4DA4C62D9A2}"/>
              </a:ext>
            </a:extLst>
          </p:cNvPr>
          <p:cNvSpPr/>
          <p:nvPr/>
        </p:nvSpPr>
        <p:spPr>
          <a:xfrm>
            <a:off x="584840" y="454702"/>
            <a:ext cx="10552591" cy="7951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5994BB-56CC-4AF4-B6F1-DBE60BD7020E}"/>
              </a:ext>
            </a:extLst>
          </p:cNvPr>
          <p:cNvSpPr txBox="1">
            <a:spLocks/>
          </p:cNvSpPr>
          <p:nvPr/>
        </p:nvSpPr>
        <p:spPr>
          <a:xfrm>
            <a:off x="394364" y="599985"/>
            <a:ext cx="10933542" cy="705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B050"/>
                </a:solidFill>
                <a:latin typeface="UTM Showcard" panose="02040603050506020204" pitchFamily="18" charset="0"/>
                <a:cs typeface="Times New Roman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cân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tuổi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Showcard" panose="02040603050506020204" pitchFamily="18" charset="0"/>
                <a:ea typeface="+mj-ea"/>
                <a:cs typeface="Times New Roman" pitchFamily="18" charset="0"/>
              </a:rPr>
              <a:t>ch</a:t>
            </a:r>
            <a:r>
              <a:rPr lang="en-US" sz="2800" b="1" dirty="0" err="1">
                <a:solidFill>
                  <a:srgbClr val="00B050"/>
                </a:solidFill>
                <a:latin typeface="UTM Showcard" panose="02040603050506020204" pitchFamily="18" charset="0"/>
                <a:cs typeface="Times New Roman" pitchFamily="18" charset="0"/>
              </a:rPr>
              <a:t>ức</a:t>
            </a:r>
            <a:r>
              <a:rPr lang="en-US" sz="2800" b="1" dirty="0">
                <a:solidFill>
                  <a:srgbClr val="00B050"/>
                </a:solidFill>
                <a:latin typeface="UTM Showcard" panose="02040603050506020204" pitchFamily="18" charset="0"/>
                <a:cs typeface="Times New Roman" pitchFamily="18" charset="0"/>
              </a:rPr>
              <a:t> y </a:t>
            </a:r>
            <a:r>
              <a:rPr lang="en-US" sz="2800" b="1" dirty="0" err="1">
                <a:solidFill>
                  <a:srgbClr val="00B050"/>
                </a:solidFill>
                <a:latin typeface="UTM Showcard" panose="02040603050506020204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rgbClr val="00B050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Showcard" panose="02040603050506020204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B050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Showcard" panose="02040603050506020204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0B050"/>
                </a:solidFill>
                <a:latin typeface="UTM Showcard" panose="02040603050506020204" pitchFamily="18" charset="0"/>
                <a:cs typeface="Times New Roman" pitchFamily="18" charset="0"/>
              </a:rPr>
              <a:t> (who) </a:t>
            </a:r>
            <a:r>
              <a:rPr lang="en-US" sz="2800" b="1" dirty="0" err="1">
                <a:solidFill>
                  <a:srgbClr val="00B050"/>
                </a:solidFill>
                <a:latin typeface="UTM Showcard" panose="02040603050506020204" pitchFamily="18" charset="0"/>
                <a:cs typeface="Times New Roman" pitchFamily="18" charset="0"/>
              </a:rPr>
              <a:t>nh</a:t>
            </a:r>
            <a:r>
              <a:rPr lang="vi-VN" sz="2800" b="1" dirty="0">
                <a:solidFill>
                  <a:srgbClr val="00B050"/>
                </a:solidFill>
                <a:latin typeface="UTM Showcard" panose="02040603050506020204" pitchFamily="18" charset="0"/>
                <a:cs typeface="Times New Roman" pitchFamily="18" charset="0"/>
              </a:rPr>
              <a:t>ư</a:t>
            </a:r>
            <a:r>
              <a:rPr lang="en-US" sz="2800" b="1" dirty="0">
                <a:solidFill>
                  <a:srgbClr val="00B050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Showcard" panose="02040603050506020204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B050"/>
                </a:solidFill>
                <a:latin typeface="UTM Showcard" panose="02040603050506020204" pitchFamily="18" charset="0"/>
                <a:cs typeface="Times New Roman" pitchFamily="18" charset="0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5104D2-4AEE-4C09-953A-D505F8814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" r="912" b="24558"/>
          <a:stretch/>
        </p:blipFill>
        <p:spPr>
          <a:xfrm>
            <a:off x="692458" y="1885672"/>
            <a:ext cx="10375587" cy="193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4ACD5A-2F7A-4CB5-9549-57AF9EB02425}"/>
              </a:ext>
            </a:extLst>
          </p:cNvPr>
          <p:cNvSpPr txBox="1"/>
          <p:nvPr/>
        </p:nvSpPr>
        <p:spPr>
          <a:xfrm>
            <a:off x="832867" y="4136446"/>
            <a:ext cx="10375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50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EDACB-018A-4920-B82C-8FD43172F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C5CBFB-EEBD-4FA2-B34A-C9D81C4949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968D73FE-7AD1-4BF1-BAE5-534E7DB28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694DDCF-8C47-4135-A264-8127ACECB36C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图片 25">
            <a:extLst>
              <a:ext uri="{FF2B5EF4-FFF2-40B4-BE49-F238E27FC236}">
                <a16:creationId xmlns:a16="http://schemas.microsoft.com/office/drawing/2014/main" id="{836FA40A-CA7E-4A66-80ED-80129671D6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28F0E6EA-710D-46A2-8EC0-E9893E0ED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grpSp>
        <p:nvGrpSpPr>
          <p:cNvPr id="8" name="组合 21">
            <a:extLst>
              <a:ext uri="{FF2B5EF4-FFF2-40B4-BE49-F238E27FC236}">
                <a16:creationId xmlns:a16="http://schemas.microsoft.com/office/drawing/2014/main" id="{B0841A92-CE99-4C8D-A290-5E0437964BED}"/>
              </a:ext>
            </a:extLst>
          </p:cNvPr>
          <p:cNvGrpSpPr/>
          <p:nvPr/>
        </p:nvGrpSpPr>
        <p:grpSpPr>
          <a:xfrm>
            <a:off x="1510738" y="1821239"/>
            <a:ext cx="9565526" cy="3215521"/>
            <a:chOff x="2384482" y="1052729"/>
            <a:chExt cx="9567740" cy="3216265"/>
          </a:xfrm>
        </p:grpSpPr>
        <p:sp>
          <p:nvSpPr>
            <p:cNvPr id="9" name="18">
              <a:extLst>
                <a:ext uri="{FF2B5EF4-FFF2-40B4-BE49-F238E27FC236}">
                  <a16:creationId xmlns:a16="http://schemas.microsoft.com/office/drawing/2014/main" id="{A306A4CD-A3D1-4F3E-96E4-6A8AC917D2A2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126397" y="1465835"/>
              <a:ext cx="1630596" cy="1477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9598" b="0" i="0" u="none" strike="noStrike" kern="1200" cap="none" spc="0" normalizeH="0" baseline="0" noProof="0" dirty="0">
                <a:ln>
                  <a:noFill/>
                </a:ln>
                <a:solidFill>
                  <a:srgbClr val="FD9F00"/>
                </a:solidFill>
                <a:effectLst/>
                <a:uLnTx/>
                <a:uFillTx/>
                <a:latin typeface="华康海报体W12(P)" panose="040B0C00000000000000" pitchFamily="82" charset="-122"/>
                <a:ea typeface="华康海报体W12(P)" panose="040B0C00000000000000" pitchFamily="82" charset="-122"/>
                <a:cs typeface="宋体" pitchFamily="2" charset="-122"/>
              </a:endParaRPr>
            </a:p>
          </p:txBody>
        </p:sp>
        <p:sp>
          <p:nvSpPr>
            <p:cNvPr id="10" name="18">
              <a:extLst>
                <a:ext uri="{FF2B5EF4-FFF2-40B4-BE49-F238E27FC236}">
                  <a16:creationId xmlns:a16="http://schemas.microsoft.com/office/drawing/2014/main" id="{9725426E-BE8C-41B3-B350-30CB711A2F81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384482" y="1066746"/>
              <a:ext cx="2174487" cy="2677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7397" b="0" i="0" u="none" strike="noStrike" kern="1200" cap="none" spc="0" normalizeH="0" baseline="0" noProof="0" dirty="0">
                  <a:ln>
                    <a:noFill/>
                  </a:ln>
                  <a:solidFill>
                    <a:srgbClr val="FD9F00"/>
                  </a:solidFill>
                  <a:effectLst/>
                  <a:uLnTx/>
                  <a:uFillTx/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“</a:t>
              </a:r>
              <a:endParaRPr kumimoji="0" lang="en-US" altLang="zh-CN" sz="17397" b="0" i="0" u="none" strike="noStrike" kern="1200" cap="none" spc="0" normalizeH="0" baseline="0" noProof="0" dirty="0">
                <a:ln>
                  <a:noFill/>
                </a:ln>
                <a:solidFill>
                  <a:srgbClr val="FD9F00"/>
                </a:solidFill>
                <a:effectLst/>
                <a:uLnTx/>
                <a:uFillTx/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  <p:sp>
          <p:nvSpPr>
            <p:cNvPr id="11" name="18">
              <a:extLst>
                <a:ext uri="{FF2B5EF4-FFF2-40B4-BE49-F238E27FC236}">
                  <a16:creationId xmlns:a16="http://schemas.microsoft.com/office/drawing/2014/main" id="{FC935BBE-5744-407B-AF43-0A888B94B086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387490" y="1052729"/>
              <a:ext cx="2564732" cy="3216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896" b="0" i="0" u="none" strike="noStrike" kern="1200" cap="none" spc="0" normalizeH="0" baseline="0" noProof="0" dirty="0">
                  <a:ln>
                    <a:noFill/>
                  </a:ln>
                  <a:solidFill>
                    <a:srgbClr val="25998C"/>
                  </a:solidFill>
                  <a:effectLst/>
                  <a:uLnTx/>
                  <a:uFillTx/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”</a:t>
              </a:r>
              <a:endParaRPr kumimoji="0" lang="en-US" altLang="zh-CN" sz="20896" b="0" i="0" u="none" strike="noStrike" kern="1200" cap="none" spc="0" normalizeH="0" baseline="0" noProof="0" dirty="0">
                <a:ln>
                  <a:noFill/>
                </a:ln>
                <a:solidFill>
                  <a:srgbClr val="25998C"/>
                </a:solidFill>
                <a:effectLst/>
                <a:uLnTx/>
                <a:uFillTx/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A733E34F-92D7-498A-8BB4-411A145E61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13" name="组合 37">
            <a:extLst>
              <a:ext uri="{FF2B5EF4-FFF2-40B4-BE49-F238E27FC236}">
                <a16:creationId xmlns:a16="http://schemas.microsoft.com/office/drawing/2014/main" id="{A907EC3B-4A5F-46FE-B39D-BF8C748E5433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14" name="等腰三角形 31">
              <a:extLst>
                <a:ext uri="{FF2B5EF4-FFF2-40B4-BE49-F238E27FC236}">
                  <a16:creationId xmlns:a16="http://schemas.microsoft.com/office/drawing/2014/main" id="{387DF81B-57F2-4DAB-A6A5-09AD20AE3E95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等腰三角形 32">
              <a:extLst>
                <a:ext uri="{FF2B5EF4-FFF2-40B4-BE49-F238E27FC236}">
                  <a16:creationId xmlns:a16="http://schemas.microsoft.com/office/drawing/2014/main" id="{0E119CA3-2AFB-4CBA-9E79-BAACCDE2F8C2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6" name="组合 34">
              <a:extLst>
                <a:ext uri="{FF2B5EF4-FFF2-40B4-BE49-F238E27FC236}">
                  <a16:creationId xmlns:a16="http://schemas.microsoft.com/office/drawing/2014/main" id="{BC93D148-8AF3-4810-A98D-1105853CFBD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17" name="等腰三角形 35">
                <a:extLst>
                  <a:ext uri="{FF2B5EF4-FFF2-40B4-BE49-F238E27FC236}">
                    <a16:creationId xmlns:a16="http://schemas.microsoft.com/office/drawing/2014/main" id="{2CA5920A-51FD-46A1-8872-9C9BBC096DD0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等腰三角形 36">
                <a:extLst>
                  <a:ext uri="{FF2B5EF4-FFF2-40B4-BE49-F238E27FC236}">
                    <a16:creationId xmlns:a16="http://schemas.microsoft.com/office/drawing/2014/main" id="{BE53E723-8FD5-4ABD-B6A0-4A57A61B94EE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E10494D-EC6B-4D67-845B-12C25CDB78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5288" y="2258446"/>
            <a:ext cx="7071973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112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862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1862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EDACB-018A-4920-B82C-8FD43172F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C5CBFB-EEBD-4FA2-B34A-C9D81C4949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968D73FE-7AD1-4BF1-BAE5-534E7DB28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694DDCF-8C47-4135-A264-8127ACECB36C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FCB2191C-27AB-4D0D-A04B-B3B2DDDAC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3FCC1A90-6711-48EB-9539-4A6C784D3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F37C56-1906-40A9-9AC9-F378842F5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274" y="1478557"/>
            <a:ext cx="6846401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284" y="90268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EDACB-018A-4920-B82C-8FD43172F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C5CBFB-EEBD-4FA2-B34A-C9D81C4949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968D73FE-7AD1-4BF1-BAE5-534E7DB28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694DDCF-8C47-4135-A264-8127ACECB36C}"/>
              </a:ext>
            </a:extLst>
          </p:cNvPr>
          <p:cNvSpPr/>
          <p:nvPr/>
        </p:nvSpPr>
        <p:spPr>
          <a:xfrm>
            <a:off x="206859" y="2849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图片 25">
            <a:extLst>
              <a:ext uri="{FF2B5EF4-FFF2-40B4-BE49-F238E27FC236}">
                <a16:creationId xmlns:a16="http://schemas.microsoft.com/office/drawing/2014/main" id="{836FA40A-CA7E-4A66-80ED-80129671D6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-85297"/>
            <a:ext cx="12187592" cy="685552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28F0E6EA-710D-46A2-8EC0-E9893E0ED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grpSp>
        <p:nvGrpSpPr>
          <p:cNvPr id="8" name="组合 21">
            <a:extLst>
              <a:ext uri="{FF2B5EF4-FFF2-40B4-BE49-F238E27FC236}">
                <a16:creationId xmlns:a16="http://schemas.microsoft.com/office/drawing/2014/main" id="{B0841A92-CE99-4C8D-A290-5E0437964BED}"/>
              </a:ext>
            </a:extLst>
          </p:cNvPr>
          <p:cNvGrpSpPr/>
          <p:nvPr/>
        </p:nvGrpSpPr>
        <p:grpSpPr>
          <a:xfrm>
            <a:off x="2075390" y="1734703"/>
            <a:ext cx="8829555" cy="3215521"/>
            <a:chOff x="2936000" y="1449641"/>
            <a:chExt cx="8831598" cy="3216265"/>
          </a:xfrm>
        </p:grpSpPr>
        <p:sp>
          <p:nvSpPr>
            <p:cNvPr id="9" name="18">
              <a:extLst>
                <a:ext uri="{FF2B5EF4-FFF2-40B4-BE49-F238E27FC236}">
                  <a16:creationId xmlns:a16="http://schemas.microsoft.com/office/drawing/2014/main" id="{A306A4CD-A3D1-4F3E-96E4-6A8AC917D2A2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126397" y="1465835"/>
              <a:ext cx="1630596" cy="1477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9598" b="0" i="0" u="none" strike="noStrike" kern="1200" cap="none" spc="0" normalizeH="0" baseline="0" noProof="0" dirty="0">
                <a:ln>
                  <a:noFill/>
                </a:ln>
                <a:solidFill>
                  <a:srgbClr val="FD9F00"/>
                </a:solidFill>
                <a:effectLst/>
                <a:uLnTx/>
                <a:uFillTx/>
                <a:latin typeface="华康海报体W12(P)" panose="040B0C00000000000000" pitchFamily="82" charset="-122"/>
                <a:ea typeface="华康海报体W12(P)" panose="040B0C00000000000000" pitchFamily="82" charset="-122"/>
                <a:cs typeface="宋体" pitchFamily="2" charset="-122"/>
              </a:endParaRPr>
            </a:p>
          </p:txBody>
        </p:sp>
        <p:sp>
          <p:nvSpPr>
            <p:cNvPr id="10" name="18">
              <a:extLst>
                <a:ext uri="{FF2B5EF4-FFF2-40B4-BE49-F238E27FC236}">
                  <a16:creationId xmlns:a16="http://schemas.microsoft.com/office/drawing/2014/main" id="{9725426E-BE8C-41B3-B350-30CB711A2F81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36000" y="1604332"/>
              <a:ext cx="2174487" cy="2677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7397" b="0" i="0" u="none" strike="noStrike" kern="1200" cap="none" spc="0" normalizeH="0" baseline="0" noProof="0" dirty="0">
                  <a:ln>
                    <a:noFill/>
                  </a:ln>
                  <a:solidFill>
                    <a:srgbClr val="FD9F00"/>
                  </a:solidFill>
                  <a:effectLst/>
                  <a:uLnTx/>
                  <a:uFillTx/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“</a:t>
              </a:r>
              <a:endParaRPr kumimoji="0" lang="en-US" altLang="zh-CN" sz="17397" b="0" i="0" u="none" strike="noStrike" kern="1200" cap="none" spc="0" normalizeH="0" baseline="0" noProof="0" dirty="0">
                <a:ln>
                  <a:noFill/>
                </a:ln>
                <a:solidFill>
                  <a:srgbClr val="FD9F00"/>
                </a:solidFill>
                <a:effectLst/>
                <a:uLnTx/>
                <a:uFillTx/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  <p:sp>
          <p:nvSpPr>
            <p:cNvPr id="11" name="18">
              <a:extLst>
                <a:ext uri="{FF2B5EF4-FFF2-40B4-BE49-F238E27FC236}">
                  <a16:creationId xmlns:a16="http://schemas.microsoft.com/office/drawing/2014/main" id="{FC935BBE-5744-407B-AF43-0A888B94B086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202866" y="1449641"/>
              <a:ext cx="2564732" cy="3216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896" b="0" i="0" u="none" strike="noStrike" kern="1200" cap="none" spc="0" normalizeH="0" baseline="0" noProof="0" dirty="0">
                  <a:ln>
                    <a:noFill/>
                  </a:ln>
                  <a:solidFill>
                    <a:srgbClr val="25998C"/>
                  </a:solidFill>
                  <a:effectLst/>
                  <a:uLnTx/>
                  <a:uFillTx/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”</a:t>
              </a:r>
              <a:endParaRPr kumimoji="0" lang="en-US" altLang="zh-CN" sz="20896" b="0" i="0" u="none" strike="noStrike" kern="1200" cap="none" spc="0" normalizeH="0" baseline="0" noProof="0" dirty="0">
                <a:ln>
                  <a:noFill/>
                </a:ln>
                <a:solidFill>
                  <a:srgbClr val="25998C"/>
                </a:solidFill>
                <a:effectLst/>
                <a:uLnTx/>
                <a:uFillTx/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A733E34F-92D7-498A-8BB4-411A145E61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13" name="组合 37">
            <a:extLst>
              <a:ext uri="{FF2B5EF4-FFF2-40B4-BE49-F238E27FC236}">
                <a16:creationId xmlns:a16="http://schemas.microsoft.com/office/drawing/2014/main" id="{A907EC3B-4A5F-46FE-B39D-BF8C748E5433}"/>
              </a:ext>
            </a:extLst>
          </p:cNvPr>
          <p:cNvGrpSpPr/>
          <p:nvPr/>
        </p:nvGrpSpPr>
        <p:grpSpPr>
          <a:xfrm>
            <a:off x="4812323" y="648411"/>
            <a:ext cx="2967022" cy="1674605"/>
            <a:chOff x="6175442" y="99911"/>
            <a:chExt cx="1675806" cy="1745901"/>
          </a:xfrm>
        </p:grpSpPr>
        <p:sp>
          <p:nvSpPr>
            <p:cNvPr id="14" name="等腰三角形 31">
              <a:extLst>
                <a:ext uri="{FF2B5EF4-FFF2-40B4-BE49-F238E27FC236}">
                  <a16:creationId xmlns:a16="http://schemas.microsoft.com/office/drawing/2014/main" id="{387DF81B-57F2-4DAB-A6A5-09AD20AE3E95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等腰三角形 32">
              <a:extLst>
                <a:ext uri="{FF2B5EF4-FFF2-40B4-BE49-F238E27FC236}">
                  <a16:creationId xmlns:a16="http://schemas.microsoft.com/office/drawing/2014/main" id="{0E119CA3-2AFB-4CBA-9E79-BAACCDE2F8C2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6" name="组合 34">
              <a:extLst>
                <a:ext uri="{FF2B5EF4-FFF2-40B4-BE49-F238E27FC236}">
                  <a16:creationId xmlns:a16="http://schemas.microsoft.com/office/drawing/2014/main" id="{BC93D148-8AF3-4810-A98D-1105853CFBD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17" name="等腰三角形 35">
                <a:extLst>
                  <a:ext uri="{FF2B5EF4-FFF2-40B4-BE49-F238E27FC236}">
                    <a16:creationId xmlns:a16="http://schemas.microsoft.com/office/drawing/2014/main" id="{2CA5920A-51FD-46A1-8872-9C9BBC096DD0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等腰三角形 36">
                <a:extLst>
                  <a:ext uri="{FF2B5EF4-FFF2-40B4-BE49-F238E27FC236}">
                    <a16:creationId xmlns:a16="http://schemas.microsoft.com/office/drawing/2014/main" id="{BE53E723-8FD5-4ABD-B6A0-4A57A61B94EE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 rot="10800000" flipV="1">
            <a:off x="4482477" y="2635768"/>
            <a:ext cx="452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TIẾP SỨC</a:t>
            </a:r>
            <a:endParaRPr lang="en-U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915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112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862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1862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999+ Mẫu thiết kế nội thất phòng khách đẹp hiện đại, thời thượng nhất 202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689" y="0"/>
            <a:ext cx="6278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Vintage Buồng điện Thoại Vào Chiều Nay Tải Xuống Miễn Phí, ảnh cổ điển,  bright, ki ốt đẹp Trên Lovep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86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ellphone-ringing-64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591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09616" y="155344"/>
            <a:ext cx="8750157" cy="990977"/>
          </a:xfrm>
          <a:custGeom>
            <a:avLst/>
            <a:gdLst/>
            <a:ahLst/>
            <a:cxnLst/>
            <a:rect l="l" t="t" r="r" b="b"/>
            <a:pathLst>
              <a:path w="13125235" h="4268978">
                <a:moveTo>
                  <a:pt x="0" y="0"/>
                </a:moveTo>
                <a:lnTo>
                  <a:pt x="13125234" y="0"/>
                </a:lnTo>
                <a:lnTo>
                  <a:pt x="13125234" y="4268978"/>
                </a:lnTo>
                <a:lnTo>
                  <a:pt x="0" y="4268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CHỦ VÀ  ĐẢM BẢO AN TOÀN KHI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TIẾP TRÊN MẠNG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417687" y="4154227"/>
            <a:ext cx="4569456" cy="2769156"/>
            <a:chOff x="-419529" y="-175281"/>
            <a:chExt cx="1805217" cy="1093988"/>
          </a:xfrm>
        </p:grpSpPr>
        <p:sp>
          <p:nvSpPr>
            <p:cNvPr id="5" name="Freeform 5"/>
            <p:cNvSpPr/>
            <p:nvPr/>
          </p:nvSpPr>
          <p:spPr>
            <a:xfrm>
              <a:off x="-419529" y="-175281"/>
              <a:ext cx="1385688" cy="918707"/>
            </a:xfrm>
            <a:custGeom>
              <a:avLst/>
              <a:gdLst/>
              <a:ahLst/>
              <a:cxnLst/>
              <a:rect l="l" t="t" r="r" b="b"/>
              <a:pathLst>
                <a:path w="1385688" h="918707">
                  <a:moveTo>
                    <a:pt x="75046" y="0"/>
                  </a:moveTo>
                  <a:lnTo>
                    <a:pt x="1310642" y="0"/>
                  </a:lnTo>
                  <a:cubicBezTo>
                    <a:pt x="1330546" y="0"/>
                    <a:pt x="1349634" y="7907"/>
                    <a:pt x="1363708" y="21980"/>
                  </a:cubicBezTo>
                  <a:cubicBezTo>
                    <a:pt x="1377782" y="36054"/>
                    <a:pt x="1385688" y="55142"/>
                    <a:pt x="1385688" y="75046"/>
                  </a:cubicBezTo>
                  <a:lnTo>
                    <a:pt x="1385688" y="843661"/>
                  </a:lnTo>
                  <a:cubicBezTo>
                    <a:pt x="1385688" y="885107"/>
                    <a:pt x="1352089" y="918707"/>
                    <a:pt x="1310642" y="918707"/>
                  </a:cubicBezTo>
                  <a:lnTo>
                    <a:pt x="75046" y="918707"/>
                  </a:lnTo>
                  <a:cubicBezTo>
                    <a:pt x="33599" y="918707"/>
                    <a:pt x="0" y="885107"/>
                    <a:pt x="0" y="843661"/>
                  </a:cubicBezTo>
                  <a:lnTo>
                    <a:pt x="0" y="75046"/>
                  </a:lnTo>
                  <a:cubicBezTo>
                    <a:pt x="0" y="33599"/>
                    <a:pt x="33599" y="0"/>
                    <a:pt x="750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 sz="120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385688" cy="966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8674" y="2192267"/>
            <a:ext cx="3507523" cy="1006187"/>
            <a:chOff x="0" y="0"/>
            <a:chExt cx="1385688" cy="9187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85688" cy="918707"/>
            </a:xfrm>
            <a:custGeom>
              <a:avLst/>
              <a:gdLst/>
              <a:ahLst/>
              <a:cxnLst/>
              <a:rect l="l" t="t" r="r" b="b"/>
              <a:pathLst>
                <a:path w="1385688" h="918707">
                  <a:moveTo>
                    <a:pt x="75046" y="0"/>
                  </a:moveTo>
                  <a:lnTo>
                    <a:pt x="1310642" y="0"/>
                  </a:lnTo>
                  <a:cubicBezTo>
                    <a:pt x="1330546" y="0"/>
                    <a:pt x="1349634" y="7907"/>
                    <a:pt x="1363708" y="21980"/>
                  </a:cubicBezTo>
                  <a:cubicBezTo>
                    <a:pt x="1377782" y="36054"/>
                    <a:pt x="1385688" y="55142"/>
                    <a:pt x="1385688" y="75046"/>
                  </a:cubicBezTo>
                  <a:lnTo>
                    <a:pt x="1385688" y="843661"/>
                  </a:lnTo>
                  <a:cubicBezTo>
                    <a:pt x="1385688" y="885107"/>
                    <a:pt x="1352089" y="918707"/>
                    <a:pt x="1310642" y="918707"/>
                  </a:cubicBezTo>
                  <a:lnTo>
                    <a:pt x="75046" y="918707"/>
                  </a:lnTo>
                  <a:cubicBezTo>
                    <a:pt x="33599" y="918707"/>
                    <a:pt x="0" y="885107"/>
                    <a:pt x="0" y="843661"/>
                  </a:cubicBezTo>
                  <a:lnTo>
                    <a:pt x="0" y="75046"/>
                  </a:lnTo>
                  <a:cubicBezTo>
                    <a:pt x="0" y="33599"/>
                    <a:pt x="33599" y="0"/>
                    <a:pt x="750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385688" cy="966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011737" y="1658985"/>
            <a:ext cx="530255" cy="53025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73FF"/>
            </a:solidFill>
          </p:spPr>
          <p:txBody>
            <a:bodyPr/>
            <a:lstStyle/>
            <a:p>
              <a:endParaRPr lang="en-VN" sz="12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 rot="-661650" flipH="1">
            <a:off x="102831" y="203842"/>
            <a:ext cx="1299965" cy="1128787"/>
          </a:xfrm>
          <a:custGeom>
            <a:avLst/>
            <a:gdLst/>
            <a:ahLst/>
            <a:cxnLst/>
            <a:rect l="l" t="t" r="r" b="b"/>
            <a:pathLst>
              <a:path w="2811758" h="4017614">
                <a:moveTo>
                  <a:pt x="2811759" y="0"/>
                </a:moveTo>
                <a:lnTo>
                  <a:pt x="0" y="0"/>
                </a:lnTo>
                <a:lnTo>
                  <a:pt x="0" y="4017614"/>
                </a:lnTo>
                <a:lnTo>
                  <a:pt x="2811759" y="4017614"/>
                </a:lnTo>
                <a:lnTo>
                  <a:pt x="281175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  <p:sp>
        <p:nvSpPr>
          <p:cNvPr id="25" name="Freeform 25"/>
          <p:cNvSpPr/>
          <p:nvPr/>
        </p:nvSpPr>
        <p:spPr>
          <a:xfrm>
            <a:off x="8626247" y="3791197"/>
            <a:ext cx="3672817" cy="989385"/>
          </a:xfrm>
          <a:custGeom>
            <a:avLst/>
            <a:gdLst/>
            <a:ahLst/>
            <a:cxnLst/>
            <a:rect l="l" t="t" r="r" b="b"/>
            <a:pathLst>
              <a:path w="1159960" h="1200936">
                <a:moveTo>
                  <a:pt x="0" y="0"/>
                </a:moveTo>
                <a:lnTo>
                  <a:pt x="1159960" y="0"/>
                </a:lnTo>
                <a:lnTo>
                  <a:pt x="1159960" y="1200936"/>
                </a:lnTo>
                <a:lnTo>
                  <a:pt x="0" y="120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8783"/>
            </a:stretch>
          </a:blipFill>
        </p:spPr>
        <p:txBody>
          <a:bodyPr/>
          <a:lstStyle/>
          <a:p>
            <a:endParaRPr lang="en-VN" sz="1600" dirty="0"/>
          </a:p>
        </p:txBody>
      </p:sp>
      <p:sp>
        <p:nvSpPr>
          <p:cNvPr id="27" name="TextBox 27"/>
          <p:cNvSpPr txBox="1"/>
          <p:nvPr/>
        </p:nvSpPr>
        <p:spPr>
          <a:xfrm>
            <a:off x="-144372" y="2131357"/>
            <a:ext cx="410353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VÀ TÁC HẠI </a:t>
            </a:r>
          </a:p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VIỆC SỬ DỤNG VÀ </a:t>
            </a:r>
          </a:p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TIẾP TRÊN MẠNG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83084" y="1784868"/>
            <a:ext cx="573289" cy="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 dirty="0">
                <a:solidFill>
                  <a:srgbClr val="FFFFFF"/>
                </a:solidFill>
                <a:latin typeface="Varela Round"/>
              </a:rPr>
              <a:t>1</a:t>
            </a:r>
          </a:p>
        </p:txBody>
      </p:sp>
      <p:sp>
        <p:nvSpPr>
          <p:cNvPr id="34" name="Freeform 34"/>
          <p:cNvSpPr/>
          <p:nvPr/>
        </p:nvSpPr>
        <p:spPr>
          <a:xfrm>
            <a:off x="9544648" y="1576816"/>
            <a:ext cx="2825815" cy="1135188"/>
          </a:xfrm>
          <a:custGeom>
            <a:avLst/>
            <a:gdLst/>
            <a:ahLst/>
            <a:cxnLst/>
            <a:rect l="l" t="t" r="r" b="b"/>
            <a:pathLst>
              <a:path w="1159960" h="1200936">
                <a:moveTo>
                  <a:pt x="0" y="0"/>
                </a:moveTo>
                <a:lnTo>
                  <a:pt x="1159960" y="0"/>
                </a:lnTo>
                <a:lnTo>
                  <a:pt x="1159960" y="1200936"/>
                </a:lnTo>
                <a:lnTo>
                  <a:pt x="0" y="120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8783"/>
            </a:stretch>
          </a:blipFill>
        </p:spPr>
        <p:txBody>
          <a:bodyPr/>
          <a:lstStyle/>
          <a:p>
            <a:endParaRPr lang="en-VN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36" name="Freeform 36"/>
          <p:cNvSpPr/>
          <p:nvPr/>
        </p:nvSpPr>
        <p:spPr>
          <a:xfrm>
            <a:off x="9819938" y="2612788"/>
            <a:ext cx="2372248" cy="1101496"/>
          </a:xfrm>
          <a:custGeom>
            <a:avLst/>
            <a:gdLst/>
            <a:ahLst/>
            <a:cxnLst/>
            <a:rect l="l" t="t" r="r" b="b"/>
            <a:pathLst>
              <a:path w="1159960" h="1200936">
                <a:moveTo>
                  <a:pt x="0" y="0"/>
                </a:moveTo>
                <a:lnTo>
                  <a:pt x="1159960" y="0"/>
                </a:lnTo>
                <a:lnTo>
                  <a:pt x="1159960" y="1200937"/>
                </a:lnTo>
                <a:lnTo>
                  <a:pt x="0" y="12009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8783"/>
            </a:stretch>
          </a:blipFill>
        </p:spPr>
        <p:txBody>
          <a:bodyPr/>
          <a:lstStyle/>
          <a:p>
            <a:endParaRPr lang="en-VN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5974D98-7BB7-29B4-FE74-76A4BDAC8CFC}"/>
              </a:ext>
            </a:extLst>
          </p:cNvPr>
          <p:cNvSpPr/>
          <p:nvPr/>
        </p:nvSpPr>
        <p:spPr>
          <a:xfrm>
            <a:off x="14458" y="3410431"/>
            <a:ext cx="2036781" cy="8006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LỢI ÍCH</a:t>
            </a:r>
          </a:p>
        </p:txBody>
      </p:sp>
      <p:sp>
        <p:nvSpPr>
          <p:cNvPr id="39" name="TextBox 28">
            <a:extLst>
              <a:ext uri="{FF2B5EF4-FFF2-40B4-BE49-F238E27FC236}">
                <a16:creationId xmlns:a16="http://schemas.microsoft.com/office/drawing/2014/main" id="{ED9FDA26-791F-EC38-84CC-715D2392D0C1}"/>
              </a:ext>
            </a:extLst>
          </p:cNvPr>
          <p:cNvSpPr txBox="1"/>
          <p:nvPr/>
        </p:nvSpPr>
        <p:spPr>
          <a:xfrm>
            <a:off x="63307" y="4245742"/>
            <a:ext cx="372512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0"/>
              </a:spcBef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246FC29-D6C7-72AF-FF5E-3FF1279265C3}"/>
              </a:ext>
            </a:extLst>
          </p:cNvPr>
          <p:cNvSpPr/>
          <p:nvPr/>
        </p:nvSpPr>
        <p:spPr>
          <a:xfrm>
            <a:off x="3940724" y="3353603"/>
            <a:ext cx="2461448" cy="800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HẠI</a:t>
            </a:r>
          </a:p>
        </p:txBody>
      </p:sp>
      <p:sp>
        <p:nvSpPr>
          <p:cNvPr id="41" name="TextBox 28">
            <a:extLst>
              <a:ext uri="{FF2B5EF4-FFF2-40B4-BE49-F238E27FC236}">
                <a16:creationId xmlns:a16="http://schemas.microsoft.com/office/drawing/2014/main" id="{03FBE796-F778-1D82-D2BE-BFA584380C16}"/>
              </a:ext>
            </a:extLst>
          </p:cNvPr>
          <p:cNvSpPr txBox="1"/>
          <p:nvPr/>
        </p:nvSpPr>
        <p:spPr>
          <a:xfrm>
            <a:off x="3750630" y="4224389"/>
            <a:ext cx="3811684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7A6970D9-D326-E1F8-03B0-94E729558B5B}"/>
              </a:ext>
            </a:extLst>
          </p:cNvPr>
          <p:cNvCxnSpPr>
            <a:cxnSpLocks/>
          </p:cNvCxnSpPr>
          <p:nvPr/>
        </p:nvCxnSpPr>
        <p:spPr>
          <a:xfrm>
            <a:off x="3682014" y="3137527"/>
            <a:ext cx="878895" cy="329951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12081438-7B93-72D5-CF44-F8C0D9C00DB7}"/>
              </a:ext>
            </a:extLst>
          </p:cNvPr>
          <p:cNvCxnSpPr>
            <a:cxnSpLocks/>
          </p:cNvCxnSpPr>
          <p:nvPr/>
        </p:nvCxnSpPr>
        <p:spPr>
          <a:xfrm rot="10800000" flipV="1">
            <a:off x="828625" y="3184434"/>
            <a:ext cx="741281" cy="27017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9">
            <a:extLst>
              <a:ext uri="{FF2B5EF4-FFF2-40B4-BE49-F238E27FC236}">
                <a16:creationId xmlns:a16="http://schemas.microsoft.com/office/drawing/2014/main" id="{2F4D36FE-FC48-C1E8-AB5F-9B93383CC2FB}"/>
              </a:ext>
            </a:extLst>
          </p:cNvPr>
          <p:cNvSpPr txBox="1"/>
          <p:nvPr/>
        </p:nvSpPr>
        <p:spPr>
          <a:xfrm>
            <a:off x="-675752" y="4141693"/>
            <a:ext cx="3507523" cy="244602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867"/>
              </a:lnSpc>
            </a:pPr>
            <a:endParaRPr sz="1200"/>
          </a:p>
        </p:txBody>
      </p:sp>
      <p:sp>
        <p:nvSpPr>
          <p:cNvPr id="58" name="TextBox 9">
            <a:extLst>
              <a:ext uri="{FF2B5EF4-FFF2-40B4-BE49-F238E27FC236}">
                <a16:creationId xmlns:a16="http://schemas.microsoft.com/office/drawing/2014/main" id="{DB09A21D-830C-CE02-9118-7E68DC2AF32D}"/>
              </a:ext>
            </a:extLst>
          </p:cNvPr>
          <p:cNvSpPr txBox="1"/>
          <p:nvPr/>
        </p:nvSpPr>
        <p:spPr>
          <a:xfrm>
            <a:off x="7881866" y="1848538"/>
            <a:ext cx="3507523" cy="244602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867"/>
              </a:lnSpc>
            </a:pPr>
            <a:endParaRPr sz="1200"/>
          </a:p>
        </p:txBody>
      </p:sp>
      <p:cxnSp>
        <p:nvCxnSpPr>
          <p:cNvPr id="74" name="Curved Connector 73">
            <a:extLst>
              <a:ext uri="{FF2B5EF4-FFF2-40B4-BE49-F238E27FC236}">
                <a16:creationId xmlns:a16="http://schemas.microsoft.com/office/drawing/2014/main" id="{817E92AA-4071-AD61-BF09-FE79351A8E1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85025" y="1171800"/>
            <a:ext cx="2432796" cy="62146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Freeform 10">
            <a:extLst>
              <a:ext uri="{FF2B5EF4-FFF2-40B4-BE49-F238E27FC236}">
                <a16:creationId xmlns:a16="http://schemas.microsoft.com/office/drawing/2014/main" id="{DFFFF6C1-3B53-1C6A-3AE6-51DFBBDB5059}"/>
              </a:ext>
            </a:extLst>
          </p:cNvPr>
          <p:cNvSpPr/>
          <p:nvPr/>
        </p:nvSpPr>
        <p:spPr>
          <a:xfrm>
            <a:off x="7355254" y="4589580"/>
            <a:ext cx="2453950" cy="2270819"/>
          </a:xfrm>
          <a:custGeom>
            <a:avLst/>
            <a:gdLst/>
            <a:ahLst/>
            <a:cxnLst/>
            <a:rect l="l" t="t" r="r" b="b"/>
            <a:pathLst>
              <a:path w="3680925" h="3406229">
                <a:moveTo>
                  <a:pt x="0" y="0"/>
                </a:moveTo>
                <a:lnTo>
                  <a:pt x="3680925" y="0"/>
                </a:lnTo>
                <a:lnTo>
                  <a:pt x="3680925" y="3406229"/>
                </a:lnTo>
                <a:lnTo>
                  <a:pt x="0" y="3406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</p:spTree>
    <p:extLst>
      <p:ext uri="{BB962C8B-B14F-4D97-AF65-F5344CB8AC3E}">
        <p14:creationId xmlns:p14="http://schemas.microsoft.com/office/powerpoint/2010/main" val="109369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9899" y="1480974"/>
            <a:ext cx="12431698" cy="3543787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5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54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0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EDACB-018A-4920-B82C-8FD43172F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C5CBFB-EEBD-4FA2-B34A-C9D81C4949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968D73FE-7AD1-4BF1-BAE5-534E7DB28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694DDCF-8C47-4135-A264-8127ACECB36C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图片 25">
            <a:extLst>
              <a:ext uri="{FF2B5EF4-FFF2-40B4-BE49-F238E27FC236}">
                <a16:creationId xmlns:a16="http://schemas.microsoft.com/office/drawing/2014/main" id="{836FA40A-CA7E-4A66-80ED-80129671D6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28F0E6EA-710D-46A2-8EC0-E9893E0ED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grpSp>
        <p:nvGrpSpPr>
          <p:cNvPr id="8" name="组合 21">
            <a:extLst>
              <a:ext uri="{FF2B5EF4-FFF2-40B4-BE49-F238E27FC236}">
                <a16:creationId xmlns:a16="http://schemas.microsoft.com/office/drawing/2014/main" id="{B0841A92-CE99-4C8D-A290-5E0437964BED}"/>
              </a:ext>
            </a:extLst>
          </p:cNvPr>
          <p:cNvGrpSpPr/>
          <p:nvPr/>
        </p:nvGrpSpPr>
        <p:grpSpPr>
          <a:xfrm>
            <a:off x="282325" y="1620118"/>
            <a:ext cx="11835190" cy="3215521"/>
            <a:chOff x="1142520" y="1335029"/>
            <a:chExt cx="11837929" cy="3216265"/>
          </a:xfrm>
        </p:grpSpPr>
        <p:sp>
          <p:nvSpPr>
            <p:cNvPr id="9" name="18">
              <a:extLst>
                <a:ext uri="{FF2B5EF4-FFF2-40B4-BE49-F238E27FC236}">
                  <a16:creationId xmlns:a16="http://schemas.microsoft.com/office/drawing/2014/main" id="{A306A4CD-A3D1-4F3E-96E4-6A8AC917D2A2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126397" y="1465835"/>
              <a:ext cx="1630596" cy="1477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9598" b="0" i="0" u="none" strike="noStrike" kern="1200" cap="none" spc="0" normalizeH="0" baseline="0" noProof="0" dirty="0">
                <a:ln>
                  <a:noFill/>
                </a:ln>
                <a:solidFill>
                  <a:srgbClr val="FD9F00"/>
                </a:solidFill>
                <a:effectLst/>
                <a:uLnTx/>
                <a:uFillTx/>
                <a:latin typeface="华康海报体W12(P)" panose="040B0C00000000000000" pitchFamily="82" charset="-122"/>
                <a:ea typeface="华康海报体W12(P)" panose="040B0C00000000000000" pitchFamily="82" charset="-122"/>
                <a:cs typeface="宋体" pitchFamily="2" charset="-122"/>
              </a:endParaRPr>
            </a:p>
          </p:txBody>
        </p:sp>
        <p:sp>
          <p:nvSpPr>
            <p:cNvPr id="10" name="18">
              <a:extLst>
                <a:ext uri="{FF2B5EF4-FFF2-40B4-BE49-F238E27FC236}">
                  <a16:creationId xmlns:a16="http://schemas.microsoft.com/office/drawing/2014/main" id="{9725426E-BE8C-41B3-B350-30CB711A2F81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142520" y="1591338"/>
              <a:ext cx="2174487" cy="2677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7397" b="0" i="0" u="none" strike="noStrike" kern="1200" cap="none" spc="0" normalizeH="0" baseline="0" noProof="0" dirty="0">
                  <a:ln>
                    <a:noFill/>
                  </a:ln>
                  <a:solidFill>
                    <a:srgbClr val="FD9F00"/>
                  </a:solidFill>
                  <a:effectLst/>
                  <a:uLnTx/>
                  <a:uFillTx/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“</a:t>
              </a:r>
              <a:endParaRPr kumimoji="0" lang="en-US" altLang="zh-CN" sz="17397" b="0" i="0" u="none" strike="noStrike" kern="1200" cap="none" spc="0" normalizeH="0" baseline="0" noProof="0" dirty="0">
                <a:ln>
                  <a:noFill/>
                </a:ln>
                <a:solidFill>
                  <a:srgbClr val="FD9F00"/>
                </a:solidFill>
                <a:effectLst/>
                <a:uLnTx/>
                <a:uFillTx/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  <p:sp>
          <p:nvSpPr>
            <p:cNvPr id="11" name="18">
              <a:extLst>
                <a:ext uri="{FF2B5EF4-FFF2-40B4-BE49-F238E27FC236}">
                  <a16:creationId xmlns:a16="http://schemas.microsoft.com/office/drawing/2014/main" id="{FC935BBE-5744-407B-AF43-0A888B94B086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0415717" y="1335029"/>
              <a:ext cx="2564732" cy="3216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896" b="0" i="0" u="none" strike="noStrike" kern="1200" cap="none" spc="0" normalizeH="0" baseline="0" noProof="0" dirty="0">
                  <a:ln>
                    <a:noFill/>
                  </a:ln>
                  <a:solidFill>
                    <a:srgbClr val="25998C"/>
                  </a:solidFill>
                  <a:effectLst/>
                  <a:uLnTx/>
                  <a:uFillTx/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”</a:t>
              </a:r>
              <a:endParaRPr kumimoji="0" lang="en-US" altLang="zh-CN" sz="20896" b="0" i="0" u="none" strike="noStrike" kern="1200" cap="none" spc="0" normalizeH="0" baseline="0" noProof="0" dirty="0">
                <a:ln>
                  <a:noFill/>
                </a:ln>
                <a:solidFill>
                  <a:srgbClr val="25998C"/>
                </a:solidFill>
                <a:effectLst/>
                <a:uLnTx/>
                <a:uFillTx/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A733E34F-92D7-498A-8BB4-411A145E61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13" name="组合 37">
            <a:extLst>
              <a:ext uri="{FF2B5EF4-FFF2-40B4-BE49-F238E27FC236}">
                <a16:creationId xmlns:a16="http://schemas.microsoft.com/office/drawing/2014/main" id="{A907EC3B-4A5F-46FE-B39D-BF8C748E5433}"/>
              </a:ext>
            </a:extLst>
          </p:cNvPr>
          <p:cNvGrpSpPr/>
          <p:nvPr/>
        </p:nvGrpSpPr>
        <p:grpSpPr>
          <a:xfrm>
            <a:off x="4812323" y="648411"/>
            <a:ext cx="2967022" cy="1674605"/>
            <a:chOff x="6175442" y="99911"/>
            <a:chExt cx="1675806" cy="1745901"/>
          </a:xfrm>
        </p:grpSpPr>
        <p:sp>
          <p:nvSpPr>
            <p:cNvPr id="14" name="等腰三角形 31">
              <a:extLst>
                <a:ext uri="{FF2B5EF4-FFF2-40B4-BE49-F238E27FC236}">
                  <a16:creationId xmlns:a16="http://schemas.microsoft.com/office/drawing/2014/main" id="{387DF81B-57F2-4DAB-A6A5-09AD20AE3E95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等腰三角形 32">
              <a:extLst>
                <a:ext uri="{FF2B5EF4-FFF2-40B4-BE49-F238E27FC236}">
                  <a16:creationId xmlns:a16="http://schemas.microsoft.com/office/drawing/2014/main" id="{0E119CA3-2AFB-4CBA-9E79-BAACCDE2F8C2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6" name="组合 34">
              <a:extLst>
                <a:ext uri="{FF2B5EF4-FFF2-40B4-BE49-F238E27FC236}">
                  <a16:creationId xmlns:a16="http://schemas.microsoft.com/office/drawing/2014/main" id="{BC93D148-8AF3-4810-A98D-1105853CFBD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17" name="等腰三角形 35">
                <a:extLst>
                  <a:ext uri="{FF2B5EF4-FFF2-40B4-BE49-F238E27FC236}">
                    <a16:creationId xmlns:a16="http://schemas.microsoft.com/office/drawing/2014/main" id="{2CA5920A-51FD-46A1-8872-9C9BBC096DD0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等腰三角形 36">
                <a:extLst>
                  <a:ext uri="{FF2B5EF4-FFF2-40B4-BE49-F238E27FC236}">
                    <a16:creationId xmlns:a16="http://schemas.microsoft.com/office/drawing/2014/main" id="{BE53E723-8FD5-4ABD-B6A0-4A57A61B94EE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 rot="10800000" flipV="1">
            <a:off x="2179677" y="2457118"/>
            <a:ext cx="843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Phóng</a:t>
            </a:r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viên</a:t>
            </a:r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vui</a:t>
            </a:r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nhộn</a:t>
            </a:r>
            <a:endParaRPr lang="en-U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48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112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862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1862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09616" y="155344"/>
            <a:ext cx="8750157" cy="990977"/>
          </a:xfrm>
          <a:custGeom>
            <a:avLst/>
            <a:gdLst/>
            <a:ahLst/>
            <a:cxnLst/>
            <a:rect l="l" t="t" r="r" b="b"/>
            <a:pathLst>
              <a:path w="13125235" h="4268978">
                <a:moveTo>
                  <a:pt x="0" y="0"/>
                </a:moveTo>
                <a:lnTo>
                  <a:pt x="13125234" y="0"/>
                </a:lnTo>
                <a:lnTo>
                  <a:pt x="13125234" y="4268978"/>
                </a:lnTo>
                <a:lnTo>
                  <a:pt x="0" y="4268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CHỦ VÀ  ĐẢM BẢO AN TOÀN KHI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TIẾP TRÊN MẠNG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872990" y="4139607"/>
            <a:ext cx="5114153" cy="2783776"/>
            <a:chOff x="-634718" y="-181057"/>
            <a:chExt cx="2020406" cy="1099764"/>
          </a:xfrm>
        </p:grpSpPr>
        <p:sp>
          <p:nvSpPr>
            <p:cNvPr id="5" name="Freeform 5"/>
            <p:cNvSpPr/>
            <p:nvPr/>
          </p:nvSpPr>
          <p:spPr>
            <a:xfrm>
              <a:off x="-634718" y="-181057"/>
              <a:ext cx="1385688" cy="918707"/>
            </a:xfrm>
            <a:custGeom>
              <a:avLst/>
              <a:gdLst/>
              <a:ahLst/>
              <a:cxnLst/>
              <a:rect l="l" t="t" r="r" b="b"/>
              <a:pathLst>
                <a:path w="1385688" h="918707">
                  <a:moveTo>
                    <a:pt x="75046" y="0"/>
                  </a:moveTo>
                  <a:lnTo>
                    <a:pt x="1310642" y="0"/>
                  </a:lnTo>
                  <a:cubicBezTo>
                    <a:pt x="1330546" y="0"/>
                    <a:pt x="1349634" y="7907"/>
                    <a:pt x="1363708" y="21980"/>
                  </a:cubicBezTo>
                  <a:cubicBezTo>
                    <a:pt x="1377782" y="36054"/>
                    <a:pt x="1385688" y="55142"/>
                    <a:pt x="1385688" y="75046"/>
                  </a:cubicBezTo>
                  <a:lnTo>
                    <a:pt x="1385688" y="843661"/>
                  </a:lnTo>
                  <a:cubicBezTo>
                    <a:pt x="1385688" y="885107"/>
                    <a:pt x="1352089" y="918707"/>
                    <a:pt x="1310642" y="918707"/>
                  </a:cubicBezTo>
                  <a:lnTo>
                    <a:pt x="75046" y="918707"/>
                  </a:lnTo>
                  <a:cubicBezTo>
                    <a:pt x="33599" y="918707"/>
                    <a:pt x="0" y="885107"/>
                    <a:pt x="0" y="843661"/>
                  </a:cubicBezTo>
                  <a:lnTo>
                    <a:pt x="0" y="75046"/>
                  </a:lnTo>
                  <a:cubicBezTo>
                    <a:pt x="0" y="33599"/>
                    <a:pt x="33599" y="0"/>
                    <a:pt x="750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 sz="120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385688" cy="966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285061" y="2227416"/>
            <a:ext cx="4863843" cy="1524502"/>
            <a:chOff x="-535830" y="-640566"/>
            <a:chExt cx="1921518" cy="1559273"/>
          </a:xfrm>
        </p:grpSpPr>
        <p:sp>
          <p:nvSpPr>
            <p:cNvPr id="8" name="Freeform 8"/>
            <p:cNvSpPr/>
            <p:nvPr/>
          </p:nvSpPr>
          <p:spPr>
            <a:xfrm>
              <a:off x="-535830" y="-640566"/>
              <a:ext cx="1208185" cy="918707"/>
            </a:xfrm>
            <a:custGeom>
              <a:avLst/>
              <a:gdLst/>
              <a:ahLst/>
              <a:cxnLst/>
              <a:rect l="l" t="t" r="r" b="b"/>
              <a:pathLst>
                <a:path w="1385688" h="918707">
                  <a:moveTo>
                    <a:pt x="75046" y="0"/>
                  </a:moveTo>
                  <a:lnTo>
                    <a:pt x="1310642" y="0"/>
                  </a:lnTo>
                  <a:cubicBezTo>
                    <a:pt x="1330546" y="0"/>
                    <a:pt x="1349634" y="7907"/>
                    <a:pt x="1363708" y="21980"/>
                  </a:cubicBezTo>
                  <a:cubicBezTo>
                    <a:pt x="1377782" y="36054"/>
                    <a:pt x="1385688" y="55142"/>
                    <a:pt x="1385688" y="75046"/>
                  </a:cubicBezTo>
                  <a:lnTo>
                    <a:pt x="1385688" y="843661"/>
                  </a:lnTo>
                  <a:cubicBezTo>
                    <a:pt x="1385688" y="885107"/>
                    <a:pt x="1352089" y="918707"/>
                    <a:pt x="1310642" y="918707"/>
                  </a:cubicBezTo>
                  <a:lnTo>
                    <a:pt x="75046" y="918707"/>
                  </a:lnTo>
                  <a:cubicBezTo>
                    <a:pt x="33599" y="918707"/>
                    <a:pt x="0" y="885107"/>
                    <a:pt x="0" y="843661"/>
                  </a:cubicBezTo>
                  <a:lnTo>
                    <a:pt x="0" y="75046"/>
                  </a:lnTo>
                  <a:cubicBezTo>
                    <a:pt x="0" y="33599"/>
                    <a:pt x="33599" y="0"/>
                    <a:pt x="750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 sz="120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385688" cy="966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8674" y="2192267"/>
            <a:ext cx="3507523" cy="1006187"/>
            <a:chOff x="0" y="0"/>
            <a:chExt cx="1385688" cy="9187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85688" cy="918707"/>
            </a:xfrm>
            <a:custGeom>
              <a:avLst/>
              <a:gdLst/>
              <a:ahLst/>
              <a:cxnLst/>
              <a:rect l="l" t="t" r="r" b="b"/>
              <a:pathLst>
                <a:path w="1385688" h="918707">
                  <a:moveTo>
                    <a:pt x="75046" y="0"/>
                  </a:moveTo>
                  <a:lnTo>
                    <a:pt x="1310642" y="0"/>
                  </a:lnTo>
                  <a:cubicBezTo>
                    <a:pt x="1330546" y="0"/>
                    <a:pt x="1349634" y="7907"/>
                    <a:pt x="1363708" y="21980"/>
                  </a:cubicBezTo>
                  <a:cubicBezTo>
                    <a:pt x="1377782" y="36054"/>
                    <a:pt x="1385688" y="55142"/>
                    <a:pt x="1385688" y="75046"/>
                  </a:cubicBezTo>
                  <a:lnTo>
                    <a:pt x="1385688" y="843661"/>
                  </a:lnTo>
                  <a:cubicBezTo>
                    <a:pt x="1385688" y="885107"/>
                    <a:pt x="1352089" y="918707"/>
                    <a:pt x="1310642" y="918707"/>
                  </a:cubicBezTo>
                  <a:lnTo>
                    <a:pt x="75046" y="918707"/>
                  </a:lnTo>
                  <a:cubicBezTo>
                    <a:pt x="33599" y="918707"/>
                    <a:pt x="0" y="885107"/>
                    <a:pt x="0" y="843661"/>
                  </a:cubicBezTo>
                  <a:lnTo>
                    <a:pt x="0" y="75046"/>
                  </a:lnTo>
                  <a:cubicBezTo>
                    <a:pt x="0" y="33599"/>
                    <a:pt x="33599" y="0"/>
                    <a:pt x="750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385688" cy="966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011737" y="1658985"/>
            <a:ext cx="530255" cy="53025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73FF"/>
            </a:solidFill>
          </p:spPr>
          <p:txBody>
            <a:bodyPr/>
            <a:lstStyle/>
            <a:p>
              <a:endParaRPr lang="en-VN" sz="12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111125" y="1760745"/>
            <a:ext cx="530255" cy="53025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73FF"/>
            </a:solidFill>
          </p:spPr>
          <p:txBody>
            <a:bodyPr/>
            <a:lstStyle/>
            <a:p>
              <a:endParaRPr lang="en-VN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 rot="-661650" flipH="1">
            <a:off x="102831" y="203842"/>
            <a:ext cx="1299965" cy="1128787"/>
          </a:xfrm>
          <a:custGeom>
            <a:avLst/>
            <a:gdLst/>
            <a:ahLst/>
            <a:cxnLst/>
            <a:rect l="l" t="t" r="r" b="b"/>
            <a:pathLst>
              <a:path w="2811758" h="4017614">
                <a:moveTo>
                  <a:pt x="2811759" y="0"/>
                </a:moveTo>
                <a:lnTo>
                  <a:pt x="0" y="0"/>
                </a:lnTo>
                <a:lnTo>
                  <a:pt x="0" y="4017614"/>
                </a:lnTo>
                <a:lnTo>
                  <a:pt x="2811759" y="4017614"/>
                </a:lnTo>
                <a:lnTo>
                  <a:pt x="281175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  <p:sp>
        <p:nvSpPr>
          <p:cNvPr id="25" name="Freeform 25"/>
          <p:cNvSpPr/>
          <p:nvPr/>
        </p:nvSpPr>
        <p:spPr>
          <a:xfrm>
            <a:off x="8626247" y="3791197"/>
            <a:ext cx="3672817" cy="989385"/>
          </a:xfrm>
          <a:custGeom>
            <a:avLst/>
            <a:gdLst/>
            <a:ahLst/>
            <a:cxnLst/>
            <a:rect l="l" t="t" r="r" b="b"/>
            <a:pathLst>
              <a:path w="1159960" h="1200936">
                <a:moveTo>
                  <a:pt x="0" y="0"/>
                </a:moveTo>
                <a:lnTo>
                  <a:pt x="1159960" y="0"/>
                </a:lnTo>
                <a:lnTo>
                  <a:pt x="1159960" y="1200936"/>
                </a:lnTo>
                <a:lnTo>
                  <a:pt x="0" y="120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8783"/>
            </a:stretch>
          </a:blipFill>
        </p:spPr>
        <p:txBody>
          <a:bodyPr/>
          <a:lstStyle/>
          <a:p>
            <a:endParaRPr lang="en-VN" sz="1600" dirty="0"/>
          </a:p>
          <a:p>
            <a:r>
              <a:rPr lang="en-VN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ỨNG XỬ, GIAO TIẾP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-144372" y="2131357"/>
            <a:ext cx="410353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VÀ TÁC HẠI </a:t>
            </a:r>
          </a:p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VIỆC SỬ DỤNG VÀ </a:t>
            </a:r>
          </a:p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TIẾP TRÊN MẠNG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330903" y="2490479"/>
            <a:ext cx="2810875" cy="82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CHỦ VÀ ĐẢM BẢO AN TOÀN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83084" y="1784868"/>
            <a:ext cx="573289" cy="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 dirty="0">
                <a:solidFill>
                  <a:srgbClr val="FFFFFF"/>
                </a:solidFill>
                <a:latin typeface="Varela Round"/>
              </a:rPr>
              <a:t>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100200" y="1931570"/>
            <a:ext cx="573289" cy="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 dirty="0">
                <a:solidFill>
                  <a:srgbClr val="FFFFFF"/>
                </a:solidFill>
                <a:latin typeface="Varela Round"/>
              </a:rPr>
              <a:t>2</a:t>
            </a:r>
          </a:p>
        </p:txBody>
      </p:sp>
      <p:sp>
        <p:nvSpPr>
          <p:cNvPr id="34" name="Freeform 34"/>
          <p:cNvSpPr/>
          <p:nvPr/>
        </p:nvSpPr>
        <p:spPr>
          <a:xfrm>
            <a:off x="9544648" y="1576816"/>
            <a:ext cx="2825815" cy="1135188"/>
          </a:xfrm>
          <a:custGeom>
            <a:avLst/>
            <a:gdLst/>
            <a:ahLst/>
            <a:cxnLst/>
            <a:rect l="l" t="t" r="r" b="b"/>
            <a:pathLst>
              <a:path w="1159960" h="1200936">
                <a:moveTo>
                  <a:pt x="0" y="0"/>
                </a:moveTo>
                <a:lnTo>
                  <a:pt x="1159960" y="0"/>
                </a:lnTo>
                <a:lnTo>
                  <a:pt x="1159960" y="1200936"/>
                </a:lnTo>
                <a:lnTo>
                  <a:pt x="0" y="120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8783"/>
            </a:stretch>
          </a:blipFill>
        </p:spPr>
        <p:txBody>
          <a:bodyPr/>
          <a:lstStyle/>
          <a:p>
            <a:endParaRPr lang="en-VN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THỜI GIAN</a:t>
            </a:r>
          </a:p>
        </p:txBody>
      </p:sp>
      <p:sp>
        <p:nvSpPr>
          <p:cNvPr id="36" name="Freeform 36"/>
          <p:cNvSpPr/>
          <p:nvPr/>
        </p:nvSpPr>
        <p:spPr>
          <a:xfrm>
            <a:off x="9819938" y="2612788"/>
            <a:ext cx="2372248" cy="1101496"/>
          </a:xfrm>
          <a:custGeom>
            <a:avLst/>
            <a:gdLst/>
            <a:ahLst/>
            <a:cxnLst/>
            <a:rect l="l" t="t" r="r" b="b"/>
            <a:pathLst>
              <a:path w="1159960" h="1200936">
                <a:moveTo>
                  <a:pt x="0" y="0"/>
                </a:moveTo>
                <a:lnTo>
                  <a:pt x="1159960" y="0"/>
                </a:lnTo>
                <a:lnTo>
                  <a:pt x="1159960" y="1200937"/>
                </a:lnTo>
                <a:lnTo>
                  <a:pt x="0" y="12009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8783"/>
            </a:stretch>
          </a:blipFill>
        </p:spPr>
        <p:txBody>
          <a:bodyPr/>
          <a:lstStyle/>
          <a:p>
            <a:endParaRPr lang="en-VN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5974D98-7BB7-29B4-FE74-76A4BDAC8CFC}"/>
              </a:ext>
            </a:extLst>
          </p:cNvPr>
          <p:cNvSpPr/>
          <p:nvPr/>
        </p:nvSpPr>
        <p:spPr>
          <a:xfrm>
            <a:off x="14458" y="3410431"/>
            <a:ext cx="2036781" cy="8006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LỢI ÍCH</a:t>
            </a:r>
          </a:p>
        </p:txBody>
      </p:sp>
      <p:sp>
        <p:nvSpPr>
          <p:cNvPr id="39" name="TextBox 28">
            <a:extLst>
              <a:ext uri="{FF2B5EF4-FFF2-40B4-BE49-F238E27FC236}">
                <a16:creationId xmlns:a16="http://schemas.microsoft.com/office/drawing/2014/main" id="{ED9FDA26-791F-EC38-84CC-715D2392D0C1}"/>
              </a:ext>
            </a:extLst>
          </p:cNvPr>
          <p:cNvSpPr txBox="1"/>
          <p:nvPr/>
        </p:nvSpPr>
        <p:spPr>
          <a:xfrm>
            <a:off x="63307" y="4245742"/>
            <a:ext cx="320384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246FC29-D6C7-72AF-FF5E-3FF1279265C3}"/>
              </a:ext>
            </a:extLst>
          </p:cNvPr>
          <p:cNvSpPr/>
          <p:nvPr/>
        </p:nvSpPr>
        <p:spPr>
          <a:xfrm>
            <a:off x="2556373" y="3376238"/>
            <a:ext cx="2461448" cy="800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HẠI</a:t>
            </a:r>
          </a:p>
        </p:txBody>
      </p:sp>
      <p:sp>
        <p:nvSpPr>
          <p:cNvPr id="41" name="TextBox 28">
            <a:extLst>
              <a:ext uri="{FF2B5EF4-FFF2-40B4-BE49-F238E27FC236}">
                <a16:creationId xmlns:a16="http://schemas.microsoft.com/office/drawing/2014/main" id="{03FBE796-F778-1D82-D2BE-BFA584380C16}"/>
              </a:ext>
            </a:extLst>
          </p:cNvPr>
          <p:cNvSpPr txBox="1"/>
          <p:nvPr/>
        </p:nvSpPr>
        <p:spPr>
          <a:xfrm>
            <a:off x="2959747" y="4366293"/>
            <a:ext cx="320384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11" indent="-228611">
              <a:spcBef>
                <a:spcPct val="0"/>
              </a:spcBef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7A6970D9-D326-E1F8-03B0-94E729558B5B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2037949" y="3163536"/>
            <a:ext cx="878895" cy="329951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12081438-7B93-72D5-CF44-F8C0D9C00DB7}"/>
              </a:ext>
            </a:extLst>
          </p:cNvPr>
          <p:cNvCxnSpPr>
            <a:cxnSpLocks/>
          </p:cNvCxnSpPr>
          <p:nvPr/>
        </p:nvCxnSpPr>
        <p:spPr>
          <a:xfrm rot="10800000" flipV="1">
            <a:off x="828625" y="3184434"/>
            <a:ext cx="741281" cy="27017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9">
            <a:extLst>
              <a:ext uri="{FF2B5EF4-FFF2-40B4-BE49-F238E27FC236}">
                <a16:creationId xmlns:a16="http://schemas.microsoft.com/office/drawing/2014/main" id="{2F4D36FE-FC48-C1E8-AB5F-9B93383CC2FB}"/>
              </a:ext>
            </a:extLst>
          </p:cNvPr>
          <p:cNvSpPr txBox="1"/>
          <p:nvPr/>
        </p:nvSpPr>
        <p:spPr>
          <a:xfrm>
            <a:off x="-675752" y="4141693"/>
            <a:ext cx="3507523" cy="244602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867"/>
              </a:lnSpc>
            </a:pPr>
            <a:endParaRPr sz="1200"/>
          </a:p>
        </p:txBody>
      </p:sp>
      <p:sp>
        <p:nvSpPr>
          <p:cNvPr id="58" name="TextBox 9">
            <a:extLst>
              <a:ext uri="{FF2B5EF4-FFF2-40B4-BE49-F238E27FC236}">
                <a16:creationId xmlns:a16="http://schemas.microsoft.com/office/drawing/2014/main" id="{DB09A21D-830C-CE02-9118-7E68DC2AF32D}"/>
              </a:ext>
            </a:extLst>
          </p:cNvPr>
          <p:cNvSpPr txBox="1"/>
          <p:nvPr/>
        </p:nvSpPr>
        <p:spPr>
          <a:xfrm>
            <a:off x="7881866" y="1848538"/>
            <a:ext cx="3507523" cy="244602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867"/>
              </a:lnSpc>
            </a:pPr>
            <a:endParaRPr sz="1200"/>
          </a:p>
        </p:txBody>
      </p:sp>
      <p:cxnSp>
        <p:nvCxnSpPr>
          <p:cNvPr id="63" name="Curved Connector 62">
            <a:extLst>
              <a:ext uri="{FF2B5EF4-FFF2-40B4-BE49-F238E27FC236}">
                <a16:creationId xmlns:a16="http://schemas.microsoft.com/office/drawing/2014/main" id="{6B2E7F73-CD20-4C92-B2C7-BE7CCF2E132A}"/>
              </a:ext>
            </a:extLst>
          </p:cNvPr>
          <p:cNvCxnSpPr>
            <a:cxnSpLocks/>
          </p:cNvCxnSpPr>
          <p:nvPr/>
        </p:nvCxnSpPr>
        <p:spPr>
          <a:xfrm>
            <a:off x="9210218" y="2762633"/>
            <a:ext cx="816703" cy="329951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Curved Connector 63">
            <a:extLst>
              <a:ext uri="{FF2B5EF4-FFF2-40B4-BE49-F238E27FC236}">
                <a16:creationId xmlns:a16="http://schemas.microsoft.com/office/drawing/2014/main" id="{099F6655-504B-3DC5-BFA8-3FEE422878B4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99512" y="3200719"/>
            <a:ext cx="948277" cy="72111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Curved Connector 65">
            <a:extLst>
              <a:ext uri="{FF2B5EF4-FFF2-40B4-BE49-F238E27FC236}">
                <a16:creationId xmlns:a16="http://schemas.microsoft.com/office/drawing/2014/main" id="{5E89FD97-5E07-084F-2AE2-D0DFB458C6E7}"/>
              </a:ext>
            </a:extLst>
          </p:cNvPr>
          <p:cNvCxnSpPr>
            <a:cxnSpLocks/>
          </p:cNvCxnSpPr>
          <p:nvPr/>
        </p:nvCxnSpPr>
        <p:spPr>
          <a:xfrm flipV="1">
            <a:off x="8918713" y="2291000"/>
            <a:ext cx="781878" cy="10764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2" name="Freeform 42">
            <a:extLst>
              <a:ext uri="{FF2B5EF4-FFF2-40B4-BE49-F238E27FC236}">
                <a16:creationId xmlns:a16="http://schemas.microsoft.com/office/drawing/2014/main" id="{B835B512-35B2-4BCB-CBCB-A32CE7DC02EC}"/>
              </a:ext>
            </a:extLst>
          </p:cNvPr>
          <p:cNvSpPr/>
          <p:nvPr/>
        </p:nvSpPr>
        <p:spPr>
          <a:xfrm>
            <a:off x="10677663" y="118008"/>
            <a:ext cx="1366821" cy="1140327"/>
          </a:xfrm>
          <a:custGeom>
            <a:avLst/>
            <a:gdLst/>
            <a:ahLst/>
            <a:cxnLst/>
            <a:rect l="l" t="t" r="r" b="b"/>
            <a:pathLst>
              <a:path w="4521042" h="4784171">
                <a:moveTo>
                  <a:pt x="0" y="0"/>
                </a:moveTo>
                <a:lnTo>
                  <a:pt x="4521042" y="0"/>
                </a:lnTo>
                <a:lnTo>
                  <a:pt x="4521042" y="4784171"/>
                </a:lnTo>
                <a:lnTo>
                  <a:pt x="0" y="4784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  <p:cxnSp>
        <p:nvCxnSpPr>
          <p:cNvPr id="74" name="Curved Connector 73">
            <a:extLst>
              <a:ext uri="{FF2B5EF4-FFF2-40B4-BE49-F238E27FC236}">
                <a16:creationId xmlns:a16="http://schemas.microsoft.com/office/drawing/2014/main" id="{817E92AA-4071-AD61-BF09-FE79351A8E1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85025" y="1171800"/>
            <a:ext cx="2432796" cy="62146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>
            <a:extLst>
              <a:ext uri="{FF2B5EF4-FFF2-40B4-BE49-F238E27FC236}">
                <a16:creationId xmlns:a16="http://schemas.microsoft.com/office/drawing/2014/main" id="{02C6ADCF-D575-AA85-41C3-656E9E992151}"/>
              </a:ext>
            </a:extLst>
          </p:cNvPr>
          <p:cNvCxnSpPr>
            <a:cxnSpLocks/>
          </p:cNvCxnSpPr>
          <p:nvPr/>
        </p:nvCxnSpPr>
        <p:spPr>
          <a:xfrm>
            <a:off x="4989780" y="1155258"/>
            <a:ext cx="2065779" cy="74856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Freeform 15">
            <a:extLst>
              <a:ext uri="{FF2B5EF4-FFF2-40B4-BE49-F238E27FC236}">
                <a16:creationId xmlns:a16="http://schemas.microsoft.com/office/drawing/2014/main" id="{1325B753-2F41-9D43-1FB0-FFB755F60358}"/>
              </a:ext>
            </a:extLst>
          </p:cNvPr>
          <p:cNvSpPr/>
          <p:nvPr/>
        </p:nvSpPr>
        <p:spPr>
          <a:xfrm flipH="1">
            <a:off x="7055559" y="5283073"/>
            <a:ext cx="2656327" cy="1233402"/>
          </a:xfrm>
          <a:custGeom>
            <a:avLst/>
            <a:gdLst/>
            <a:ahLst/>
            <a:cxnLst/>
            <a:rect l="l" t="t" r="r" b="b"/>
            <a:pathLst>
              <a:path w="3188110" h="2167915">
                <a:moveTo>
                  <a:pt x="3188110" y="0"/>
                </a:moveTo>
                <a:lnTo>
                  <a:pt x="0" y="0"/>
                </a:lnTo>
                <a:lnTo>
                  <a:pt x="0" y="2167915"/>
                </a:lnTo>
                <a:lnTo>
                  <a:pt x="3188110" y="2167915"/>
                </a:lnTo>
                <a:lnTo>
                  <a:pt x="318811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 sz="1200" dirty="0"/>
          </a:p>
        </p:txBody>
      </p:sp>
    </p:spTree>
    <p:extLst>
      <p:ext uri="{BB962C8B-B14F-4D97-AF65-F5344CB8AC3E}">
        <p14:creationId xmlns:p14="http://schemas.microsoft.com/office/powerpoint/2010/main" val="64952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5171</TotalTime>
  <Words>619</Words>
  <Application>Microsoft Office PowerPoint</Application>
  <PresentationFormat>Widescreen</PresentationFormat>
  <Paragraphs>132</Paragraphs>
  <Slides>22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宋体</vt:lpstr>
      <vt:lpstr>Arial</vt:lpstr>
      <vt:lpstr>Calibri</vt:lpstr>
      <vt:lpstr>Calibri Light</vt:lpstr>
      <vt:lpstr>等线</vt:lpstr>
      <vt:lpstr>Fredoka</vt:lpstr>
      <vt:lpstr>MStiffHei PRC UltraBold</vt:lpstr>
      <vt:lpstr>Times New Roman</vt:lpstr>
      <vt:lpstr>UTM Cookies</vt:lpstr>
      <vt:lpstr>UTM Showcard</vt:lpstr>
      <vt:lpstr>Varela Round</vt:lpstr>
      <vt:lpstr>华康海报体W12(P)</vt:lpstr>
      <vt:lpstr>金梅浪漫體</vt:lpstr>
      <vt:lpstr>Office Theme</vt:lpstr>
      <vt:lpstr>1_Office Theme</vt:lpstr>
      <vt:lpstr>PowerPoint Presentation</vt:lpstr>
      <vt:lpstr>1. Chia sẻ những vấn đề thường nảy sinh trong việc sử dụng và giao tiếp trên mạng.</vt:lpstr>
      <vt:lpstr>PowerPoint Presentation</vt:lpstr>
      <vt:lpstr>PowerPoint Presentation</vt:lpstr>
      <vt:lpstr>PowerPoint Presentation</vt:lpstr>
      <vt:lpstr>PowerPoint Presentation</vt:lpstr>
      <vt:lpstr>2. Tìm hiểu về tự chủ và đảm bảo an toàn khi giao tiếp trên mạng.  - Tự chủ về thời gian sử dụng mạng. - Tự chủ về việc lựa chọn hoạt động sẽ tham gia trên mạng. - Cách ứng xử trong giao tiếp trên mạng.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321</cp:revision>
  <dcterms:created xsi:type="dcterms:W3CDTF">2021-06-02T01:34:28Z</dcterms:created>
  <dcterms:modified xsi:type="dcterms:W3CDTF">2025-03-13T02:42:17Z</dcterms:modified>
</cp:coreProperties>
</file>