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80" r:id="rId5"/>
    <p:sldId id="279" r:id="rId6"/>
    <p:sldId id="281" r:id="rId7"/>
    <p:sldId id="282" r:id="rId8"/>
    <p:sldId id="283" r:id="rId9"/>
    <p:sldId id="284" r:id="rId10"/>
    <p:sldId id="286" r:id="rId11"/>
    <p:sldId id="285" r:id="rId12"/>
    <p:sldId id="28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5B42"/>
    <a:srgbClr val="E5EBAA"/>
    <a:srgbClr val="FDEAA0"/>
    <a:srgbClr val="D1E9DC"/>
    <a:srgbClr val="FBDCE4"/>
    <a:srgbClr val="D4E55A"/>
    <a:srgbClr val="FFECAF"/>
    <a:srgbClr val="FFE285"/>
    <a:srgbClr val="F3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1" autoAdjust="0"/>
    <p:restoredTop sz="94660"/>
  </p:normalViewPr>
  <p:slideViewPr>
    <p:cSldViewPr snapToGrid="0">
      <p:cViewPr varScale="1">
        <p:scale>
          <a:sx n="73" d="100"/>
          <a:sy n="73" d="100"/>
        </p:scale>
        <p:origin x="2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8"/>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fill="hold"/>
                                        <p:tgtEl>
                                          <p:spTgt spid="292"/>
                                        </p:tgtEl>
                                        <p:attrNameLst>
                                          <p:attrName>ppt_x</p:attrName>
                                        </p:attrNameLst>
                                      </p:cBhvr>
                                      <p:tavLst>
                                        <p:tav tm="0">
                                          <p:val>
                                            <p:strVal val="0-#ppt_w/2"/>
                                          </p:val>
                                        </p:tav>
                                        <p:tav tm="100000">
                                          <p:val>
                                            <p:strVal val="#ppt_x"/>
                                          </p:val>
                                        </p:tav>
                                      </p:tavLst>
                                    </p:anim>
                                    <p:anim calcmode="lin" valueType="num">
                                      <p:cBhvr additive="base">
                                        <p:cTn id="15" dur="500" fill="hold"/>
                                        <p:tgtEl>
                                          <p:spTgt spid="2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1+#ppt_w/2"/>
                                          </p:val>
                                        </p:tav>
                                        <p:tav tm="100000">
                                          <p:val>
                                            <p:strVal val="#ppt_x"/>
                                          </p:val>
                                        </p:tav>
                                      </p:tavLst>
                                    </p:anim>
                                    <p:anim calcmode="lin" valueType="num">
                                      <p:cBhvr additive="base">
                                        <p:cTn id="20" dur="500" fill="hold"/>
                                        <p:tgtEl>
                                          <p:spTgt spid="1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randombar(horizontal)">
                                      <p:cBhvr>
                                        <p:cTn id="2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style.rotation</p:attrName>
                                        </p:attrNameLst>
                                      </p:cBhvr>
                                      <p:tavLst>
                                        <p:tav tm="0">
                                          <p:val>
                                            <p:fltVal val="90"/>
                                          </p:val>
                                        </p:tav>
                                        <p:tav tm="100000">
                                          <p:val>
                                            <p:fltVal val="0"/>
                                          </p:val>
                                        </p:tav>
                                      </p:tavLst>
                                    </p:anim>
                                    <p:animEffect transition="in" filter="fade">
                                      <p:cBhvr>
                                        <p:cTn id="21" dur="1000"/>
                                        <p:tgtEl>
                                          <p:spTgt spid="23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randombar(horizontal)">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81" r:id="rId6"/>
    <p:sldLayoutId id="2147483682" r:id="rId7"/>
    <p:sldLayoutId id="2147483683" r:id="rId8"/>
    <p:sldLayoutId id="2147483684" r:id="rId9"/>
    <p:sldLayoutId id="214748368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11.jpeg"/><Relationship Id="rId5" Type="http://schemas.openxmlformats.org/officeDocument/2006/relationships/image" Target="../media/image8.png"/><Relationship Id="rId10" Type="http://schemas.microsoft.com/office/2007/relationships/hdphoto" Target="../media/hdphoto6.wdp"/><Relationship Id="rId4" Type="http://schemas.openxmlformats.org/officeDocument/2006/relationships/image" Target="../media/image7.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5"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4"/>
              </a:solidFill>
              <a:ln>
                <a:solidFill>
                  <a:schemeClr val="accent4">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4">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4">
                      <a:lumMod val="75000"/>
                    </a:schemeClr>
                  </a:solidFill>
                  <a:latin typeface="+mj-lt"/>
                </a:rPr>
                <a:t>CHỦ ĐỀ </a:t>
              </a:r>
              <a:r>
                <a:rPr lang="en-US" sz="3200" dirty="0" smtClean="0">
                  <a:solidFill>
                    <a:schemeClr val="accent4">
                      <a:lumMod val="75000"/>
                    </a:schemeClr>
                  </a:solidFill>
                  <a:latin typeface="+mj-lt"/>
                </a:rPr>
                <a:t>7</a:t>
              </a:r>
              <a:endParaRPr lang="vi-VN" sz="3200" dirty="0">
                <a:solidFill>
                  <a:schemeClr val="accent4">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432506" y="500373"/>
            <a:ext cx="7034208" cy="646331"/>
          </a:xfrm>
          <a:prstGeom prst="rect">
            <a:avLst/>
          </a:prstGeom>
          <a:noFill/>
        </p:spPr>
        <p:txBody>
          <a:bodyPr wrap="square" rtlCol="0">
            <a:spAutoFit/>
          </a:bodyPr>
          <a:lstStyle/>
          <a:p>
            <a:pPr algn="ctr"/>
            <a:r>
              <a:rPr lang="en-US" sz="3600" dirty="0" smtClean="0">
                <a:solidFill>
                  <a:schemeClr val="accent4">
                    <a:lumMod val="75000"/>
                  </a:schemeClr>
                </a:solidFill>
                <a:latin typeface="+mj-lt"/>
              </a:rPr>
              <a:t>ÔN TẬP HỌC KÌ 1</a:t>
            </a:r>
            <a:endParaRPr lang="vi-VN" sz="3600" dirty="0">
              <a:solidFill>
                <a:schemeClr val="accent4">
                  <a:lumMod val="75000"/>
                </a:schemeClr>
              </a:solidFill>
              <a:latin typeface="+mj-lt"/>
            </a:endParaRPr>
          </a:p>
        </p:txBody>
      </p:sp>
      <p:sp>
        <p:nvSpPr>
          <p:cNvPr id="8" name="TextBox 7">
            <a:extLst>
              <a:ext uri="{FF2B5EF4-FFF2-40B4-BE49-F238E27FC236}">
                <a16:creationId xmlns:a16="http://schemas.microsoft.com/office/drawing/2014/main" id="{D049F577-F92A-4405-A19E-48EB947980F5}"/>
              </a:ext>
            </a:extLst>
          </p:cNvPr>
          <p:cNvSpPr txBox="1"/>
          <p:nvPr/>
        </p:nvSpPr>
        <p:spPr>
          <a:xfrm>
            <a:off x="2258335" y="2721059"/>
            <a:ext cx="7034208" cy="923330"/>
          </a:xfrm>
          <a:prstGeom prst="rect">
            <a:avLst/>
          </a:prstGeom>
          <a:noFill/>
        </p:spPr>
        <p:txBody>
          <a:bodyPr wrap="square" rtlCol="0">
            <a:spAutoFit/>
          </a:bodyPr>
          <a:lstStyle/>
          <a:p>
            <a:pPr algn="ctr"/>
            <a:r>
              <a:rPr lang="en-US" sz="5400" dirty="0" smtClean="0">
                <a:ln>
                  <a:solidFill>
                    <a:schemeClr val="accent6">
                      <a:lumMod val="50000"/>
                    </a:schemeClr>
                  </a:solidFill>
                </a:ln>
                <a:solidFill>
                  <a:srgbClr val="FFC000"/>
                </a:solidFill>
                <a:latin typeface="+mj-lt"/>
              </a:rPr>
              <a:t>ÔN TẬP ĐO LƯỜNG</a:t>
            </a:r>
            <a:endParaRPr lang="vi-VN" sz="5400" dirty="0">
              <a:ln>
                <a:solidFill>
                  <a:schemeClr val="accent6">
                    <a:lumMod val="50000"/>
                  </a:schemeClr>
                </a:solidFill>
              </a:ln>
              <a:solidFill>
                <a:srgbClr val="FFC000"/>
              </a:solidFill>
              <a:latin typeface="+mj-lt"/>
            </a:endParaRPr>
          </a:p>
        </p:txBody>
      </p:sp>
    </p:spTree>
    <p:extLst>
      <p:ext uri="{BB962C8B-B14F-4D97-AF65-F5344CB8AC3E}">
        <p14:creationId xmlns:p14="http://schemas.microsoft.com/office/powerpoint/2010/main" val="40811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Tính</a:t>
              </a:r>
              <a:r>
                <a:rPr lang="en-US" sz="2800" dirty="0" smtClean="0"/>
                <a:t> </a:t>
              </a:r>
              <a:endParaRPr lang="vi-VN" sz="2800" dirty="0"/>
            </a:p>
          </p:txBody>
        </p:sp>
      </p:grpSp>
      <p:sp>
        <p:nvSpPr>
          <p:cNvPr id="6" name="TextBox 5"/>
          <p:cNvSpPr txBox="1"/>
          <p:nvPr/>
        </p:nvSpPr>
        <p:spPr>
          <a:xfrm>
            <a:off x="2333537" y="1244237"/>
            <a:ext cx="3165926" cy="2308324"/>
          </a:xfrm>
          <a:prstGeom prst="rect">
            <a:avLst/>
          </a:prstGeom>
          <a:noFill/>
        </p:spPr>
        <p:txBody>
          <a:bodyPr wrap="square" rtlCol="0">
            <a:spAutoFit/>
          </a:bodyPr>
          <a:lstStyle/>
          <a:p>
            <a:pPr>
              <a:lnSpc>
                <a:spcPct val="150000"/>
              </a:lnSpc>
            </a:pPr>
            <a:r>
              <a:rPr lang="en-US" sz="3200" dirty="0" smtClean="0"/>
              <a:t>25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33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33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25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33 </a:t>
            </a:r>
            <a:r>
              <a:rPr lang="en-US" sz="3200" i="1" dirty="0" smtClean="0">
                <a:latin typeface="Times New Roman" panose="02020603050405020304" pitchFamily="18" charset="0"/>
                <a:cs typeface="Times New Roman" panose="02020603050405020304" pitchFamily="18" charset="0"/>
              </a:rPr>
              <a:t>l</a:t>
            </a:r>
            <a:r>
              <a:rPr lang="en-US" sz="3200" dirty="0" smtClean="0"/>
              <a:t> – 25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8 </a:t>
            </a:r>
            <a:r>
              <a:rPr lang="en-US" sz="3200" b="1" i="1" dirty="0" smtClean="0">
                <a:solidFill>
                  <a:srgbClr val="E75B42"/>
                </a:solidFill>
                <a:latin typeface="Times New Roman" panose="02020603050405020304" pitchFamily="18" charset="0"/>
                <a:cs typeface="Times New Roman" panose="02020603050405020304" pitchFamily="18" charset="0"/>
              </a:rPr>
              <a:t>l</a:t>
            </a:r>
            <a:endParaRPr lang="en-US" sz="3200" b="1" i="1" dirty="0">
              <a:solidFill>
                <a:srgbClr val="E75B4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56898" y="1244237"/>
            <a:ext cx="3165926" cy="2308324"/>
          </a:xfrm>
          <a:prstGeom prst="rect">
            <a:avLst/>
          </a:prstGeom>
          <a:noFill/>
        </p:spPr>
        <p:txBody>
          <a:bodyPr wrap="square" rtlCol="0">
            <a:spAutoFit/>
          </a:bodyPr>
          <a:lstStyle/>
          <a:p>
            <a:pPr>
              <a:lnSpc>
                <a:spcPct val="150000"/>
              </a:lnSpc>
            </a:pPr>
            <a:r>
              <a:rPr lang="en-US" sz="3200" dirty="0" smtClean="0"/>
              <a:t>44 </a:t>
            </a:r>
            <a:r>
              <a:rPr lang="en-US" sz="3200" i="1" dirty="0" smtClean="0">
                <a:latin typeface="Times New Roman" panose="02020603050405020304" pitchFamily="18" charset="0"/>
                <a:cs typeface="Times New Roman" panose="02020603050405020304" pitchFamily="18" charset="0"/>
              </a:rPr>
              <a:t>l</a:t>
            </a:r>
            <a:r>
              <a:rPr lang="en-US" sz="3200" dirty="0" smtClean="0"/>
              <a:t> + 19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63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63 </a:t>
            </a:r>
            <a:r>
              <a:rPr lang="en-US" sz="3200" i="1" dirty="0" smtClean="0">
                <a:latin typeface="Times New Roman" panose="02020603050405020304" pitchFamily="18" charset="0"/>
                <a:cs typeface="Times New Roman" panose="02020603050405020304" pitchFamily="18" charset="0"/>
              </a:rPr>
              <a:t>l</a:t>
            </a:r>
            <a:r>
              <a:rPr lang="en-US" sz="3200" dirty="0" smtClean="0"/>
              <a:t> – 44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19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63 </a:t>
            </a:r>
            <a:r>
              <a:rPr lang="en-US" sz="3200" i="1" dirty="0" smtClean="0">
                <a:latin typeface="Times New Roman" panose="02020603050405020304" pitchFamily="18" charset="0"/>
                <a:cs typeface="Times New Roman" panose="02020603050405020304" pitchFamily="18" charset="0"/>
              </a:rPr>
              <a:t>l</a:t>
            </a:r>
            <a:r>
              <a:rPr lang="en-US" sz="3200" dirty="0" smtClean="0"/>
              <a:t> – 19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44 </a:t>
            </a:r>
            <a:r>
              <a:rPr lang="en-US" sz="3200" b="1" i="1" dirty="0" smtClean="0">
                <a:solidFill>
                  <a:srgbClr val="E75B42"/>
                </a:solidFill>
                <a:latin typeface="Times New Roman" panose="02020603050405020304" pitchFamily="18" charset="0"/>
                <a:cs typeface="Times New Roman" panose="02020603050405020304" pitchFamily="18" charset="0"/>
              </a:rPr>
              <a:t>l</a:t>
            </a:r>
            <a:endParaRPr lang="en-US" sz="3200" b="1" i="1" dirty="0">
              <a:solidFill>
                <a:srgbClr val="E75B4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249321" y="1244237"/>
            <a:ext cx="840737" cy="3046988"/>
          </a:xfrm>
          <a:prstGeom prst="rect">
            <a:avLst/>
          </a:prstGeom>
          <a:noFill/>
        </p:spPr>
        <p:txBody>
          <a:bodyPr wrap="square" rtlCol="0">
            <a:spAutoFit/>
          </a:bodyPr>
          <a:lstStyle/>
          <a:p>
            <a:pPr>
              <a:lnSpc>
                <a:spcPct val="150000"/>
              </a:lnSpc>
            </a:pPr>
            <a:r>
              <a:rPr lang="en-US" sz="3200" dirty="0" smtClean="0"/>
              <a:t>a)</a:t>
            </a: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b="1" i="1" dirty="0" smtClean="0">
              <a:solidFill>
                <a:srgbClr val="E75B42"/>
              </a:solidFill>
              <a:latin typeface="Times New Roman" panose="02020603050405020304" pitchFamily="18" charset="0"/>
              <a:cs typeface="Times New Roman" panose="02020603050405020304" pitchFamily="18" charset="0"/>
            </a:endParaRPr>
          </a:p>
          <a:p>
            <a:pPr>
              <a:lnSpc>
                <a:spcPct val="150000"/>
              </a:lnSpc>
            </a:pPr>
            <a:r>
              <a:rPr lang="en-US" sz="3200" dirty="0" smtClean="0">
                <a:cs typeface="Times New Roman" panose="02020603050405020304" pitchFamily="18" charset="0"/>
              </a:rPr>
              <a:t>b)</a:t>
            </a:r>
            <a:endParaRPr lang="en-US" sz="3200" dirty="0">
              <a:cs typeface="Times New Roman" panose="02020603050405020304" pitchFamily="18" charset="0"/>
            </a:endParaRPr>
          </a:p>
        </p:txBody>
      </p:sp>
      <p:sp>
        <p:nvSpPr>
          <p:cNvPr id="10" name="TextBox 9"/>
          <p:cNvSpPr txBox="1"/>
          <p:nvPr/>
        </p:nvSpPr>
        <p:spPr>
          <a:xfrm>
            <a:off x="1980839" y="3552561"/>
            <a:ext cx="3296554" cy="2308324"/>
          </a:xfrm>
          <a:prstGeom prst="rect">
            <a:avLst/>
          </a:prstGeom>
          <a:noFill/>
        </p:spPr>
        <p:txBody>
          <a:bodyPr wrap="square" rtlCol="0">
            <a:spAutoFit/>
          </a:bodyPr>
          <a:lstStyle/>
          <a:p>
            <a:pPr>
              <a:lnSpc>
                <a:spcPct val="150000"/>
              </a:lnSpc>
            </a:pPr>
            <a:r>
              <a:rPr lang="en-US" sz="3200" dirty="0" smtClean="0"/>
              <a:t>   15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+ 30 </a:t>
            </a:r>
            <a:r>
              <a:rPr lang="en-US" sz="3200" i="1" dirty="0" smtClean="0">
                <a:latin typeface="Times New Roman" panose="02020603050405020304" pitchFamily="18" charset="0"/>
                <a:cs typeface="Times New Roman" panose="02020603050405020304" pitchFamily="18" charset="0"/>
              </a:rPr>
              <a:t>l</a:t>
            </a:r>
          </a:p>
          <a:p>
            <a:pPr>
              <a:lnSpc>
                <a:spcPct val="150000"/>
              </a:lnSpc>
            </a:pPr>
            <a:r>
              <a:rPr lang="en-US" sz="3200" b="1"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23 </a:t>
            </a:r>
            <a:r>
              <a:rPr lang="en-US" sz="3200" i="1" dirty="0" smtClean="0">
                <a:solidFill>
                  <a:srgbClr val="E75B42"/>
                </a:solidFill>
                <a:latin typeface="Times New Roman" panose="02020603050405020304" pitchFamily="18" charset="0"/>
                <a:cs typeface="Times New Roman" panose="02020603050405020304" pitchFamily="18" charset="0"/>
              </a:rPr>
              <a:t>l</a:t>
            </a:r>
            <a:r>
              <a:rPr lang="en-US" sz="3200" dirty="0" smtClean="0">
                <a:solidFill>
                  <a:srgbClr val="E75B42"/>
                </a:solidFill>
                <a:cs typeface="Times New Roman" panose="02020603050405020304" pitchFamily="18" charset="0"/>
              </a:rPr>
              <a:t> + 30 </a:t>
            </a:r>
            <a:r>
              <a:rPr lang="en-US" sz="3200"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53</a:t>
            </a:r>
            <a:r>
              <a:rPr lang="en-US" sz="3200" i="1" dirty="0" smtClean="0">
                <a:solidFill>
                  <a:srgbClr val="E75B42"/>
                </a:solidFill>
                <a:latin typeface="Times New Roman" panose="02020603050405020304" pitchFamily="18" charset="0"/>
                <a:cs typeface="Times New Roman" panose="02020603050405020304" pitchFamily="18" charset="0"/>
              </a:rPr>
              <a:t> l</a:t>
            </a:r>
            <a:endParaRPr lang="en-US" sz="3200" i="1" dirty="0">
              <a:solidFill>
                <a:srgbClr val="E75B4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08911" y="3552561"/>
            <a:ext cx="3296554" cy="2308324"/>
          </a:xfrm>
          <a:prstGeom prst="rect">
            <a:avLst/>
          </a:prstGeom>
          <a:noFill/>
        </p:spPr>
        <p:txBody>
          <a:bodyPr wrap="square" rtlCol="0">
            <a:spAutoFit/>
          </a:bodyPr>
          <a:lstStyle/>
          <a:p>
            <a:pPr>
              <a:lnSpc>
                <a:spcPct val="150000"/>
              </a:lnSpc>
            </a:pPr>
            <a:r>
              <a:rPr lang="en-US" sz="3200" dirty="0" smtClean="0"/>
              <a:t>   42 </a:t>
            </a:r>
            <a:r>
              <a:rPr lang="en-US" sz="3200" i="1" dirty="0" smtClean="0">
                <a:latin typeface="Times New Roman" panose="02020603050405020304" pitchFamily="18" charset="0"/>
                <a:cs typeface="Times New Roman" panose="02020603050405020304" pitchFamily="18" charset="0"/>
              </a:rPr>
              <a:t>l</a:t>
            </a:r>
            <a:r>
              <a:rPr lang="en-US" sz="3200" dirty="0" smtClean="0"/>
              <a:t> - 7 </a:t>
            </a:r>
            <a:r>
              <a:rPr lang="en-US" sz="3200" i="1" dirty="0" smtClean="0">
                <a:latin typeface="Times New Roman" panose="02020603050405020304" pitchFamily="18" charset="0"/>
                <a:cs typeface="Times New Roman" panose="02020603050405020304" pitchFamily="18" charset="0"/>
              </a:rPr>
              <a:t>l</a:t>
            </a:r>
            <a:r>
              <a:rPr lang="en-US" sz="3200" dirty="0" smtClean="0"/>
              <a:t> + 16 </a:t>
            </a:r>
            <a:r>
              <a:rPr lang="en-US" sz="3200" i="1" dirty="0" smtClean="0">
                <a:latin typeface="Times New Roman" panose="02020603050405020304" pitchFamily="18" charset="0"/>
                <a:cs typeface="Times New Roman" panose="02020603050405020304" pitchFamily="18" charset="0"/>
              </a:rPr>
              <a:t>l</a:t>
            </a:r>
          </a:p>
          <a:p>
            <a:pPr>
              <a:lnSpc>
                <a:spcPct val="150000"/>
              </a:lnSpc>
            </a:pPr>
            <a:r>
              <a:rPr lang="en-US" sz="3200" b="1"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35 </a:t>
            </a:r>
            <a:r>
              <a:rPr lang="en-US" sz="3200" i="1" dirty="0" smtClean="0">
                <a:solidFill>
                  <a:srgbClr val="E75B42"/>
                </a:solidFill>
                <a:latin typeface="Times New Roman" panose="02020603050405020304" pitchFamily="18" charset="0"/>
                <a:cs typeface="Times New Roman" panose="02020603050405020304" pitchFamily="18" charset="0"/>
              </a:rPr>
              <a:t>l</a:t>
            </a:r>
            <a:r>
              <a:rPr lang="en-US" sz="3200" dirty="0" smtClean="0">
                <a:solidFill>
                  <a:srgbClr val="E75B42"/>
                </a:solidFill>
                <a:cs typeface="Times New Roman" panose="02020603050405020304" pitchFamily="18" charset="0"/>
              </a:rPr>
              <a:t> + 16 </a:t>
            </a:r>
            <a:r>
              <a:rPr lang="en-US" sz="3200"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51</a:t>
            </a:r>
            <a:r>
              <a:rPr lang="en-US" sz="3200" i="1" dirty="0" smtClean="0">
                <a:solidFill>
                  <a:srgbClr val="E75B42"/>
                </a:solidFill>
                <a:latin typeface="Times New Roman" panose="02020603050405020304" pitchFamily="18" charset="0"/>
                <a:cs typeface="Times New Roman" panose="02020603050405020304" pitchFamily="18" charset="0"/>
              </a:rPr>
              <a:t> l</a:t>
            </a:r>
            <a:endParaRPr lang="en-US" sz="3200" i="1" dirty="0">
              <a:solidFill>
                <a:srgbClr val="E75B42"/>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41125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125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6843"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1491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491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89711"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3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fade">
                                      <p:cBhvr>
                                        <p:cTn id="77" dur="500"/>
                                        <p:tgtEl>
                                          <p:spTgt spid="1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xEl>
                                              <p:pRg st="1" end="1"/>
                                            </p:txEl>
                                          </p:spTgt>
                                        </p:tgtEl>
                                        <p:attrNameLst>
                                          <p:attrName>style.visibility</p:attrName>
                                        </p:attrNameLst>
                                      </p:cBhvr>
                                      <p:to>
                                        <p:strVal val="visible"/>
                                      </p:to>
                                    </p:set>
                                    <p:animEffect transition="in" filter="fade">
                                      <p:cBhvr>
                                        <p:cTn id="82" dur="500"/>
                                        <p:tgtEl>
                                          <p:spTgt spid="11">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xEl>
                                              <p:pRg st="2" end="2"/>
                                            </p:txEl>
                                          </p:spTgt>
                                        </p:tgtEl>
                                        <p:attrNameLst>
                                          <p:attrName>style.visibility</p:attrName>
                                        </p:attrNameLst>
                                      </p:cBhvr>
                                      <p:to>
                                        <p:strVal val="visible"/>
                                      </p:to>
                                    </p:set>
                                    <p:animEffect transition="in" filter="fade">
                                      <p:cBhvr>
                                        <p:cTn id="8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uiExpand="1" build="p"/>
      <p:bldP spid="10" grpId="0" build="p"/>
      <p:bldP spid="11" grpId="0" build="p"/>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0497" y="575544"/>
            <a:ext cx="10259057" cy="1829867"/>
            <a:chOff x="974415" y="1351128"/>
            <a:chExt cx="10259057" cy="1829867"/>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65113"/>
              <a:ext cx="9707866" cy="1815882"/>
            </a:xfrm>
            <a:prstGeom prst="rect">
              <a:avLst/>
            </a:prstGeom>
            <a:noFill/>
          </p:spPr>
          <p:txBody>
            <a:bodyPr wrap="square" rtlCol="0">
              <a:spAutoFit/>
            </a:bodyPr>
            <a:lstStyle/>
            <a:p>
              <a:r>
                <a:rPr lang="en-US" sz="2800" dirty="0" err="1" smtClean="0"/>
                <a:t>Chọn</a:t>
              </a:r>
              <a:r>
                <a:rPr lang="en-US" sz="2800" dirty="0" smtClean="0"/>
                <a:t> </a:t>
              </a:r>
              <a:r>
                <a:rPr lang="en-US" sz="2800" dirty="0" err="1" smtClean="0"/>
                <a:t>câu</a:t>
              </a:r>
              <a:r>
                <a:rPr lang="en-US" sz="2800" dirty="0" smtClean="0"/>
                <a:t> </a:t>
              </a:r>
              <a:r>
                <a:rPr lang="en-US" sz="2800" dirty="0" err="1" smtClean="0"/>
                <a:t>trả</a:t>
              </a:r>
              <a:r>
                <a:rPr lang="en-US" sz="2800" dirty="0" smtClean="0"/>
                <a:t> </a:t>
              </a:r>
              <a:r>
                <a:rPr lang="en-US" sz="2800" dirty="0" err="1" smtClean="0"/>
                <a:t>lời</a:t>
              </a:r>
              <a:r>
                <a:rPr lang="en-US" sz="2800" dirty="0" smtClean="0"/>
                <a:t> </a:t>
              </a:r>
              <a:r>
                <a:rPr lang="en-US" sz="2800" dirty="0" err="1" smtClean="0"/>
                <a:t>đúng</a:t>
              </a:r>
              <a:r>
                <a:rPr lang="en-US" sz="2800" dirty="0" smtClean="0"/>
                <a:t>:</a:t>
              </a:r>
            </a:p>
            <a:p>
              <a:r>
                <a:rPr lang="en-US" sz="2800" dirty="0" err="1" smtClean="0"/>
                <a:t>Trong</a:t>
              </a:r>
              <a:r>
                <a:rPr lang="en-US" sz="2800" dirty="0" smtClean="0"/>
                <a:t> </a:t>
              </a:r>
              <a:r>
                <a:rPr lang="en-US" sz="2800" dirty="0" err="1" smtClean="0"/>
                <a:t>thùng</a:t>
              </a:r>
              <a:r>
                <a:rPr lang="en-US" sz="2800" dirty="0" smtClean="0"/>
                <a:t> </a:t>
              </a:r>
              <a:r>
                <a:rPr lang="en-US" sz="2800" dirty="0" err="1" smtClean="0"/>
                <a:t>có</a:t>
              </a:r>
              <a:r>
                <a:rPr lang="en-US" sz="2800" dirty="0" smtClean="0"/>
                <a:t> 15 </a:t>
              </a:r>
              <a:r>
                <a:rPr lang="en-US" sz="2800" dirty="0" err="1" smtClean="0"/>
                <a:t>lít</a:t>
              </a:r>
              <a:r>
                <a:rPr lang="en-US" sz="2800" dirty="0" smtClean="0"/>
                <a:t> </a:t>
              </a:r>
              <a:r>
                <a:rPr lang="en-US" sz="2800" dirty="0" err="1" smtClean="0"/>
                <a:t>nước</a:t>
              </a:r>
              <a:r>
                <a:rPr lang="en-US" sz="2800" dirty="0" smtClean="0"/>
                <a:t>. </a:t>
              </a:r>
              <a:r>
                <a:rPr lang="en-US" sz="2800" dirty="0" err="1" smtClean="0"/>
                <a:t>Múc</a:t>
              </a:r>
              <a:r>
                <a:rPr lang="en-US" sz="2800" dirty="0" smtClean="0"/>
                <a:t> </a:t>
              </a:r>
              <a:r>
                <a:rPr lang="en-US" sz="2800" dirty="0" err="1" smtClean="0"/>
                <a:t>hết</a:t>
              </a:r>
              <a:r>
                <a:rPr lang="en-US" sz="2800" dirty="0" smtClean="0"/>
                <a:t> </a:t>
              </a:r>
              <a:r>
                <a:rPr lang="en-US" sz="2800" dirty="0" err="1" smtClean="0"/>
                <a:t>nước</a:t>
              </a:r>
              <a:r>
                <a:rPr lang="en-US" sz="2800" dirty="0" smtClean="0"/>
                <a:t> </a:t>
              </a:r>
              <a:r>
                <a:rPr lang="en-US" sz="2800" dirty="0" err="1" smtClean="0"/>
                <a:t>từ</a:t>
              </a:r>
              <a:r>
                <a:rPr lang="en-US" sz="2800" dirty="0" smtClean="0"/>
                <a:t> </a:t>
              </a:r>
              <a:r>
                <a:rPr lang="en-US" sz="2800" dirty="0" err="1" smtClean="0"/>
                <a:t>thùng</a:t>
              </a:r>
              <a:r>
                <a:rPr lang="en-US" sz="2800" dirty="0" smtClean="0"/>
                <a:t> </a:t>
              </a:r>
              <a:r>
                <a:rPr lang="en-US" sz="2800" dirty="0" err="1" smtClean="0"/>
                <a:t>rót</a:t>
              </a:r>
              <a:r>
                <a:rPr lang="en-US" sz="2800" dirty="0" smtClean="0"/>
                <a:t> </a:t>
              </a:r>
              <a:r>
                <a:rPr lang="en-US" sz="2800" dirty="0" err="1" smtClean="0"/>
                <a:t>và</a:t>
              </a:r>
              <a:r>
                <a:rPr lang="en-US" sz="2800" dirty="0" smtClean="0"/>
                <a:t> </a:t>
              </a:r>
              <a:r>
                <a:rPr lang="en-US" sz="2800" dirty="0" err="1" smtClean="0"/>
                <a:t>đầy</a:t>
              </a:r>
              <a:r>
                <a:rPr lang="en-US" sz="2800" dirty="0" smtClean="0"/>
                <a:t> </a:t>
              </a:r>
              <a:r>
                <a:rPr lang="en-US" sz="2800" dirty="0" err="1" smtClean="0"/>
                <a:t>các</a:t>
              </a:r>
              <a:r>
                <a:rPr lang="en-US" sz="2800" dirty="0" smtClean="0"/>
                <a:t> can. </a:t>
              </a:r>
              <a:r>
                <a:rPr lang="en-US" sz="2800" dirty="0" err="1" smtClean="0"/>
                <a:t>Có</a:t>
              </a:r>
              <a:r>
                <a:rPr lang="en-US" sz="2800" dirty="0" smtClean="0"/>
                <a:t> </a:t>
              </a:r>
              <a:r>
                <a:rPr lang="en-US" sz="2800" dirty="0" err="1" smtClean="0"/>
                <a:t>thể</a:t>
              </a:r>
              <a:r>
                <a:rPr lang="en-US" sz="2800" dirty="0" smtClean="0"/>
                <a:t> </a:t>
              </a:r>
              <a:r>
                <a:rPr lang="en-US" sz="2800" dirty="0" err="1" smtClean="0"/>
                <a:t>rót</a:t>
              </a:r>
              <a:r>
                <a:rPr lang="en-US" sz="2800" dirty="0" smtClean="0"/>
                <a:t> </a:t>
              </a:r>
              <a:r>
                <a:rPr lang="en-US" sz="2800" dirty="0" err="1" smtClean="0"/>
                <a:t>vào</a:t>
              </a:r>
              <a:r>
                <a:rPr lang="en-US" sz="2800" dirty="0" smtClean="0"/>
                <a:t> </a:t>
              </a:r>
              <a:r>
                <a:rPr lang="en-US" sz="2800" dirty="0" err="1" smtClean="0"/>
                <a:t>ba</a:t>
              </a:r>
              <a:r>
                <a:rPr lang="en-US" sz="2800" dirty="0" smtClean="0"/>
                <a:t> can </a:t>
              </a:r>
              <a:r>
                <a:rPr lang="en-US" sz="2800" dirty="0" err="1" smtClean="0"/>
                <a:t>nào</a:t>
              </a:r>
              <a:r>
                <a:rPr lang="en-US" sz="2800" dirty="0" smtClean="0"/>
                <a:t> </a:t>
              </a:r>
              <a:r>
                <a:rPr lang="en-US" sz="2800" dirty="0" err="1" smtClean="0"/>
                <a:t>trong</a:t>
              </a:r>
              <a:r>
                <a:rPr lang="en-US" sz="2800" dirty="0" smtClean="0"/>
                <a:t> </a:t>
              </a:r>
              <a:r>
                <a:rPr lang="en-US" sz="2800" dirty="0" err="1" smtClean="0"/>
                <a:t>các</a:t>
              </a:r>
              <a:r>
                <a:rPr lang="en-US" sz="2800" dirty="0" smtClean="0"/>
                <a:t> </a:t>
              </a:r>
              <a:r>
                <a:rPr lang="en-US" sz="2800" dirty="0" err="1" smtClean="0"/>
                <a:t>phương</a:t>
              </a:r>
              <a:r>
                <a:rPr lang="en-US" sz="2800" dirty="0" smtClean="0"/>
                <a:t> </a:t>
              </a:r>
              <a:r>
                <a:rPr lang="en-US" sz="2800" dirty="0" err="1" smtClean="0"/>
                <a:t>án</a:t>
              </a:r>
              <a:r>
                <a:rPr lang="en-US" sz="2800" dirty="0" smtClean="0"/>
                <a:t> </a:t>
              </a:r>
              <a:r>
                <a:rPr lang="en-US" sz="2800" dirty="0" err="1" smtClean="0"/>
                <a:t>sau</a:t>
              </a:r>
              <a:r>
                <a:rPr lang="en-US" sz="2800" dirty="0" smtClean="0"/>
                <a:t>?</a:t>
              </a:r>
              <a:endParaRPr lang="vi-VN" sz="2800" dirty="0"/>
            </a:p>
          </p:txBody>
        </p:sp>
      </p:grpSp>
      <p:grpSp>
        <p:nvGrpSpPr>
          <p:cNvPr id="11" name="Group 10"/>
          <p:cNvGrpSpPr/>
          <p:nvPr/>
        </p:nvGrpSpPr>
        <p:grpSpPr>
          <a:xfrm>
            <a:off x="5295956" y="1927163"/>
            <a:ext cx="3258269" cy="1457183"/>
            <a:chOff x="7144072" y="2067318"/>
            <a:chExt cx="3258269" cy="1457183"/>
          </a:xfrm>
        </p:grpSpPr>
        <p:sp>
          <p:nvSpPr>
            <p:cNvPr id="7" name="Rounded Rectangle 6"/>
            <p:cNvSpPr/>
            <p:nvPr/>
          </p:nvSpPr>
          <p:spPr>
            <a:xfrm>
              <a:off x="7144072" y="2122909"/>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B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9451040" y="2342026"/>
              <a:ext cx="850056" cy="10108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7273831" y="2067318"/>
              <a:ext cx="743176" cy="1285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8214140" y="2238916"/>
              <a:ext cx="1032275" cy="1285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95956" y="3419043"/>
            <a:ext cx="3258269" cy="1548569"/>
            <a:chOff x="7144072" y="3715761"/>
            <a:chExt cx="3258269" cy="1548569"/>
          </a:xfrm>
        </p:grpSpPr>
        <p:sp>
          <p:nvSpPr>
            <p:cNvPr id="20" name="Rounded Rectangle 6"/>
            <p:cNvSpPr/>
            <p:nvPr/>
          </p:nvSpPr>
          <p:spPr>
            <a:xfrm>
              <a:off x="7144072" y="3715761"/>
              <a:ext cx="3258269" cy="1548569"/>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D1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50125" b="59625" l="71930" r="82544"/>
                      </a14:imgEffect>
                      <a14:imgEffect>
                        <a14:sharpenSoften amount="25000"/>
                      </a14:imgEffect>
                    </a14:imgLayer>
                  </a14:imgProps>
                </a:ext>
                <a:ext uri="{28A0092B-C50C-407E-A947-70E740481C1C}">
                  <a14:useLocalDpi xmlns:a14="http://schemas.microsoft.com/office/drawing/2010/main" val="0"/>
                </a:ext>
              </a:extLst>
            </a:blip>
            <a:srcRect l="71590" t="50014" r="16170" b="39924"/>
            <a:stretch/>
          </p:blipFill>
          <p:spPr bwMode="auto">
            <a:xfrm>
              <a:off x="9122342" y="3785193"/>
              <a:ext cx="1221853"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7201270" y="3847250"/>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8072983" y="4031333"/>
              <a:ext cx="850056" cy="1010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295956" y="5032496"/>
            <a:ext cx="3258269" cy="1380698"/>
            <a:chOff x="7144072" y="5042021"/>
            <a:chExt cx="3258269" cy="1380698"/>
          </a:xfrm>
        </p:grpSpPr>
        <p:sp>
          <p:nvSpPr>
            <p:cNvPr id="23" name="Rounded Rectangle 6"/>
            <p:cNvSpPr/>
            <p:nvPr/>
          </p:nvSpPr>
          <p:spPr>
            <a:xfrm>
              <a:off x="7144072" y="5042021"/>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DE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7266244" y="5137134"/>
              <a:ext cx="103227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8548054" y="5137134"/>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9504480" y="5042021"/>
              <a:ext cx="743176" cy="128558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10376860" y="8127815"/>
            <a:ext cx="705395" cy="12855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292056" y="2594848"/>
            <a:ext cx="3321311" cy="3465129"/>
            <a:chOff x="730347" y="2594848"/>
            <a:chExt cx="3321311" cy="3465129"/>
          </a:xfrm>
        </p:grpSpPr>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47" y="2594848"/>
              <a:ext cx="3276122" cy="3465129"/>
            </a:xfrm>
            <a:prstGeom prst="rect">
              <a:avLst/>
            </a:prstGeom>
          </p:spPr>
        </p:pic>
        <p:sp>
          <p:nvSpPr>
            <p:cNvPr id="29" name="Freeform 28"/>
            <p:cNvSpPr/>
            <p:nvPr/>
          </p:nvSpPr>
          <p:spPr>
            <a:xfrm>
              <a:off x="3120866" y="472028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168101" y="466043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41937" y="4775768"/>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76772" y="465225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62314" y="4652250"/>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2601408" y="4724621"/>
            <a:ext cx="914400" cy="4859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15 </a:t>
            </a:r>
            <a:r>
              <a:rPr lang="en-US" sz="2800" i="1" dirty="0" smtClean="0">
                <a:solidFill>
                  <a:schemeClr val="tx1"/>
                </a:solidFill>
                <a:latin typeface="Times New Roman" panose="02020603050405020304" pitchFamily="18" charset="0"/>
                <a:cs typeface="Times New Roman" panose="02020603050405020304" pitchFamily="18" charset="0"/>
              </a:rPr>
              <a:t>l</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99392C6-494A-4B59-A6A2-4DDD7D22A582}"/>
              </a:ext>
            </a:extLst>
          </p:cNvPr>
          <p:cNvSpPr txBox="1"/>
          <p:nvPr/>
        </p:nvSpPr>
        <p:spPr>
          <a:xfrm>
            <a:off x="4770364" y="2351796"/>
            <a:ext cx="777904" cy="3683060"/>
          </a:xfrm>
          <a:prstGeom prst="rect">
            <a:avLst/>
          </a:prstGeom>
          <a:noFill/>
        </p:spPr>
        <p:txBody>
          <a:bodyPr wrap="square" rtlCol="0">
            <a:spAutoFit/>
          </a:bodyPr>
          <a:lstStyle/>
          <a:p>
            <a:pPr>
              <a:lnSpc>
                <a:spcPts val="4000"/>
              </a:lnSpc>
            </a:pPr>
            <a:r>
              <a:rPr lang="en-US" sz="2800" dirty="0" smtClean="0">
                <a:solidFill>
                  <a:srgbClr val="E75B42"/>
                </a:solidFill>
              </a:rPr>
              <a:t>A.</a:t>
            </a:r>
          </a:p>
          <a:p>
            <a:pPr>
              <a:lnSpc>
                <a:spcPts val="4000"/>
              </a:lnSpc>
            </a:pPr>
            <a:endParaRPr lang="en-US" sz="2800" dirty="0">
              <a:solidFill>
                <a:srgbClr val="E75B42"/>
              </a:solidFill>
            </a:endParaRPr>
          </a:p>
          <a:p>
            <a:pPr>
              <a:lnSpc>
                <a:spcPts val="4000"/>
              </a:lnSpc>
            </a:pPr>
            <a:endParaRPr lang="en-US" sz="2800" dirty="0" smtClean="0">
              <a:solidFill>
                <a:srgbClr val="E75B42"/>
              </a:solidFill>
            </a:endParaRPr>
          </a:p>
          <a:p>
            <a:pPr>
              <a:lnSpc>
                <a:spcPts val="4000"/>
              </a:lnSpc>
            </a:pPr>
            <a:r>
              <a:rPr lang="en-US" sz="2800" dirty="0" smtClean="0">
                <a:solidFill>
                  <a:srgbClr val="E75B42"/>
                </a:solidFill>
              </a:rPr>
              <a:t>B.</a:t>
            </a:r>
          </a:p>
          <a:p>
            <a:pPr>
              <a:lnSpc>
                <a:spcPts val="4000"/>
              </a:lnSpc>
            </a:pPr>
            <a:endParaRPr lang="en-US" sz="2800" dirty="0">
              <a:solidFill>
                <a:srgbClr val="E75B42"/>
              </a:solidFill>
            </a:endParaRPr>
          </a:p>
          <a:p>
            <a:pPr>
              <a:lnSpc>
                <a:spcPts val="4000"/>
              </a:lnSpc>
            </a:pPr>
            <a:endParaRPr lang="en-US" sz="2800" dirty="0" smtClean="0">
              <a:solidFill>
                <a:srgbClr val="E75B42"/>
              </a:solidFill>
            </a:endParaRPr>
          </a:p>
          <a:p>
            <a:pPr>
              <a:lnSpc>
                <a:spcPts val="4000"/>
              </a:lnSpc>
            </a:pPr>
            <a:r>
              <a:rPr lang="en-US" sz="2800" dirty="0" smtClean="0">
                <a:solidFill>
                  <a:srgbClr val="E75B42"/>
                </a:solidFill>
              </a:rPr>
              <a:t>C. </a:t>
            </a:r>
            <a:endParaRPr lang="vi-VN" sz="2800" dirty="0">
              <a:solidFill>
                <a:srgbClr val="E75B42"/>
              </a:solidFill>
            </a:endParaRPr>
          </a:p>
        </p:txBody>
      </p:sp>
      <p:sp>
        <p:nvSpPr>
          <p:cNvPr id="32" name="TextBox 31"/>
          <p:cNvSpPr txBox="1"/>
          <p:nvPr/>
        </p:nvSpPr>
        <p:spPr>
          <a:xfrm>
            <a:off x="6073860" y="2453786"/>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2" name="TextBox 41"/>
          <p:cNvSpPr txBox="1"/>
          <p:nvPr/>
        </p:nvSpPr>
        <p:spPr>
          <a:xfrm>
            <a:off x="7286694" y="2453786"/>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3" name="TextBox 42"/>
          <p:cNvSpPr txBox="1"/>
          <p:nvPr/>
        </p:nvSpPr>
        <p:spPr>
          <a:xfrm>
            <a:off x="8683984" y="2453786"/>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4" name="TextBox 43"/>
          <p:cNvSpPr txBox="1"/>
          <p:nvPr/>
        </p:nvSpPr>
        <p:spPr>
          <a:xfrm>
            <a:off x="9079817" y="2453786"/>
            <a:ext cx="1646972" cy="523220"/>
          </a:xfrm>
          <a:prstGeom prst="rect">
            <a:avLst/>
          </a:prstGeom>
          <a:noFill/>
        </p:spPr>
        <p:txBody>
          <a:bodyPr wrap="square" rtlCol="0">
            <a:spAutoFit/>
          </a:bodyPr>
          <a:lstStyle/>
          <a:p>
            <a:r>
              <a:rPr lang="en-US" sz="2800" b="1" dirty="0" smtClean="0">
                <a:solidFill>
                  <a:srgbClr val="E75B42"/>
                </a:solidFill>
              </a:rPr>
              <a:t>18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5898600" y="4071722"/>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6" name="TextBox 45"/>
          <p:cNvSpPr txBox="1"/>
          <p:nvPr/>
        </p:nvSpPr>
        <p:spPr>
          <a:xfrm>
            <a:off x="6989514" y="4071722"/>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7" name="TextBox 46"/>
          <p:cNvSpPr txBox="1"/>
          <p:nvPr/>
        </p:nvSpPr>
        <p:spPr>
          <a:xfrm>
            <a:off x="8683984" y="4071722"/>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8" name="TextBox 47"/>
          <p:cNvSpPr txBox="1"/>
          <p:nvPr/>
        </p:nvSpPr>
        <p:spPr>
          <a:xfrm>
            <a:off x="9079817" y="4071722"/>
            <a:ext cx="1646972" cy="523220"/>
          </a:xfrm>
          <a:prstGeom prst="rect">
            <a:avLst/>
          </a:prstGeom>
          <a:noFill/>
        </p:spPr>
        <p:txBody>
          <a:bodyPr wrap="square" rtlCol="0">
            <a:spAutoFit/>
          </a:bodyPr>
          <a:lstStyle/>
          <a:p>
            <a:r>
              <a:rPr lang="en-US" sz="2800" b="1" dirty="0" smtClean="0">
                <a:solidFill>
                  <a:srgbClr val="E75B42"/>
                </a:solidFill>
              </a:rPr>
              <a:t>22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6382178" y="5620373"/>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0" name="TextBox 49"/>
          <p:cNvSpPr txBox="1"/>
          <p:nvPr/>
        </p:nvSpPr>
        <p:spPr>
          <a:xfrm>
            <a:off x="7318112" y="5620373"/>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1" name="TextBox 50"/>
          <p:cNvSpPr txBox="1"/>
          <p:nvPr/>
        </p:nvSpPr>
        <p:spPr>
          <a:xfrm>
            <a:off x="8683984" y="5620373"/>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2" name="TextBox 51"/>
          <p:cNvSpPr txBox="1"/>
          <p:nvPr/>
        </p:nvSpPr>
        <p:spPr>
          <a:xfrm>
            <a:off x="9079817" y="5620373"/>
            <a:ext cx="1646972" cy="523220"/>
          </a:xfrm>
          <a:prstGeom prst="rect">
            <a:avLst/>
          </a:prstGeom>
          <a:noFill/>
        </p:spPr>
        <p:txBody>
          <a:bodyPr wrap="square" rtlCol="0">
            <a:spAutoFit/>
          </a:bodyPr>
          <a:lstStyle/>
          <a:p>
            <a:r>
              <a:rPr lang="en-US" sz="2800" b="1" dirty="0" smtClean="0">
                <a:solidFill>
                  <a:srgbClr val="E75B42"/>
                </a:solidFill>
              </a:rPr>
              <a:t>15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37" name="Oval 36"/>
          <p:cNvSpPr/>
          <p:nvPr/>
        </p:nvSpPr>
        <p:spPr>
          <a:xfrm>
            <a:off x="4647801" y="5384494"/>
            <a:ext cx="671164" cy="671164"/>
          </a:xfrm>
          <a:prstGeom prst="ellipse">
            <a:avLst/>
          </a:prstGeom>
          <a:noFill/>
          <a:ln w="28575">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heel(1)">
                                      <p:cBhvr>
                                        <p:cTn id="8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32" grpId="0"/>
      <p:bldP spid="42" grpId="0"/>
      <p:bldP spid="43" grpId="0"/>
      <p:bldP spid="44" grpId="0"/>
      <p:bldP spid="45" grpId="0"/>
      <p:bldP spid="46" grpId="0"/>
      <p:bldP spid="47" grpId="0"/>
      <p:bldP spid="48" grpId="0"/>
      <p:bldP spid="49" grpId="0"/>
      <p:bldP spid="50" grpId="0"/>
      <p:bldP spid="51" grpId="0"/>
      <p:bldP spid="52"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28A0092B-C50C-407E-A947-70E740481C1C}">
                <a14:useLocalDpi xmlns:a14="http://schemas.microsoft.com/office/drawing/2010/main" val="0"/>
              </a:ext>
            </a:extLst>
          </a:blip>
          <a:srcRect l="46967" t="75633" r="7336" b="7484"/>
          <a:stretch/>
        </p:blipFill>
        <p:spPr bwMode="auto">
          <a:xfrm>
            <a:off x="5541077" y="1112749"/>
            <a:ext cx="5588477" cy="2897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Giải</a:t>
              </a:r>
              <a:r>
                <a:rPr lang="en-US" sz="2800" dirty="0" smtClean="0"/>
                <a:t> </a:t>
              </a:r>
              <a:r>
                <a:rPr lang="en-US" sz="2800" dirty="0" err="1" smtClean="0"/>
                <a:t>bài</a:t>
              </a:r>
              <a:r>
                <a:rPr lang="en-US" sz="2800" dirty="0" smtClean="0"/>
                <a:t> </a:t>
              </a:r>
              <a:r>
                <a:rPr lang="en-US" sz="2800" dirty="0" err="1" smtClean="0"/>
                <a:t>toán</a:t>
              </a:r>
              <a:r>
                <a:rPr lang="en-US" sz="2800" dirty="0" smtClean="0"/>
                <a:t> </a:t>
              </a:r>
              <a:r>
                <a:rPr lang="en-US" sz="2800" dirty="0" err="1" smtClean="0"/>
                <a:t>theo</a:t>
              </a:r>
              <a:r>
                <a:rPr lang="en-US" sz="2800" dirty="0" smtClean="0"/>
                <a:t> </a:t>
              </a:r>
              <a:r>
                <a:rPr lang="en-US" sz="2800" dirty="0" err="1" smtClean="0"/>
                <a:t>tóm</a:t>
              </a:r>
              <a:r>
                <a:rPr lang="en-US" sz="2800" dirty="0" smtClean="0"/>
                <a:t> </a:t>
              </a:r>
              <a:r>
                <a:rPr lang="en-US" sz="2800" dirty="0" err="1" smtClean="0"/>
                <a:t>tắt</a:t>
              </a:r>
              <a:r>
                <a:rPr lang="en-US" sz="2800" dirty="0" smtClean="0"/>
                <a:t> </a:t>
              </a:r>
              <a:r>
                <a:rPr lang="en-US" sz="2800" dirty="0" err="1" smtClean="0"/>
                <a:t>sau</a:t>
              </a:r>
              <a:r>
                <a:rPr lang="en-US" sz="2800" dirty="0" smtClean="0"/>
                <a:t>:</a:t>
              </a:r>
            </a:p>
          </p:txBody>
        </p:sp>
      </p:grpSp>
      <p:sp>
        <p:nvSpPr>
          <p:cNvPr id="6" name="TextBox 5">
            <a:extLst>
              <a:ext uri="{FF2B5EF4-FFF2-40B4-BE49-F238E27FC236}">
                <a16:creationId xmlns:a16="http://schemas.microsoft.com/office/drawing/2014/main" id="{699392C6-494A-4B59-A6A2-4DDD7D22A582}"/>
              </a:ext>
            </a:extLst>
          </p:cNvPr>
          <p:cNvSpPr txBox="1"/>
          <p:nvPr/>
        </p:nvSpPr>
        <p:spPr>
          <a:xfrm>
            <a:off x="870497" y="1347046"/>
            <a:ext cx="5449621" cy="2677656"/>
          </a:xfrm>
          <a:prstGeom prst="rect">
            <a:avLst/>
          </a:prstGeom>
          <a:noFill/>
        </p:spPr>
        <p:txBody>
          <a:bodyPr wrap="square" rtlCol="0">
            <a:spAutoFit/>
          </a:bodyPr>
          <a:lstStyle/>
          <a:p>
            <a:pPr>
              <a:lnSpc>
                <a:spcPct val="150000"/>
              </a:lnSpc>
            </a:pPr>
            <a:r>
              <a:rPr lang="en-US" sz="2800" i="1" dirty="0" err="1" smtClean="0"/>
              <a:t>Tóm</a:t>
            </a:r>
            <a:r>
              <a:rPr lang="en-US" sz="2800" i="1" dirty="0" smtClean="0"/>
              <a:t> </a:t>
            </a:r>
            <a:r>
              <a:rPr lang="en-US" sz="2800" i="1" dirty="0" err="1" smtClean="0"/>
              <a:t>tắt</a:t>
            </a:r>
            <a:endParaRPr lang="en-US" sz="2800" i="1" dirty="0" smtClean="0"/>
          </a:p>
          <a:p>
            <a:pPr>
              <a:lnSpc>
                <a:spcPct val="150000"/>
              </a:lnSpc>
            </a:pPr>
            <a:r>
              <a:rPr lang="en-US" sz="2800" dirty="0" err="1" smtClean="0"/>
              <a:t>Có</a:t>
            </a:r>
            <a:r>
              <a:rPr lang="en-US" sz="2800" dirty="0" smtClean="0"/>
              <a:t>: 18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mắm</a:t>
            </a:r>
            <a:endParaRPr lang="en-US" sz="2800" dirty="0" smtClean="0"/>
          </a:p>
          <a:p>
            <a:pPr>
              <a:lnSpc>
                <a:spcPct val="150000"/>
              </a:lnSpc>
            </a:pPr>
            <a:r>
              <a:rPr lang="en-US" sz="2800" dirty="0" err="1" smtClean="0"/>
              <a:t>Thêm</a:t>
            </a:r>
            <a:r>
              <a:rPr lang="en-US" sz="2800" dirty="0" smtClean="0"/>
              <a:t>: 4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mắm</a:t>
            </a:r>
            <a:endParaRPr lang="en-US" sz="2800" dirty="0" smtClean="0"/>
          </a:p>
          <a:p>
            <a:pPr>
              <a:lnSpc>
                <a:spcPct val="150000"/>
              </a:lnSpc>
            </a:pPr>
            <a:r>
              <a:rPr lang="en-US" sz="2800" dirty="0" err="1" smtClean="0"/>
              <a:t>Có</a:t>
            </a:r>
            <a:r>
              <a:rPr lang="en-US" sz="2800" dirty="0" smtClean="0"/>
              <a:t> </a:t>
            </a:r>
            <a:r>
              <a:rPr lang="en-US" sz="2800" dirty="0" err="1" smtClean="0"/>
              <a:t>tất</a:t>
            </a:r>
            <a:r>
              <a:rPr lang="en-US" sz="2800" dirty="0" smtClean="0"/>
              <a:t> </a:t>
            </a:r>
            <a:r>
              <a:rPr lang="en-US" sz="2800" dirty="0" err="1" smtClean="0"/>
              <a:t>cả</a:t>
            </a:r>
            <a:r>
              <a:rPr lang="en-US" sz="2800" dirty="0" smtClean="0"/>
              <a:t>: …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a:t>
            </a:r>
            <a:r>
              <a:rPr lang="en-US" sz="2400" dirty="0" err="1" smtClean="0"/>
              <a:t>m</a:t>
            </a:r>
            <a:r>
              <a:rPr lang="en-US" sz="2800" dirty="0" smtClean="0"/>
              <a:t>?</a:t>
            </a:r>
            <a:endParaRPr lang="en-US" sz="2800" dirty="0" smtClean="0"/>
          </a:p>
        </p:txBody>
      </p:sp>
      <p:sp>
        <p:nvSpPr>
          <p:cNvPr id="8" name="TextBox 7">
            <a:extLst>
              <a:ext uri="{FF2B5EF4-FFF2-40B4-BE49-F238E27FC236}">
                <a16:creationId xmlns:a16="http://schemas.microsoft.com/office/drawing/2014/main" id="{699392C6-494A-4B59-A6A2-4DDD7D22A582}"/>
              </a:ext>
            </a:extLst>
          </p:cNvPr>
          <p:cNvSpPr txBox="1"/>
          <p:nvPr/>
        </p:nvSpPr>
        <p:spPr>
          <a:xfrm>
            <a:off x="3275215" y="3789355"/>
            <a:ext cx="5449621" cy="2677656"/>
          </a:xfrm>
          <a:prstGeom prst="rect">
            <a:avLst/>
          </a:prstGeom>
          <a:noFill/>
        </p:spPr>
        <p:txBody>
          <a:bodyPr wrap="square" rtlCol="0">
            <a:spAutoFit/>
          </a:bodyPr>
          <a:lstStyle/>
          <a:p>
            <a:pPr algn="ctr">
              <a:lnSpc>
                <a:spcPct val="150000"/>
              </a:lnSpc>
            </a:pPr>
            <a:r>
              <a:rPr lang="en-US" sz="2800" i="1" dirty="0" err="1" smtClean="0">
                <a:solidFill>
                  <a:schemeClr val="tx2"/>
                </a:solidFill>
              </a:rPr>
              <a:t>Bài</a:t>
            </a:r>
            <a:r>
              <a:rPr lang="en-US" sz="2800" i="1" dirty="0" smtClean="0">
                <a:solidFill>
                  <a:schemeClr val="tx2"/>
                </a:solidFill>
              </a:rPr>
              <a:t> </a:t>
            </a:r>
            <a:r>
              <a:rPr lang="en-US" sz="2800" i="1" dirty="0" err="1" smtClean="0">
                <a:solidFill>
                  <a:schemeClr val="tx2"/>
                </a:solidFill>
              </a:rPr>
              <a:t>giải</a:t>
            </a:r>
            <a:endParaRPr lang="en-US" sz="2800" i="1" dirty="0" smtClean="0">
              <a:solidFill>
                <a:schemeClr val="tx2"/>
              </a:solidFill>
            </a:endParaRPr>
          </a:p>
          <a:p>
            <a:pPr algn="ctr">
              <a:lnSpc>
                <a:spcPct val="150000"/>
              </a:lnSpc>
            </a:pP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tất</a:t>
            </a:r>
            <a:r>
              <a:rPr lang="en-US" sz="2800" dirty="0" smtClean="0">
                <a:solidFill>
                  <a:schemeClr val="tx2"/>
                </a:solidFill>
              </a:rPr>
              <a:t> </a:t>
            </a:r>
            <a:r>
              <a:rPr lang="en-US" sz="2800" dirty="0" err="1" smtClean="0">
                <a:solidFill>
                  <a:schemeClr val="tx2"/>
                </a:solidFill>
              </a:rPr>
              <a:t>cả</a:t>
            </a:r>
            <a:r>
              <a:rPr lang="en-US" sz="2800" dirty="0" smtClean="0">
                <a:solidFill>
                  <a:schemeClr val="tx2"/>
                </a:solidFill>
              </a:rPr>
              <a:t> </a:t>
            </a:r>
            <a:r>
              <a:rPr lang="en-US" sz="2800" dirty="0" err="1" smtClean="0">
                <a:solidFill>
                  <a:schemeClr val="tx2"/>
                </a:solidFill>
              </a:rPr>
              <a:t>số</a:t>
            </a:r>
            <a:r>
              <a:rPr lang="en-US" sz="2800" dirty="0" smtClean="0">
                <a:solidFill>
                  <a:schemeClr val="tx2"/>
                </a:solidFill>
              </a:rPr>
              <a:t> </a:t>
            </a:r>
            <a:r>
              <a:rPr lang="en-US" sz="2800" dirty="0" err="1" smtClean="0">
                <a:solidFill>
                  <a:schemeClr val="tx2"/>
                </a:solidFill>
              </a:rPr>
              <a:t>thùng</a:t>
            </a:r>
            <a:r>
              <a:rPr lang="en-US" sz="2800" dirty="0" smtClean="0">
                <a:solidFill>
                  <a:schemeClr val="tx2"/>
                </a:solidFill>
              </a:rPr>
              <a:t> </a:t>
            </a:r>
            <a:r>
              <a:rPr lang="en-US" sz="2800" dirty="0" err="1" smtClean="0">
                <a:solidFill>
                  <a:schemeClr val="tx2"/>
                </a:solidFill>
              </a:rPr>
              <a:t>nước</a:t>
            </a:r>
            <a:r>
              <a:rPr lang="en-US" sz="2800" dirty="0" smtClean="0">
                <a:solidFill>
                  <a:schemeClr val="tx2"/>
                </a:solidFill>
              </a:rPr>
              <a:t> </a:t>
            </a:r>
            <a:r>
              <a:rPr lang="en-US" sz="2800" dirty="0" err="1" smtClean="0">
                <a:solidFill>
                  <a:schemeClr val="tx2"/>
                </a:solidFill>
              </a:rPr>
              <a:t>mắm</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a:t>
            </a:r>
          </a:p>
          <a:p>
            <a:pPr algn="ctr">
              <a:lnSpc>
                <a:spcPct val="150000"/>
              </a:lnSpc>
            </a:pPr>
            <a:r>
              <a:rPr lang="en-US" sz="2800" dirty="0" smtClean="0">
                <a:solidFill>
                  <a:schemeClr val="tx2"/>
                </a:solidFill>
              </a:rPr>
              <a:t>18 + 4 = 32 (</a:t>
            </a:r>
            <a:r>
              <a:rPr lang="en-US" sz="2800" dirty="0" err="1" smtClean="0">
                <a:solidFill>
                  <a:schemeClr val="tx2"/>
                </a:solidFill>
              </a:rPr>
              <a:t>thùng</a:t>
            </a:r>
            <a:r>
              <a:rPr lang="en-US" sz="2800" dirty="0" smtClean="0">
                <a:solidFill>
                  <a:schemeClr val="tx2"/>
                </a:solidFill>
              </a:rPr>
              <a:t>)</a:t>
            </a:r>
          </a:p>
          <a:p>
            <a:pPr algn="ctr">
              <a:lnSpc>
                <a:spcPct val="150000"/>
              </a:lnSpc>
            </a:pPr>
            <a:r>
              <a:rPr lang="en-US" sz="2800" dirty="0" err="1" smtClean="0">
                <a:solidFill>
                  <a:schemeClr val="tx2"/>
                </a:solidFill>
              </a:rPr>
              <a:t>Đáp</a:t>
            </a:r>
            <a:r>
              <a:rPr lang="en-US" sz="2800" dirty="0" smtClean="0">
                <a:solidFill>
                  <a:schemeClr val="tx2"/>
                </a:solidFill>
              </a:rPr>
              <a:t> </a:t>
            </a:r>
            <a:r>
              <a:rPr lang="en-US" sz="2800" dirty="0" err="1" smtClean="0">
                <a:solidFill>
                  <a:schemeClr val="tx2"/>
                </a:solidFill>
              </a:rPr>
              <a:t>số</a:t>
            </a:r>
            <a:r>
              <a:rPr lang="en-US" sz="2800" dirty="0" smtClean="0">
                <a:solidFill>
                  <a:schemeClr val="tx2"/>
                </a:solidFill>
              </a:rPr>
              <a:t>: 32 </a:t>
            </a:r>
            <a:r>
              <a:rPr lang="en-US" sz="2800" dirty="0" err="1" smtClean="0">
                <a:solidFill>
                  <a:schemeClr val="tx2"/>
                </a:solidFill>
              </a:rPr>
              <a:t>thùng</a:t>
            </a:r>
            <a:endParaRPr lang="en-US" sz="2800" dirty="0" smtClean="0">
              <a:solidFill>
                <a:schemeClr val="tx2"/>
              </a:solidFill>
            </a:endParaRPr>
          </a:p>
        </p:txBody>
      </p:sp>
    </p:spTree>
    <p:extLst>
      <p:ext uri="{BB962C8B-B14F-4D97-AF65-F5344CB8AC3E}">
        <p14:creationId xmlns:p14="http://schemas.microsoft.com/office/powerpoint/2010/main" val="8084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38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a16="http://schemas.microsoft.com/office/drawing/2014/main"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smtClean="0"/>
                  <a:t>Đ, S ?</a:t>
                </a:r>
                <a:endParaRPr lang="vi-VN" sz="2400" dirty="0"/>
              </a:p>
            </p:txBody>
          </p:sp>
        </p:grpSp>
      </p:grpSp>
      <p:sp>
        <p:nvSpPr>
          <p:cNvPr id="29" name="TextBox 28">
            <a:extLst>
              <a:ext uri="{FF2B5EF4-FFF2-40B4-BE49-F238E27FC236}">
                <a16:creationId xmlns:a16="http://schemas.microsoft.com/office/drawing/2014/main"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smtClean="0"/>
              <a:t>a) </a:t>
            </a:r>
            <a:r>
              <a:rPr lang="en-US" sz="2800" dirty="0" err="1" smtClean="0"/>
              <a:t>Gấu</a:t>
            </a:r>
            <a:r>
              <a:rPr lang="en-US" sz="2800" dirty="0" smtClean="0"/>
              <a:t> </a:t>
            </a:r>
            <a:r>
              <a:rPr lang="en-US" sz="2800" dirty="0" err="1" smtClean="0"/>
              <a:t>bông</a:t>
            </a:r>
            <a:r>
              <a:rPr lang="en-US" sz="2800" dirty="0"/>
              <a:t> </a:t>
            </a:r>
            <a:r>
              <a:rPr lang="en-US" sz="2800" dirty="0" err="1" smtClean="0"/>
              <a:t>nặng</a:t>
            </a:r>
            <a:r>
              <a:rPr lang="en-US" sz="2800" dirty="0" smtClean="0"/>
              <a:t> </a:t>
            </a:r>
            <a:r>
              <a:rPr lang="en-US" sz="2800" dirty="0" err="1" smtClean="0"/>
              <a:t>hơn</a:t>
            </a:r>
            <a:r>
              <a:rPr lang="en-US" sz="2800" dirty="0" smtClean="0"/>
              <a:t> </a:t>
            </a:r>
            <a:r>
              <a:rPr lang="en-US" sz="2800" dirty="0" err="1" smtClean="0"/>
              <a:t>thỏ</a:t>
            </a:r>
            <a:r>
              <a:rPr lang="en-US" sz="2800" dirty="0" smtClean="0"/>
              <a:t> </a:t>
            </a:r>
            <a:r>
              <a:rPr lang="en-US" sz="2800" dirty="0" err="1" smtClean="0"/>
              <a:t>bông</a:t>
            </a:r>
            <a:r>
              <a:rPr lang="en-US" sz="2800" dirty="0" smtClean="0"/>
              <a:t>.</a:t>
            </a:r>
          </a:p>
          <a:p>
            <a:pPr>
              <a:lnSpc>
                <a:spcPct val="150000"/>
              </a:lnSpc>
            </a:pPr>
            <a:r>
              <a:rPr lang="en-US" sz="2800" dirty="0" smtClean="0"/>
              <a:t>b) </a:t>
            </a:r>
            <a:r>
              <a:rPr lang="en-US" sz="2800" dirty="0" err="1" smtClean="0"/>
              <a:t>Thỏ</a:t>
            </a:r>
            <a:r>
              <a:rPr lang="en-US" sz="2800" dirty="0" smtClean="0"/>
              <a:t> </a:t>
            </a:r>
            <a:r>
              <a:rPr lang="en-US" sz="2800" dirty="0" err="1" smtClean="0"/>
              <a:t>bông</a:t>
            </a:r>
            <a:r>
              <a:rPr lang="en-US" sz="2800" dirty="0" smtClean="0"/>
              <a:t> </a:t>
            </a:r>
            <a:r>
              <a:rPr lang="en-US" sz="2800" dirty="0" err="1" smtClean="0"/>
              <a:t>nhẹ</a:t>
            </a:r>
            <a:r>
              <a:rPr lang="en-US" sz="2800" dirty="0" smtClean="0"/>
              <a:t> </a:t>
            </a:r>
            <a:r>
              <a:rPr lang="en-US" sz="2800" dirty="0" err="1" smtClean="0"/>
              <a:t>hơn</a:t>
            </a:r>
            <a:r>
              <a:rPr lang="en-US" sz="2800" dirty="0" smtClean="0"/>
              <a:t> </a:t>
            </a:r>
            <a:r>
              <a:rPr lang="en-US" sz="2800" dirty="0" err="1" smtClean="0"/>
              <a:t>sóc</a:t>
            </a:r>
            <a:r>
              <a:rPr lang="en-US" sz="2800" dirty="0" smtClean="0"/>
              <a:t> </a:t>
            </a:r>
            <a:r>
              <a:rPr lang="en-US" sz="2800" dirty="0" err="1" smtClean="0"/>
              <a:t>bông</a:t>
            </a:r>
            <a:r>
              <a:rPr lang="en-US" sz="2800" dirty="0" smtClean="0"/>
              <a:t>.</a:t>
            </a:r>
          </a:p>
          <a:p>
            <a:pPr>
              <a:lnSpc>
                <a:spcPct val="150000"/>
              </a:lnSpc>
            </a:pPr>
            <a:r>
              <a:rPr lang="en-US" sz="2800" dirty="0" smtClean="0"/>
              <a:t>c) </a:t>
            </a:r>
            <a:r>
              <a:rPr lang="en-US" sz="2800" dirty="0" err="1" smtClean="0"/>
              <a:t>Sóc</a:t>
            </a:r>
            <a:r>
              <a:rPr lang="en-US" sz="2800" dirty="0" smtClean="0"/>
              <a:t> </a:t>
            </a:r>
            <a:r>
              <a:rPr lang="en-US" sz="2800" dirty="0" err="1" smtClean="0"/>
              <a:t>bông</a:t>
            </a:r>
            <a:r>
              <a:rPr lang="en-US" sz="2800" dirty="0" smtClean="0"/>
              <a:t> </a:t>
            </a:r>
            <a:r>
              <a:rPr lang="en-US" sz="2800" dirty="0" err="1" smtClean="0"/>
              <a:t>nhẹ</a:t>
            </a:r>
            <a:r>
              <a:rPr lang="en-US" sz="2800" dirty="0" smtClean="0"/>
              <a:t> </a:t>
            </a:r>
            <a:r>
              <a:rPr lang="en-US" sz="2800" dirty="0" err="1" smtClean="0"/>
              <a:t>hơn</a:t>
            </a:r>
            <a:r>
              <a:rPr lang="en-US" sz="2800" dirty="0" smtClean="0"/>
              <a:t> </a:t>
            </a:r>
            <a:r>
              <a:rPr lang="en-US" sz="2800" dirty="0" err="1" smtClean="0"/>
              <a:t>gấu</a:t>
            </a:r>
            <a:r>
              <a:rPr lang="en-US" sz="2800" dirty="0" smtClean="0"/>
              <a:t> </a:t>
            </a:r>
            <a:r>
              <a:rPr lang="en-US" sz="2800" dirty="0" err="1" smtClean="0"/>
              <a:t>bông</a:t>
            </a:r>
            <a:r>
              <a:rPr lang="en-US" sz="2800" dirty="0" smtClean="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3" name="TextBox 32">
            <a:extLst>
              <a:ext uri="{FF2B5EF4-FFF2-40B4-BE49-F238E27FC236}">
                <a16:creationId xmlns:a16="http://schemas.microsoft.com/office/drawing/2014/main"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smtClean="0">
                <a:solidFill>
                  <a:srgbClr val="E75B42"/>
                </a:solidFill>
              </a:rPr>
              <a:t>Đ</a:t>
            </a:r>
            <a:endParaRPr lang="vi-VN" sz="2400"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smtClean="0">
                <a:solidFill>
                  <a:srgbClr val="E75B42"/>
                </a:solidFill>
              </a:rPr>
              <a:t>S</a:t>
            </a:r>
            <a:endParaRPr lang="vi-VN" sz="2400"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smtClean="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smtClean="0"/>
                <a:t>Tính</a:t>
              </a:r>
              <a:r>
                <a:rPr lang="en-US" sz="2800" dirty="0" smtClean="0"/>
                <a:t> ?</a:t>
              </a:r>
              <a:endParaRPr lang="vi-VN" sz="2800" dirty="0"/>
            </a:p>
          </p:txBody>
        </p:sp>
      </p:grpSp>
      <p:sp>
        <p:nvSpPr>
          <p:cNvPr id="7" name="TextBox 6"/>
          <p:cNvSpPr txBox="1"/>
          <p:nvPr/>
        </p:nvSpPr>
        <p:spPr>
          <a:xfrm>
            <a:off x="988063" y="1714500"/>
            <a:ext cx="10138396" cy="2677656"/>
          </a:xfrm>
          <a:prstGeom prst="rect">
            <a:avLst/>
          </a:prstGeom>
          <a:noFill/>
        </p:spPr>
        <p:txBody>
          <a:bodyPr wrap="square" rtlCol="0">
            <a:spAutoFit/>
          </a:bodyPr>
          <a:lstStyle/>
          <a:p>
            <a:pPr>
              <a:lnSpc>
                <a:spcPct val="150000"/>
              </a:lnSpc>
            </a:pPr>
            <a:r>
              <a:rPr lang="en-US" sz="2800" dirty="0" smtClean="0"/>
              <a:t>19 kg + 25 kg = </a:t>
            </a:r>
            <a:r>
              <a:rPr lang="en-US" sz="2800" b="1" dirty="0" smtClean="0">
                <a:solidFill>
                  <a:srgbClr val="E75B42"/>
                </a:solidFill>
              </a:rPr>
              <a:t>44 kg                     </a:t>
            </a:r>
            <a:r>
              <a:rPr lang="en-US" sz="2800" dirty="0" smtClean="0"/>
              <a:t>35 kg + 28 kg = </a:t>
            </a:r>
            <a:r>
              <a:rPr lang="en-US" sz="2800" b="1" dirty="0" smtClean="0">
                <a:solidFill>
                  <a:srgbClr val="E75B42"/>
                </a:solidFill>
              </a:rPr>
              <a:t>63 kg </a:t>
            </a:r>
          </a:p>
          <a:p>
            <a:pPr>
              <a:lnSpc>
                <a:spcPct val="150000"/>
              </a:lnSpc>
            </a:pPr>
            <a:r>
              <a:rPr lang="en-US" sz="2800" dirty="0" smtClean="0"/>
              <a:t>63 kg – 28 kg = </a:t>
            </a:r>
            <a:r>
              <a:rPr lang="en-US" sz="2800" b="1" dirty="0" smtClean="0">
                <a:solidFill>
                  <a:srgbClr val="E75B42"/>
                </a:solidFill>
              </a:rPr>
              <a:t>35 kg                     </a:t>
            </a:r>
            <a:r>
              <a:rPr lang="en-US" sz="2800" dirty="0" smtClean="0"/>
              <a:t>44 kg – 25 kg =  </a:t>
            </a:r>
            <a:r>
              <a:rPr lang="en-US" sz="2800" b="1" dirty="0" smtClean="0">
                <a:solidFill>
                  <a:srgbClr val="E75B42"/>
                </a:solidFill>
              </a:rPr>
              <a:t>19 kg</a:t>
            </a:r>
          </a:p>
          <a:p>
            <a:pPr>
              <a:lnSpc>
                <a:spcPct val="150000"/>
              </a:lnSpc>
            </a:pPr>
            <a:r>
              <a:rPr lang="en-US" sz="2800" dirty="0"/>
              <a:t> </a:t>
            </a:r>
            <a:r>
              <a:rPr lang="en-US" sz="2800" dirty="0" smtClean="0"/>
              <a:t>                             </a:t>
            </a:r>
            <a:r>
              <a:rPr lang="en-US" sz="2800" dirty="0" smtClean="0"/>
              <a:t>44 </a:t>
            </a:r>
            <a:r>
              <a:rPr lang="en-US" sz="2800" dirty="0" smtClean="0"/>
              <a:t>kg – 19 kg = </a:t>
            </a:r>
            <a:r>
              <a:rPr lang="en-US" sz="2800" b="1" dirty="0" smtClean="0">
                <a:solidFill>
                  <a:srgbClr val="E75B42"/>
                </a:solidFill>
              </a:rPr>
              <a:t>25 kg</a:t>
            </a:r>
          </a:p>
          <a:p>
            <a:pPr>
              <a:lnSpc>
                <a:spcPct val="150000"/>
              </a:lnSpc>
            </a:pPr>
            <a:r>
              <a:rPr lang="en-US" sz="2800" dirty="0"/>
              <a:t> </a:t>
            </a:r>
            <a:r>
              <a:rPr lang="en-US" sz="2800" dirty="0" smtClean="0"/>
              <a:t>                             </a:t>
            </a:r>
            <a:r>
              <a:rPr lang="en-US" sz="2800" dirty="0" smtClean="0"/>
              <a:t>63 </a:t>
            </a:r>
            <a:r>
              <a:rPr lang="en-US" sz="2800" dirty="0" smtClean="0"/>
              <a:t>kg – 35 kg = </a:t>
            </a:r>
            <a:r>
              <a:rPr lang="en-US" sz="2800" b="1" dirty="0" smtClean="0">
                <a:solidFill>
                  <a:srgbClr val="E75B42"/>
                </a:solidFill>
              </a:rPr>
              <a:t>28 kg</a:t>
            </a:r>
            <a:endParaRPr lang="en-US" sz="2800" b="1" dirty="0">
              <a:solidFill>
                <a:srgbClr val="E75B42"/>
              </a:solidFill>
            </a:endParaRP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630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630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96050" y="3172956"/>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6050" y="378466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hq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hq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hq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hq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smtClean="0"/>
                  <a:t>Số</a:t>
                </a:r>
                <a:r>
                  <a:rPr lang="en-US" sz="2800" dirty="0" smtClean="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smtClean="0"/>
                <a:t>a)                                                b)</a:t>
              </a:r>
              <a:endParaRPr lang="vi-VN" sz="2800" dirty="0"/>
            </a:p>
          </p:txBody>
        </p:sp>
      </p:grpSp>
      <p:grpSp>
        <p:nvGrpSpPr>
          <p:cNvPr id="23" name="Group 22"/>
          <p:cNvGrpSpPr/>
          <p:nvPr/>
        </p:nvGrpSpPr>
        <p:grpSpPr>
          <a:xfrm>
            <a:off x="1263658" y="4750257"/>
            <a:ext cx="4127208" cy="1216954"/>
            <a:chOff x="1263658" y="4750257"/>
            <a:chExt cx="4127208" cy="1216954"/>
          </a:xfrm>
        </p:grpSpPr>
        <p:sp>
          <p:nvSpPr>
            <p:cNvPr id="17" name="TextBox 16">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a:t>
              </a:r>
            </a:p>
            <a:p>
              <a:r>
                <a:rPr lang="en-US" sz="2800" dirty="0" smtClean="0"/>
                <a:t>Con </a:t>
              </a:r>
              <a:r>
                <a:rPr lang="en-US" sz="2800" dirty="0" err="1" smtClean="0"/>
                <a:t>thỏ</a:t>
              </a:r>
              <a:r>
                <a:rPr lang="en-US" sz="2800" dirty="0" smtClean="0"/>
                <a:t> </a:t>
              </a:r>
              <a:r>
                <a:rPr lang="en-US" sz="2800" dirty="0" err="1" smtClean="0"/>
                <a:t>cân</a:t>
              </a:r>
              <a:r>
                <a:rPr lang="en-US" sz="2800" dirty="0" smtClean="0"/>
                <a:t> </a:t>
              </a:r>
              <a:r>
                <a:rPr lang="en-US" sz="2800" dirty="0" err="1" smtClean="0"/>
                <a:t>nặng</a:t>
              </a:r>
              <a:r>
                <a:rPr lang="en-US" sz="2800" dirty="0" smtClean="0"/>
                <a:t>      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grpSp>
        <p:nvGrpSpPr>
          <p:cNvPr id="24" name="Group 23"/>
          <p:cNvGrpSpPr/>
          <p:nvPr/>
        </p:nvGrpSpPr>
        <p:grpSpPr>
          <a:xfrm>
            <a:off x="6313331" y="4750257"/>
            <a:ext cx="4127208" cy="1216954"/>
            <a:chOff x="1263658" y="4750257"/>
            <a:chExt cx="4127208" cy="1216954"/>
          </a:xfrm>
        </p:grpSpPr>
        <p:sp>
          <p:nvSpPr>
            <p:cNvPr id="25" name="TextBox 24">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a:t>
              </a:r>
            </a:p>
            <a:p>
              <a:r>
                <a:rPr lang="en-US" sz="2800" dirty="0" err="1" smtClean="0"/>
                <a:t>Túi</a:t>
              </a:r>
              <a:r>
                <a:rPr lang="en-US" sz="2800" dirty="0" smtClean="0"/>
                <a:t> </a:t>
              </a:r>
              <a:r>
                <a:rPr lang="en-US" sz="2800" dirty="0" err="1" smtClean="0"/>
                <a:t>gạo</a:t>
              </a:r>
              <a:r>
                <a:rPr lang="en-US" sz="2800" dirty="0" smtClean="0"/>
                <a:t> </a:t>
              </a:r>
              <a:r>
                <a:rPr lang="en-US" sz="2800" dirty="0" err="1" smtClean="0"/>
                <a:t>cân</a:t>
              </a:r>
              <a:r>
                <a:rPr lang="en-US" sz="2800" dirty="0" smtClean="0"/>
                <a:t> </a:t>
              </a:r>
              <a:r>
                <a:rPr lang="en-US" sz="2800" dirty="0" err="1" smtClean="0"/>
                <a:t>nặng</a:t>
              </a:r>
              <a:r>
                <a:rPr lang="en-US" sz="2800" dirty="0" smtClean="0"/>
                <a:t>      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sp>
        <p:nvSpPr>
          <p:cNvPr id="30" name="TextBox 29">
            <a:extLst>
              <a:ext uri="{FF2B5EF4-FFF2-40B4-BE49-F238E27FC236}">
                <a16:creationId xmlns:a16="http://schemas.microsoft.com/office/drawing/2014/main"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1</a:t>
            </a:r>
            <a:endParaRPr lang="vi-VN" sz="2800" b="1" dirty="0">
              <a:solidFill>
                <a:srgbClr val="E75B42"/>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2</a:t>
            </a:r>
            <a:endParaRPr lang="vi-VN" sz="2800" b="1" dirty="0">
              <a:solidFill>
                <a:srgbClr val="E75B42"/>
              </a:solidFill>
            </a:endParaRPr>
          </a:p>
        </p:txBody>
      </p:sp>
      <p:sp>
        <p:nvSpPr>
          <p:cNvPr id="33" name="TextBox 32">
            <a:extLst>
              <a:ext uri="{FF2B5EF4-FFF2-40B4-BE49-F238E27FC236}">
                <a16:creationId xmlns:a16="http://schemas.microsoft.com/office/drawing/2014/main"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3</a:t>
            </a:r>
            <a:endParaRPr lang="vi-VN" sz="2800" b="1"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3</a:t>
            </a:r>
            <a:endParaRPr lang="vi-VN" sz="2800" b="1"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5</a:t>
            </a:r>
            <a:endParaRPr lang="vi-VN" sz="2800" b="1" dirty="0">
              <a:solidFill>
                <a:srgbClr val="E75B42"/>
              </a:solidFill>
            </a:endParaRPr>
          </a:p>
        </p:txBody>
      </p:sp>
      <p:sp>
        <p:nvSpPr>
          <p:cNvPr id="36" name="TextBox 35">
            <a:extLst>
              <a:ext uri="{FF2B5EF4-FFF2-40B4-BE49-F238E27FC236}">
                <a16:creationId xmlns:a16="http://schemas.microsoft.com/office/drawing/2014/main"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1</a:t>
            </a:r>
            <a:endParaRPr lang="vi-VN" sz="2800" b="1" dirty="0">
              <a:solidFill>
                <a:srgbClr val="E75B42"/>
              </a:solidFill>
            </a:endParaRPr>
          </a:p>
        </p:txBody>
      </p:sp>
      <p:sp>
        <p:nvSpPr>
          <p:cNvPr id="37" name="TextBox 36">
            <a:extLst>
              <a:ext uri="{FF2B5EF4-FFF2-40B4-BE49-F238E27FC236}">
                <a16:creationId xmlns:a16="http://schemas.microsoft.com/office/drawing/2014/main"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4</a:t>
            </a:r>
            <a:endParaRPr lang="vi-VN" sz="2800" b="1" dirty="0">
              <a:solidFill>
                <a:srgbClr val="E75B42"/>
              </a:solidFill>
            </a:endParaRPr>
          </a:p>
        </p:txBody>
      </p:sp>
      <p:sp>
        <p:nvSpPr>
          <p:cNvPr id="38" name="TextBox 37">
            <a:extLst>
              <a:ext uri="{FF2B5EF4-FFF2-40B4-BE49-F238E27FC236}">
                <a16:creationId xmlns:a16="http://schemas.microsoft.com/office/drawing/2014/main"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smtClean="0"/>
                <a:t> </a:t>
              </a:r>
              <a:r>
                <a:rPr lang="en-US" sz="2800" dirty="0" err="1" smtClean="0"/>
                <a:t>Mẹ</a:t>
              </a:r>
              <a:r>
                <a:rPr lang="en-US" sz="2800" dirty="0" smtClean="0"/>
                <a:t> </a:t>
              </a:r>
              <a:r>
                <a:rPr lang="en-US" sz="2800" dirty="0" err="1" smtClean="0"/>
                <a:t>mua</a:t>
              </a:r>
              <a:r>
                <a:rPr lang="en-US" sz="2800" dirty="0" smtClean="0"/>
                <a:t> con </a:t>
              </a:r>
              <a:r>
                <a:rPr lang="en-US" sz="2800" dirty="0" err="1" smtClean="0"/>
                <a:t>lợn</a:t>
              </a:r>
              <a:r>
                <a:rPr lang="en-US" sz="2800" dirty="0" smtClean="0"/>
                <a:t> </a:t>
              </a:r>
              <a:r>
                <a:rPr lang="en-US" sz="2800" dirty="0" err="1" smtClean="0"/>
                <a:t>cân</a:t>
              </a:r>
              <a:r>
                <a:rPr lang="en-US" sz="2800" dirty="0" smtClean="0"/>
                <a:t> </a:t>
              </a:r>
              <a:r>
                <a:rPr lang="en-US" sz="2800" dirty="0" err="1" smtClean="0"/>
                <a:t>nặng</a:t>
              </a:r>
              <a:r>
                <a:rPr lang="en-US" sz="2800" dirty="0" smtClean="0"/>
                <a:t> 25kg </a:t>
              </a:r>
              <a:r>
                <a:rPr lang="en-US" sz="2800" dirty="0" err="1" smtClean="0"/>
                <a:t>về</a:t>
              </a:r>
              <a:r>
                <a:rPr lang="en-US" sz="2800" dirty="0" smtClean="0"/>
                <a:t> </a:t>
              </a:r>
              <a:r>
                <a:rPr lang="en-US" sz="2800" dirty="0" err="1" smtClean="0"/>
                <a:t>nuôi</a:t>
              </a:r>
              <a:r>
                <a:rPr lang="en-US" sz="2800" dirty="0" smtClean="0"/>
                <a:t>. </a:t>
              </a:r>
              <a:r>
                <a:rPr lang="en-US" sz="2800" dirty="0" err="1" smtClean="0"/>
                <a:t>Sau</a:t>
              </a:r>
              <a:r>
                <a:rPr lang="en-US" sz="2800" dirty="0" smtClean="0"/>
                <a:t> </a:t>
              </a:r>
              <a:r>
                <a:rPr lang="en-US" sz="2800" dirty="0" err="1" smtClean="0"/>
                <a:t>một</a:t>
              </a:r>
              <a:r>
                <a:rPr lang="en-US" sz="2800" dirty="0" smtClean="0"/>
                <a:t> </a:t>
              </a:r>
              <a:r>
                <a:rPr lang="en-US" sz="2800" dirty="0" err="1" smtClean="0"/>
                <a:t>thời</a:t>
              </a:r>
              <a:r>
                <a:rPr lang="en-US" sz="2800" dirty="0" smtClean="0"/>
                <a:t> </a:t>
              </a:r>
              <a:r>
                <a:rPr lang="en-US" sz="2800" dirty="0" err="1" smtClean="0"/>
                <a:t>gian</a:t>
              </a:r>
              <a:r>
                <a:rPr lang="en-US" sz="2800" dirty="0" smtClean="0"/>
                <a:t> con </a:t>
              </a:r>
              <a:r>
                <a:rPr lang="en-US" sz="2800" dirty="0" err="1" smtClean="0"/>
                <a:t>lợn</a:t>
              </a:r>
              <a:r>
                <a:rPr lang="en-US" sz="2800" dirty="0" smtClean="0"/>
                <a:t> </a:t>
              </a:r>
              <a:r>
                <a:rPr lang="en-US" sz="2800" dirty="0" err="1" smtClean="0"/>
                <a:t>tăng</a:t>
              </a:r>
              <a:r>
                <a:rPr lang="en-US" sz="2800" dirty="0" smtClean="0"/>
                <a:t> </a:t>
              </a:r>
              <a:r>
                <a:rPr lang="en-US" sz="2800" dirty="0" err="1" smtClean="0"/>
                <a:t>thêm</a:t>
              </a:r>
              <a:r>
                <a:rPr lang="en-US" sz="2800" dirty="0" smtClean="0"/>
                <a:t> 18kg. </a:t>
              </a:r>
              <a:r>
                <a:rPr lang="en-US" sz="2800" dirty="0" err="1" smtClean="0"/>
                <a:t>Hỏi</a:t>
              </a:r>
              <a:r>
                <a:rPr lang="en-US" sz="2800" dirty="0" smtClean="0"/>
                <a:t> </a:t>
              </a:r>
              <a:r>
                <a:rPr lang="en-US" sz="2800" dirty="0" err="1" smtClean="0"/>
                <a:t>lúc</a:t>
              </a:r>
              <a:r>
                <a:rPr lang="en-US" sz="2800" dirty="0" smtClean="0"/>
                <a:t> </a:t>
              </a:r>
              <a:r>
                <a:rPr lang="en-US" sz="2800" dirty="0" err="1" smtClean="0"/>
                <a:t>này</a:t>
              </a:r>
              <a:r>
                <a:rPr lang="en-US" sz="2800" dirty="0" smtClean="0"/>
                <a:t> con </a:t>
              </a:r>
              <a:r>
                <a:rPr lang="en-US" sz="2800" dirty="0" err="1" smtClean="0"/>
                <a:t>lợn</a:t>
              </a:r>
              <a:r>
                <a:rPr lang="en-US" sz="2800" dirty="0" smtClean="0"/>
                <a:t> </a:t>
              </a:r>
              <a:r>
                <a:rPr lang="en-US" sz="2800" dirty="0" err="1" smtClean="0"/>
                <a:t>nặng</a:t>
              </a:r>
              <a:r>
                <a:rPr lang="en-US" sz="2800" dirty="0" smtClean="0"/>
                <a:t> </a:t>
              </a:r>
              <a:r>
                <a:rPr lang="en-US" sz="2800" dirty="0" err="1" smtClean="0"/>
                <a:t>bao</a:t>
              </a:r>
              <a:r>
                <a:rPr lang="en-US" sz="2800" dirty="0" smtClean="0"/>
                <a:t> </a:t>
              </a:r>
              <a:r>
                <a:rPr lang="en-US" sz="2800" dirty="0" err="1" smtClean="0"/>
                <a:t>nhiêu</a:t>
              </a:r>
              <a:r>
                <a:rPr lang="en-US" sz="2800" dirty="0" smtClean="0"/>
                <a:t> </a:t>
              </a:r>
              <a:r>
                <a:rPr lang="en-US" sz="2800" dirty="0" err="1" smtClean="0"/>
                <a:t>ki</a:t>
              </a:r>
              <a:r>
                <a:rPr lang="en-US" sz="2800" dirty="0" smtClean="0"/>
                <a:t>-</a:t>
              </a:r>
              <a:r>
                <a:rPr lang="en-US" sz="2800" dirty="0" err="1" smtClean="0"/>
                <a:t>lô</a:t>
              </a:r>
              <a:r>
                <a:rPr lang="en-US" sz="2800" dirty="0" smtClean="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9392C6-494A-4B59-A6A2-4DDD7D22A582}"/>
              </a:ext>
            </a:extLst>
          </p:cNvPr>
          <p:cNvSpPr txBox="1"/>
          <p:nvPr/>
        </p:nvSpPr>
        <p:spPr>
          <a:xfrm>
            <a:off x="783612" y="2398116"/>
            <a:ext cx="4324342" cy="2677656"/>
          </a:xfrm>
          <a:prstGeom prst="rect">
            <a:avLst/>
          </a:prstGeom>
          <a:noFill/>
        </p:spPr>
        <p:txBody>
          <a:bodyPr wrap="square" rtlCol="0">
            <a:spAutoFit/>
          </a:bodyPr>
          <a:lstStyle/>
          <a:p>
            <a:pPr algn="ctr">
              <a:lnSpc>
                <a:spcPct val="150000"/>
              </a:lnSpc>
            </a:pPr>
            <a:r>
              <a:rPr lang="en-US" sz="2800" dirty="0" err="1" smtClean="0"/>
              <a:t>Tóm</a:t>
            </a:r>
            <a:r>
              <a:rPr lang="en-US" sz="2800" dirty="0" smtClean="0"/>
              <a:t> </a:t>
            </a:r>
            <a:r>
              <a:rPr lang="en-US" sz="2800" dirty="0" err="1" smtClean="0"/>
              <a:t>tắt</a:t>
            </a:r>
            <a:r>
              <a:rPr lang="en-US" sz="2800" dirty="0" smtClean="0"/>
              <a:t>:</a:t>
            </a:r>
          </a:p>
          <a:p>
            <a:pPr>
              <a:lnSpc>
                <a:spcPct val="150000"/>
              </a:lnSpc>
            </a:pPr>
            <a:r>
              <a:rPr lang="en-US" sz="2800" dirty="0" smtClean="0"/>
              <a:t>Con </a:t>
            </a:r>
            <a:r>
              <a:rPr lang="en-US" sz="2800" dirty="0" err="1" smtClean="0"/>
              <a:t>lợn</a:t>
            </a:r>
            <a:r>
              <a:rPr lang="en-US" sz="2800" dirty="0" smtClean="0"/>
              <a:t> </a:t>
            </a:r>
            <a:r>
              <a:rPr lang="en-US" sz="2800" dirty="0" err="1" smtClean="0"/>
              <a:t>nặng</a:t>
            </a:r>
            <a:r>
              <a:rPr lang="en-US" sz="2800" dirty="0" smtClean="0"/>
              <a:t>: 25 kg</a:t>
            </a:r>
          </a:p>
          <a:p>
            <a:pPr>
              <a:lnSpc>
                <a:spcPct val="150000"/>
              </a:lnSpc>
            </a:pPr>
            <a:r>
              <a:rPr lang="en-US" sz="2800" dirty="0" err="1" smtClean="0"/>
              <a:t>Tăng</a:t>
            </a:r>
            <a:r>
              <a:rPr lang="en-US" sz="2800" dirty="0" smtClean="0"/>
              <a:t>: 18 kg</a:t>
            </a:r>
          </a:p>
          <a:p>
            <a:pPr>
              <a:lnSpc>
                <a:spcPct val="150000"/>
              </a:lnSpc>
            </a:pPr>
            <a:r>
              <a:rPr lang="en-US" sz="2800" dirty="0" err="1" smtClean="0"/>
              <a:t>Lúc</a:t>
            </a:r>
            <a:r>
              <a:rPr lang="en-US" sz="2800" dirty="0" smtClean="0"/>
              <a:t> </a:t>
            </a:r>
            <a:r>
              <a:rPr lang="en-US" sz="2800" dirty="0" err="1" smtClean="0"/>
              <a:t>này</a:t>
            </a:r>
            <a:r>
              <a:rPr lang="en-US" sz="2800" dirty="0" smtClean="0"/>
              <a:t>, con </a:t>
            </a:r>
            <a:r>
              <a:rPr lang="en-US" sz="2800" dirty="0" err="1" smtClean="0"/>
              <a:t>lợn</a:t>
            </a:r>
            <a:r>
              <a:rPr lang="en-US" sz="2800" dirty="0" smtClean="0"/>
              <a:t> </a:t>
            </a:r>
            <a:r>
              <a:rPr lang="en-US" sz="2800" dirty="0" err="1" smtClean="0"/>
              <a:t>nặng</a:t>
            </a:r>
            <a:r>
              <a:rPr lang="en-US" sz="2800" dirty="0" smtClean="0"/>
              <a:t>…?</a:t>
            </a:r>
            <a:endParaRPr lang="vi-VN" sz="2800" dirty="0"/>
          </a:p>
        </p:txBody>
      </p:sp>
      <p:sp>
        <p:nvSpPr>
          <p:cNvPr id="21" name="TextBox 20">
            <a:extLst>
              <a:ext uri="{FF2B5EF4-FFF2-40B4-BE49-F238E27FC236}">
                <a16:creationId xmlns:a16="http://schemas.microsoft.com/office/drawing/2014/main"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smtClean="0"/>
              <a:t>Bài</a:t>
            </a:r>
            <a:r>
              <a:rPr lang="en-US" sz="2800" dirty="0" smtClean="0"/>
              <a:t> </a:t>
            </a:r>
            <a:r>
              <a:rPr lang="en-US" sz="2800" dirty="0" err="1" smtClean="0"/>
              <a:t>giải</a:t>
            </a:r>
            <a:endParaRPr lang="en-US" sz="2800" dirty="0" smtClean="0"/>
          </a:p>
          <a:p>
            <a:pPr>
              <a:lnSpc>
                <a:spcPct val="150000"/>
              </a:lnSpc>
            </a:pPr>
            <a:r>
              <a:rPr lang="en-US" sz="2800" dirty="0" err="1" smtClean="0"/>
              <a:t>Lúc</a:t>
            </a:r>
            <a:r>
              <a:rPr lang="en-US" sz="2800" dirty="0" smtClean="0"/>
              <a:t> </a:t>
            </a:r>
            <a:r>
              <a:rPr lang="en-US" sz="2800" dirty="0" err="1" smtClean="0"/>
              <a:t>này</a:t>
            </a:r>
            <a:r>
              <a:rPr lang="en-US" sz="2800" dirty="0" smtClean="0"/>
              <a:t>, con </a:t>
            </a:r>
            <a:r>
              <a:rPr lang="en-US" sz="2800" dirty="0" err="1" smtClean="0"/>
              <a:t>lơn</a:t>
            </a:r>
            <a:r>
              <a:rPr lang="en-US" sz="2800" dirty="0" smtClean="0"/>
              <a:t> </a:t>
            </a:r>
            <a:r>
              <a:rPr lang="en-US" sz="2800" dirty="0" err="1" smtClean="0"/>
              <a:t>nặng</a:t>
            </a:r>
            <a:r>
              <a:rPr lang="en-US" sz="2800" dirty="0" smtClean="0"/>
              <a:t> </a:t>
            </a:r>
            <a:r>
              <a:rPr lang="en-US" sz="2800" dirty="0" err="1" smtClean="0"/>
              <a:t>số</a:t>
            </a:r>
            <a:r>
              <a:rPr lang="en-US" sz="2800" dirty="0" smtClean="0"/>
              <a:t> </a:t>
            </a:r>
            <a:r>
              <a:rPr lang="en-US" sz="2800" dirty="0" err="1" smtClean="0"/>
              <a:t>ki</a:t>
            </a:r>
            <a:r>
              <a:rPr lang="en-US" sz="2800" dirty="0" smtClean="0"/>
              <a:t>-</a:t>
            </a:r>
            <a:r>
              <a:rPr lang="en-US" sz="2800" dirty="0" err="1" smtClean="0"/>
              <a:t>lô</a:t>
            </a:r>
            <a:r>
              <a:rPr lang="en-US" sz="2800" dirty="0" smtClean="0"/>
              <a:t>-gam </a:t>
            </a:r>
            <a:r>
              <a:rPr lang="en-US" sz="2800" dirty="0" err="1" smtClean="0"/>
              <a:t>là</a:t>
            </a:r>
            <a:r>
              <a:rPr lang="en-US" sz="2800" dirty="0" smtClean="0"/>
              <a:t>:</a:t>
            </a:r>
          </a:p>
          <a:p>
            <a:pPr>
              <a:lnSpc>
                <a:spcPct val="150000"/>
              </a:lnSpc>
            </a:pPr>
            <a:r>
              <a:rPr lang="en-US" sz="2800" dirty="0"/>
              <a:t> </a:t>
            </a:r>
            <a:r>
              <a:rPr lang="en-US" sz="2800" dirty="0" smtClean="0"/>
              <a:t>        25 + 18 = 43 (kg)</a:t>
            </a:r>
          </a:p>
          <a:p>
            <a:pPr>
              <a:lnSpc>
                <a:spcPct val="150000"/>
              </a:lnSpc>
            </a:pPr>
            <a:r>
              <a:rPr lang="en-US" sz="2800" dirty="0"/>
              <a:t> </a:t>
            </a:r>
            <a:r>
              <a:rPr lang="en-US" sz="2800" dirty="0" smtClean="0"/>
              <a:t>                    </a:t>
            </a:r>
            <a:r>
              <a:rPr lang="en-US" sz="2800" dirty="0" err="1" smtClean="0"/>
              <a:t>Đáp</a:t>
            </a:r>
            <a:r>
              <a:rPr lang="en-US" sz="2800" dirty="0" smtClean="0"/>
              <a:t> </a:t>
            </a:r>
            <a:r>
              <a:rPr lang="en-US" sz="2800" dirty="0" err="1" smtClean="0"/>
              <a:t>số</a:t>
            </a:r>
            <a:r>
              <a:rPr lang="en-US" sz="2800" dirty="0" smtClean="0"/>
              <a:t>: 43 kg</a:t>
            </a:r>
            <a:endParaRPr lang="vi-VN" sz="2800" dirty="0"/>
          </a:p>
        </p:txBody>
      </p:sp>
      <p:cxnSp>
        <p:nvCxnSpPr>
          <p:cNvPr id="23" name="Straight Connector 22"/>
          <p:cNvCxnSpPr/>
          <p:nvPr/>
        </p:nvCxnSpPr>
        <p:spPr>
          <a:xfrm>
            <a:off x="5080000" y="209550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smtClean="0"/>
                <a:t>16kg</a:t>
              </a:r>
              <a:endParaRPr lang="vi-VN" sz="2400" dirty="0"/>
            </a:p>
          </p:txBody>
        </p:sp>
      </p:grpSp>
      <p:pic>
        <p:nvPicPr>
          <p:cNvPr id="24" name="Picture 23"/>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smtClean="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smtClean="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smtClean="0"/>
                <a:t>Thuyền</a:t>
              </a:r>
              <a:r>
                <a:rPr lang="en-US" sz="2400" dirty="0" smtClean="0"/>
                <a:t> </a:t>
              </a:r>
              <a:r>
                <a:rPr lang="en-US" sz="2400" dirty="0" err="1" smtClean="0"/>
                <a:t>chỉ</a:t>
              </a:r>
              <a:r>
                <a:rPr lang="en-US" sz="2400" dirty="0" smtClean="0"/>
                <a:t> </a:t>
              </a:r>
              <a:r>
                <a:rPr lang="en-US" sz="2400" dirty="0" err="1" smtClean="0"/>
                <a:t>chở</a:t>
              </a:r>
              <a:r>
                <a:rPr lang="en-US" sz="2400" dirty="0" smtClean="0"/>
                <a:t> </a:t>
              </a:r>
              <a:r>
                <a:rPr lang="en-US" sz="2400" dirty="0" err="1" smtClean="0"/>
                <a:t>thêm</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là</a:t>
              </a:r>
              <a:r>
                <a:rPr lang="en-US" sz="2400" dirty="0" smtClean="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smtClean="0"/>
                <a:t>Hỏi</a:t>
              </a:r>
              <a:r>
                <a:rPr lang="en-US" sz="2400" dirty="0" smtClean="0"/>
                <a:t> </a:t>
              </a:r>
              <a:r>
                <a:rPr lang="en-US" sz="2400" dirty="0" err="1" smtClean="0"/>
                <a:t>hai</a:t>
              </a:r>
              <a:r>
                <a:rPr lang="en-US" sz="2400" dirty="0" smtClean="0"/>
                <a:t> con </a:t>
              </a:r>
              <a:r>
                <a:rPr lang="en-US" sz="2400" dirty="0" err="1" smtClean="0"/>
                <a:t>dê</a:t>
              </a:r>
              <a:r>
                <a:rPr lang="en-US" sz="2400" dirty="0" smtClean="0"/>
                <a:t> </a:t>
              </a:r>
              <a:r>
                <a:rPr lang="en-US" sz="2400" dirty="0" err="1" smtClean="0"/>
                <a:t>nào</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cùng</a:t>
              </a:r>
              <a:r>
                <a:rPr lang="en-US" sz="2400" dirty="0" smtClean="0"/>
                <a:t> </a:t>
              </a:r>
              <a:r>
                <a:rPr lang="en-US" sz="2400" dirty="0" err="1" smtClean="0"/>
                <a:t>nhau</a:t>
              </a:r>
              <a:r>
                <a:rPr lang="en-US" sz="2400" dirty="0" smtClean="0"/>
                <a:t> sang </a:t>
              </a:r>
              <a:r>
                <a:rPr lang="en-US" sz="2400" dirty="0" err="1" smtClean="0"/>
                <a:t>sông</a:t>
              </a:r>
              <a:r>
                <a:rPr lang="en-US" sz="2400" dirty="0" smtClean="0"/>
                <a:t>?.</a:t>
              </a:r>
              <a:endParaRPr lang="vi-VN" sz="2400" dirty="0"/>
            </a:p>
          </p:txBody>
        </p:sp>
      </p:grpSp>
      <p:sp>
        <p:nvSpPr>
          <p:cNvPr id="33" name="TextBox 32">
            <a:extLst>
              <a:ext uri="{FF2B5EF4-FFF2-40B4-BE49-F238E27FC236}">
                <a16:creationId xmlns:a16="http://schemas.microsoft.com/office/drawing/2014/main"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smtClean="0"/>
              <a:t>16 kg + 18 kg = 34 kg</a:t>
            </a:r>
          </a:p>
          <a:p>
            <a:pPr>
              <a:lnSpc>
                <a:spcPct val="150000"/>
              </a:lnSpc>
            </a:pPr>
            <a:r>
              <a:rPr lang="en-US" sz="2800" dirty="0" smtClean="0"/>
              <a:t>14 kg + 18 kg = 32 kg</a:t>
            </a:r>
          </a:p>
          <a:p>
            <a:pPr>
              <a:lnSpc>
                <a:spcPct val="150000"/>
              </a:lnSpc>
            </a:pPr>
            <a:r>
              <a:rPr lang="en-US" sz="2800" dirty="0" smtClean="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7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357" t="56441" r="21030" b="17059"/>
          <a:stretch/>
        </p:blipFill>
        <p:spPr bwMode="auto">
          <a:xfrm>
            <a:off x="675823" y="2857500"/>
            <a:ext cx="4617168" cy="3087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88063" y="627796"/>
            <a:ext cx="1635416" cy="560681"/>
            <a:chOff x="974415" y="1351128"/>
            <a:chExt cx="1635416" cy="560681"/>
          </a:xfrm>
        </p:grpSpPr>
        <p:sp>
          <p:nvSpPr>
            <p:cNvPr id="7" name="Rounded Rectangle 6"/>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974415" y="1351128"/>
              <a:ext cx="1635416" cy="560681"/>
              <a:chOff x="974415" y="1351128"/>
              <a:chExt cx="1635416" cy="560681"/>
            </a:xfrm>
          </p:grpSpPr>
          <p:sp>
            <p:nvSpPr>
              <p:cNvPr id="9" name="Oval 8">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a:t>
                </a:r>
                <a:endParaRPr lang="vi-VN" sz="3200" b="1" dirty="0"/>
              </a:p>
            </p:txBody>
          </p:sp>
          <p:sp>
            <p:nvSpPr>
              <p:cNvPr id="10" name="TextBox 9">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smtClean="0"/>
                  <a:t>Số</a:t>
                </a:r>
                <a:r>
                  <a:rPr lang="en-US" sz="2800" dirty="0" smtClean="0"/>
                  <a:t>  ?</a:t>
                </a:r>
                <a:endParaRPr lang="vi-VN" sz="2800" dirty="0"/>
              </a:p>
            </p:txBody>
          </p:sp>
        </p:grpSp>
      </p:grpSp>
      <p:sp>
        <p:nvSpPr>
          <p:cNvPr id="11" name="TextBox 10">
            <a:extLst>
              <a:ext uri="{FF2B5EF4-FFF2-40B4-BE49-F238E27FC236}">
                <a16:creationId xmlns:a16="http://schemas.microsoft.com/office/drawing/2014/main" id="{699392C6-494A-4B59-A6A2-4DDD7D22A582}"/>
              </a:ext>
            </a:extLst>
          </p:cNvPr>
          <p:cNvSpPr txBox="1"/>
          <p:nvPr/>
        </p:nvSpPr>
        <p:spPr>
          <a:xfrm>
            <a:off x="1600442" y="1188477"/>
            <a:ext cx="9315208" cy="1384995"/>
          </a:xfrm>
          <a:prstGeom prst="rect">
            <a:avLst/>
          </a:prstGeom>
          <a:noFill/>
        </p:spPr>
        <p:txBody>
          <a:bodyPr wrap="square" rtlCol="0">
            <a:spAutoFit/>
          </a:bodyPr>
          <a:lstStyle/>
          <a:p>
            <a:r>
              <a:rPr lang="en-US" sz="2800" dirty="0" err="1" smtClean="0"/>
              <a:t>Có</a:t>
            </a:r>
            <a:r>
              <a:rPr lang="en-US" sz="2800" dirty="0" smtClean="0"/>
              <a:t> </a:t>
            </a:r>
            <a:r>
              <a:rPr lang="en-US" sz="2800" dirty="0" err="1" smtClean="0"/>
              <a:t>hai</a:t>
            </a:r>
            <a:r>
              <a:rPr lang="en-US" sz="2800" dirty="0" smtClean="0"/>
              <a:t> </a:t>
            </a:r>
            <a:r>
              <a:rPr lang="en-US" sz="2800" dirty="0" err="1" smtClean="0"/>
              <a:t>bình</a:t>
            </a:r>
            <a:r>
              <a:rPr lang="en-US" sz="2800" dirty="0" smtClean="0"/>
              <a:t> </a:t>
            </a:r>
            <a:r>
              <a:rPr lang="en-US" sz="2800" dirty="0" err="1" smtClean="0"/>
              <a:t>chứa</a:t>
            </a:r>
            <a:r>
              <a:rPr lang="en-US" sz="2800" dirty="0" smtClean="0"/>
              <a:t> </a:t>
            </a:r>
            <a:r>
              <a:rPr lang="en-US" sz="2800" dirty="0" err="1" smtClean="0"/>
              <a:t>đầy</a:t>
            </a:r>
            <a:r>
              <a:rPr lang="en-US" sz="2800" dirty="0" smtClean="0"/>
              <a:t> </a:t>
            </a:r>
            <a:r>
              <a:rPr lang="en-US" sz="2800" dirty="0" err="1" smtClean="0"/>
              <a:t>nước</a:t>
            </a:r>
            <a:r>
              <a:rPr lang="en-US" sz="2800" dirty="0" smtClean="0"/>
              <a:t>. </a:t>
            </a:r>
            <a:r>
              <a:rPr lang="en-US" sz="2800" dirty="0" err="1" smtClean="0"/>
              <a:t>Bạn</a:t>
            </a:r>
            <a:r>
              <a:rPr lang="en-US" sz="2800" dirty="0" smtClean="0"/>
              <a:t> Mai </a:t>
            </a:r>
            <a:r>
              <a:rPr lang="en-US" sz="2800" dirty="0" err="1" smtClean="0"/>
              <a:t>đã</a:t>
            </a:r>
            <a:r>
              <a:rPr lang="en-US" sz="2800" dirty="0" smtClean="0"/>
              <a:t> </a:t>
            </a:r>
            <a:r>
              <a:rPr lang="en-US" sz="2800" dirty="0" err="1" smtClean="0"/>
              <a:t>rót</a:t>
            </a:r>
            <a:r>
              <a:rPr lang="en-US" sz="2800" dirty="0" smtClean="0"/>
              <a:t> </a:t>
            </a:r>
            <a:r>
              <a:rPr lang="en-US" sz="2800" dirty="0" err="1" smtClean="0"/>
              <a:t>hết</a:t>
            </a:r>
            <a:r>
              <a:rPr lang="en-US" sz="2800" dirty="0" smtClean="0"/>
              <a:t> </a:t>
            </a:r>
            <a:r>
              <a:rPr lang="en-US" sz="2800" dirty="0" err="1" smtClean="0"/>
              <a:t>nước</a:t>
            </a:r>
            <a:r>
              <a:rPr lang="en-US" sz="2800" dirty="0" smtClean="0"/>
              <a:t> ở </a:t>
            </a:r>
            <a:r>
              <a:rPr lang="en-US" sz="2800" dirty="0" err="1" smtClean="0"/>
              <a:t>bình</a:t>
            </a:r>
            <a:r>
              <a:rPr lang="en-US" sz="2800" dirty="0" smtClean="0"/>
              <a:t> A sang </a:t>
            </a:r>
            <a:r>
              <a:rPr lang="en-US" sz="2800" dirty="0" err="1" smtClean="0"/>
              <a:t>đầy</a:t>
            </a:r>
            <a:r>
              <a:rPr lang="en-US" sz="2800" dirty="0" smtClean="0"/>
              <a:t> </a:t>
            </a:r>
            <a:r>
              <a:rPr lang="en-US" sz="2800" dirty="0" err="1" smtClean="0"/>
              <a:t>các</a:t>
            </a:r>
            <a:r>
              <a:rPr lang="en-US" sz="2800" dirty="0" smtClean="0"/>
              <a:t> ca 1</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thì</a:t>
            </a:r>
            <a:r>
              <a:rPr lang="en-US" sz="2800" dirty="0" smtClean="0"/>
              <a:t> </a:t>
            </a:r>
            <a:r>
              <a:rPr lang="en-US" sz="2800" dirty="0" err="1" smtClean="0"/>
              <a:t>được</a:t>
            </a:r>
            <a:r>
              <a:rPr lang="en-US" sz="2800" dirty="0" smtClean="0"/>
              <a:t> 8 ca, </a:t>
            </a:r>
            <a:r>
              <a:rPr lang="en-US" sz="2800" dirty="0" err="1" smtClean="0"/>
              <a:t>rót</a:t>
            </a:r>
            <a:r>
              <a:rPr lang="en-US" sz="2800" dirty="0" smtClean="0"/>
              <a:t> </a:t>
            </a:r>
            <a:r>
              <a:rPr lang="en-US" sz="2800" dirty="0" err="1" smtClean="0"/>
              <a:t>hết</a:t>
            </a:r>
            <a:r>
              <a:rPr lang="en-US" sz="2800" dirty="0" smtClean="0"/>
              <a:t> </a:t>
            </a:r>
            <a:r>
              <a:rPr lang="en-US" sz="2800" dirty="0" err="1" smtClean="0"/>
              <a:t>nước</a:t>
            </a:r>
            <a:r>
              <a:rPr lang="en-US" sz="2800" dirty="0" smtClean="0"/>
              <a:t> ở </a:t>
            </a:r>
            <a:r>
              <a:rPr lang="en-US" sz="2800" dirty="0" err="1" smtClean="0"/>
              <a:t>bình</a:t>
            </a:r>
            <a:r>
              <a:rPr lang="en-US" sz="2800" dirty="0" smtClean="0"/>
              <a:t> b sang </a:t>
            </a:r>
            <a:r>
              <a:rPr lang="en-US" sz="2800" dirty="0" err="1" smtClean="0"/>
              <a:t>đầy</a:t>
            </a:r>
            <a:r>
              <a:rPr lang="en-US" sz="2800" dirty="0" smtClean="0"/>
              <a:t> </a:t>
            </a:r>
            <a:r>
              <a:rPr lang="en-US" sz="2800" dirty="0" err="1" smtClean="0"/>
              <a:t>các</a:t>
            </a:r>
            <a:r>
              <a:rPr lang="en-US" sz="2800" dirty="0" smtClean="0"/>
              <a:t> ca 1</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thì</a:t>
            </a:r>
            <a:r>
              <a:rPr lang="en-US" sz="2800" dirty="0" smtClean="0"/>
              <a:t> </a:t>
            </a:r>
            <a:r>
              <a:rPr lang="en-US" sz="2800" dirty="0" err="1" smtClean="0"/>
              <a:t>được</a:t>
            </a:r>
            <a:r>
              <a:rPr lang="en-US" sz="2800" dirty="0" smtClean="0"/>
              <a:t> 5 ca.</a:t>
            </a:r>
            <a:endParaRPr lang="vi-VN" sz="2800" dirty="0"/>
          </a:p>
        </p:txBody>
      </p:sp>
      <p:sp>
        <p:nvSpPr>
          <p:cNvPr id="12" name="TextBox 11">
            <a:extLst>
              <a:ext uri="{FF2B5EF4-FFF2-40B4-BE49-F238E27FC236}">
                <a16:creationId xmlns:a16="http://schemas.microsoft.com/office/drawing/2014/main" id="{699392C6-494A-4B59-A6A2-4DDD7D22A582}"/>
              </a:ext>
            </a:extLst>
          </p:cNvPr>
          <p:cNvSpPr txBox="1"/>
          <p:nvPr/>
        </p:nvSpPr>
        <p:spPr>
          <a:xfrm>
            <a:off x="5355771" y="2942770"/>
            <a:ext cx="6245679" cy="2031325"/>
          </a:xfrm>
          <a:prstGeom prst="rect">
            <a:avLst/>
          </a:prstGeom>
          <a:noFill/>
        </p:spPr>
        <p:txBody>
          <a:bodyPr wrap="square" rtlCol="0">
            <a:spAutoFit/>
          </a:bodyPr>
          <a:lstStyle/>
          <a:p>
            <a:pPr>
              <a:lnSpc>
                <a:spcPct val="150000"/>
              </a:lnSpc>
            </a:pPr>
            <a:r>
              <a:rPr lang="en-US" sz="2800" dirty="0" smtClean="0"/>
              <a:t>a) </a:t>
            </a:r>
            <a:r>
              <a:rPr lang="en-US" sz="2800" dirty="0" err="1" smtClean="0"/>
              <a:t>Bình</a:t>
            </a:r>
            <a:r>
              <a:rPr lang="en-US" sz="2800" dirty="0" smtClean="0"/>
              <a:t> A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r>
              <a:rPr lang="en-US" sz="2800" dirty="0" smtClean="0"/>
              <a:t>.</a:t>
            </a:r>
          </a:p>
          <a:p>
            <a:pPr>
              <a:lnSpc>
                <a:spcPct val="150000"/>
              </a:lnSpc>
            </a:pPr>
            <a:r>
              <a:rPr lang="en-US" sz="2800" dirty="0" smtClean="0"/>
              <a:t>    </a:t>
            </a:r>
            <a:r>
              <a:rPr lang="en-US" sz="2800" dirty="0" err="1" smtClean="0"/>
              <a:t>Bình</a:t>
            </a:r>
            <a:r>
              <a:rPr lang="en-US" sz="2800" dirty="0" smtClean="0"/>
              <a:t> B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r>
              <a:rPr lang="en-US" sz="2800" dirty="0" smtClean="0"/>
              <a:t>.</a:t>
            </a:r>
          </a:p>
          <a:p>
            <a:pPr>
              <a:lnSpc>
                <a:spcPct val="150000"/>
              </a:lnSpc>
            </a:pPr>
            <a:r>
              <a:rPr lang="en-US" sz="2800" dirty="0" smtClean="0"/>
              <a:t>b) </a:t>
            </a:r>
            <a:r>
              <a:rPr lang="en-US" sz="2800" dirty="0" err="1" smtClean="0"/>
              <a:t>Cả</a:t>
            </a:r>
            <a:r>
              <a:rPr lang="en-US" sz="2800" dirty="0" smtClean="0"/>
              <a:t> </a:t>
            </a:r>
            <a:r>
              <a:rPr lang="en-US" sz="2800" dirty="0" err="1" smtClean="0"/>
              <a:t>hai</a:t>
            </a:r>
            <a:r>
              <a:rPr lang="en-US" sz="2800" dirty="0" smtClean="0"/>
              <a:t> </a:t>
            </a:r>
            <a:r>
              <a:rPr lang="en-US" sz="2800" dirty="0" err="1" smtClean="0"/>
              <a:t>bình</a:t>
            </a:r>
            <a:r>
              <a:rPr lang="en-US" sz="2800" dirty="0" smtClean="0"/>
              <a:t>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endParaRPr lang="vi-VN" sz="2800" dirty="0"/>
          </a:p>
        </p:txBody>
      </p:sp>
      <p:sp>
        <p:nvSpPr>
          <p:cNvPr id="13" name="Rounded Rectangle 12"/>
          <p:cNvSpPr/>
          <p:nvPr/>
        </p:nvSpPr>
        <p:spPr>
          <a:xfrm>
            <a:off x="8903810" y="303421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4" name="TextBox 13">
            <a:extLst>
              <a:ext uri="{FF2B5EF4-FFF2-40B4-BE49-F238E27FC236}">
                <a16:creationId xmlns:a16="http://schemas.microsoft.com/office/drawing/2014/main" id="{699392C6-494A-4B59-A6A2-4DDD7D22A582}"/>
              </a:ext>
            </a:extLst>
          </p:cNvPr>
          <p:cNvSpPr txBox="1"/>
          <p:nvPr/>
        </p:nvSpPr>
        <p:spPr>
          <a:xfrm>
            <a:off x="8977113" y="3081091"/>
            <a:ext cx="385042" cy="430887"/>
          </a:xfrm>
          <a:prstGeom prst="rect">
            <a:avLst/>
          </a:prstGeom>
          <a:solidFill>
            <a:schemeClr val="bg1"/>
          </a:solidFill>
        </p:spPr>
        <p:txBody>
          <a:bodyPr wrap="none" tIns="0" bIns="0" rtlCol="0">
            <a:spAutoFit/>
          </a:bodyPr>
          <a:lstStyle/>
          <a:p>
            <a:r>
              <a:rPr lang="en-US" sz="2800" dirty="0" smtClean="0">
                <a:solidFill>
                  <a:srgbClr val="E75B42"/>
                </a:solidFill>
              </a:rPr>
              <a:t>8</a:t>
            </a:r>
            <a:endParaRPr lang="vi-VN" sz="2800" dirty="0">
              <a:solidFill>
                <a:srgbClr val="E75B42"/>
              </a:solidFill>
            </a:endParaRPr>
          </a:p>
        </p:txBody>
      </p:sp>
      <p:sp>
        <p:nvSpPr>
          <p:cNvPr id="15" name="Rounded Rectangle 14"/>
          <p:cNvSpPr/>
          <p:nvPr/>
        </p:nvSpPr>
        <p:spPr>
          <a:xfrm>
            <a:off x="8903810" y="3699246"/>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6" name="TextBox 15">
            <a:extLst>
              <a:ext uri="{FF2B5EF4-FFF2-40B4-BE49-F238E27FC236}">
                <a16:creationId xmlns:a16="http://schemas.microsoft.com/office/drawing/2014/main" id="{699392C6-494A-4B59-A6A2-4DDD7D22A582}"/>
              </a:ext>
            </a:extLst>
          </p:cNvPr>
          <p:cNvSpPr txBox="1"/>
          <p:nvPr/>
        </p:nvSpPr>
        <p:spPr>
          <a:xfrm>
            <a:off x="8977113" y="3746126"/>
            <a:ext cx="385042" cy="430887"/>
          </a:xfrm>
          <a:prstGeom prst="rect">
            <a:avLst/>
          </a:prstGeom>
          <a:solidFill>
            <a:schemeClr val="bg1"/>
          </a:solidFill>
        </p:spPr>
        <p:txBody>
          <a:bodyPr wrap="none" tIns="0" bIns="0" rtlCol="0">
            <a:spAutoFit/>
          </a:bodyPr>
          <a:lstStyle/>
          <a:p>
            <a:r>
              <a:rPr lang="en-US" sz="2800" dirty="0" smtClean="0">
                <a:solidFill>
                  <a:srgbClr val="E75B42"/>
                </a:solidFill>
              </a:rPr>
              <a:t>5</a:t>
            </a:r>
            <a:endParaRPr lang="vi-VN" sz="2800" dirty="0">
              <a:solidFill>
                <a:srgbClr val="E75B42"/>
              </a:solidFill>
            </a:endParaRPr>
          </a:p>
        </p:txBody>
      </p:sp>
      <p:sp>
        <p:nvSpPr>
          <p:cNvPr id="17" name="Rounded Rectangle 16"/>
          <p:cNvSpPr/>
          <p:nvPr/>
        </p:nvSpPr>
        <p:spPr>
          <a:xfrm>
            <a:off x="9684860" y="4324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8" name="TextBox 17">
            <a:extLst>
              <a:ext uri="{FF2B5EF4-FFF2-40B4-BE49-F238E27FC236}">
                <a16:creationId xmlns:a16="http://schemas.microsoft.com/office/drawing/2014/main" id="{699392C6-494A-4B59-A6A2-4DDD7D22A582}"/>
              </a:ext>
            </a:extLst>
          </p:cNvPr>
          <p:cNvSpPr txBox="1"/>
          <p:nvPr/>
        </p:nvSpPr>
        <p:spPr>
          <a:xfrm>
            <a:off x="9758163" y="4371601"/>
            <a:ext cx="400751" cy="430887"/>
          </a:xfrm>
          <a:prstGeom prst="rect">
            <a:avLst/>
          </a:prstGeom>
          <a:solidFill>
            <a:schemeClr val="bg1"/>
          </a:solidFill>
        </p:spPr>
        <p:txBody>
          <a:bodyPr wrap="none" lIns="0" tIns="0" rIns="0" bIns="0" rtlCol="0">
            <a:spAutoFit/>
          </a:bodyPr>
          <a:lstStyle/>
          <a:p>
            <a:r>
              <a:rPr lang="en-US" sz="2800" dirty="0" smtClean="0">
                <a:solidFill>
                  <a:srgbClr val="E75B42"/>
                </a:solidFill>
              </a:rPr>
              <a:t>13</a:t>
            </a:r>
            <a:endParaRPr lang="vi-VN" sz="2800" dirty="0">
              <a:solidFill>
                <a:srgbClr val="E75B42"/>
              </a:solidFill>
            </a:endParaRPr>
          </a:p>
        </p:txBody>
      </p:sp>
    </p:spTree>
    <p:extLst>
      <p:ext uri="{BB962C8B-B14F-4D97-AF65-F5344CB8AC3E}">
        <p14:creationId xmlns:p14="http://schemas.microsoft.com/office/powerpoint/2010/main" val="3132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562</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55</cp:revision>
  <dcterms:created xsi:type="dcterms:W3CDTF">2021-06-02T01:34:28Z</dcterms:created>
  <dcterms:modified xsi:type="dcterms:W3CDTF">2021-06-06T14:37:43Z</dcterms:modified>
</cp:coreProperties>
</file>