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80" r:id="rId5"/>
    <p:sldId id="288" r:id="rId6"/>
    <p:sldId id="281" r:id="rId7"/>
    <p:sldId id="289" r:id="rId8"/>
    <p:sldId id="283" r:id="rId9"/>
    <p:sldId id="291" r:id="rId10"/>
    <p:sldId id="292" r:id="rId11"/>
    <p:sldId id="279" r:id="rId12"/>
    <p:sldId id="287" r:id="rId13"/>
    <p:sldId id="282" r:id="rId14"/>
    <p:sldId id="29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3E1"/>
    <a:srgbClr val="FBD163"/>
    <a:srgbClr val="E1EB82"/>
    <a:srgbClr val="FBDCE4"/>
    <a:srgbClr val="D4E55A"/>
    <a:srgbClr val="FDEAA0"/>
    <a:srgbClr val="D8F3FC"/>
    <a:srgbClr val="FFC000"/>
    <a:srgbClr val="E75B42"/>
    <a:srgbClr val="E5E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5" autoAdjust="0"/>
    <p:restoredTop sz="94660"/>
  </p:normalViewPr>
  <p:slideViewPr>
    <p:cSldViewPr snapToGrid="0">
      <p:cViewPr>
        <p:scale>
          <a:sx n="85" d="100"/>
          <a:sy n="85" d="100"/>
        </p:scale>
        <p:origin x="-1590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ÔN TẬP HỌC KÌ 1</a:t>
            </a:r>
            <a:endParaRPr lang="vi-VN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ÔN TẬP CHUNG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1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C5D0A08-DA98-2F46-B5FD-02EEDCAEE6DE}"/>
              </a:ext>
            </a:extLst>
          </p:cNvPr>
          <p:cNvSpPr txBox="1"/>
          <p:nvPr/>
        </p:nvSpPr>
        <p:spPr>
          <a:xfrm>
            <a:off x="884474" y="179018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D12F616-4B31-D747-A7EA-0B01B6457BA9}"/>
              </a:ext>
            </a:extLst>
          </p:cNvPr>
          <p:cNvGrpSpPr/>
          <p:nvPr/>
        </p:nvGrpSpPr>
        <p:grpSpPr>
          <a:xfrm>
            <a:off x="2362709" y="1485976"/>
            <a:ext cx="6536452" cy="2834109"/>
            <a:chOff x="2362709" y="1485976"/>
            <a:chExt cx="6536452" cy="28341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A9B820CE-CEAF-3A4E-965D-936C5CE6647E}"/>
                </a:ext>
              </a:extLst>
            </p:cNvPr>
            <p:cNvGrpSpPr/>
            <p:nvPr/>
          </p:nvGrpSpPr>
          <p:grpSpPr>
            <a:xfrm>
              <a:off x="3123689" y="1899043"/>
              <a:ext cx="5273852" cy="2388126"/>
              <a:chOff x="3123689" y="1899043"/>
              <a:chExt cx="5273852" cy="238812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C5B45FA2-D0C1-5940-A2F9-06F3D4BEC73B}"/>
                  </a:ext>
                </a:extLst>
              </p:cNvPr>
              <p:cNvGrpSpPr/>
              <p:nvPr/>
            </p:nvGrpSpPr>
            <p:grpSpPr>
              <a:xfrm>
                <a:off x="3172691" y="1939636"/>
                <a:ext cx="5181600" cy="2313710"/>
                <a:chOff x="1856509" y="2576945"/>
                <a:chExt cx="5181600" cy="2313710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xmlns="" id="{75474FE9-AEBC-7D44-8E45-9D64F765E0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56509" y="2673928"/>
                  <a:ext cx="1385455" cy="221672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xmlns="" id="{1F083D7C-CDA9-8B45-8784-8EBD8F95CA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1965" y="2673929"/>
                  <a:ext cx="1011380" cy="163483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xmlns="" id="{B59976E1-A71E-DB4A-97C6-AD32150A77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53346" y="2576945"/>
                  <a:ext cx="2784763" cy="17318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E070B9BB-4D48-BA49-8218-16D8E721DE64}"/>
                  </a:ext>
                </a:extLst>
              </p:cNvPr>
              <p:cNvSpPr/>
              <p:nvPr/>
            </p:nvSpPr>
            <p:spPr>
              <a:xfrm>
                <a:off x="5543385" y="3592545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5A18C0EA-6B4F-2D4C-9E41-4BCD1F32E411}"/>
                  </a:ext>
                </a:extLst>
              </p:cNvPr>
              <p:cNvSpPr/>
              <p:nvPr/>
            </p:nvSpPr>
            <p:spPr>
              <a:xfrm>
                <a:off x="4509146" y="2002796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4724ED66-2B29-0640-95A0-B5EC376AD806}"/>
                  </a:ext>
                </a:extLst>
              </p:cNvPr>
              <p:cNvSpPr/>
              <p:nvPr/>
            </p:nvSpPr>
            <p:spPr>
              <a:xfrm>
                <a:off x="3123689" y="4189167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E30BF0E6-1A45-4441-971D-6EE5D504C709}"/>
                  </a:ext>
                </a:extLst>
              </p:cNvPr>
              <p:cNvSpPr/>
              <p:nvPr/>
            </p:nvSpPr>
            <p:spPr>
              <a:xfrm>
                <a:off x="8299539" y="1899043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FBC4602-89EE-B74A-BF9C-2229CF0A8B17}"/>
                </a:ext>
              </a:extLst>
            </p:cNvPr>
            <p:cNvSpPr txBox="1"/>
            <p:nvPr/>
          </p:nvSpPr>
          <p:spPr>
            <a:xfrm>
              <a:off x="2362709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DB6A401-10AC-DB4E-BA3B-3A49E9DE18D1}"/>
                </a:ext>
              </a:extLst>
            </p:cNvPr>
            <p:cNvSpPr txBox="1"/>
            <p:nvPr/>
          </p:nvSpPr>
          <p:spPr>
            <a:xfrm>
              <a:off x="4165676" y="148597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DE64C40-708E-9840-BCFF-2050A3206519}"/>
                </a:ext>
              </a:extLst>
            </p:cNvPr>
            <p:cNvSpPr txBox="1"/>
            <p:nvPr/>
          </p:nvSpPr>
          <p:spPr>
            <a:xfrm>
              <a:off x="5162895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AD5364E8-F864-3943-B7FF-3B1AD9FBB631}"/>
                </a:ext>
              </a:extLst>
            </p:cNvPr>
            <p:cNvSpPr txBox="1"/>
            <p:nvPr/>
          </p:nvSpPr>
          <p:spPr>
            <a:xfrm>
              <a:off x="8040179" y="203434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5718FC6-4B2A-D24C-BAD0-3CD39C969AB1}"/>
                </a:ext>
              </a:extLst>
            </p:cNvPr>
            <p:cNvSpPr txBox="1"/>
            <p:nvPr/>
          </p:nvSpPr>
          <p:spPr>
            <a:xfrm rot="18105934">
              <a:off x="2692078" y="2834384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4 cm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A769B07A-B8CD-BA4F-9B15-F5BBEA59B87D}"/>
                </a:ext>
              </a:extLst>
            </p:cNvPr>
            <p:cNvSpPr txBox="1"/>
            <p:nvPr/>
          </p:nvSpPr>
          <p:spPr>
            <a:xfrm rot="3437681">
              <a:off x="4500877" y="2464602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3 cm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E3C84B0A-FD6E-E243-B632-2EA1F3B465E7}"/>
                </a:ext>
              </a:extLst>
            </p:cNvPr>
            <p:cNvSpPr txBox="1"/>
            <p:nvPr/>
          </p:nvSpPr>
          <p:spPr>
            <a:xfrm rot="19761424">
              <a:off x="5984197" y="2309649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6 cm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ED82051-33F7-A84A-8BEE-88BB496BA7A1}"/>
              </a:ext>
            </a:extLst>
          </p:cNvPr>
          <p:cNvSpPr txBox="1"/>
          <p:nvPr/>
        </p:nvSpPr>
        <p:spPr>
          <a:xfrm>
            <a:off x="1012517" y="4757203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Độ dài đường gấp khúc ABCD là: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solidFill>
                  <a:srgbClr val="EC53E1"/>
                </a:solidFill>
              </a:rPr>
              <a:t>A</a:t>
            </a:r>
            <a:r>
              <a:rPr lang="x-none" sz="2800" dirty="0"/>
              <a:t>.   7 cm		</a:t>
            </a:r>
            <a:r>
              <a:rPr lang="x-none" sz="2800" dirty="0">
                <a:solidFill>
                  <a:srgbClr val="EC53E1"/>
                </a:solidFill>
              </a:rPr>
              <a:t>B</a:t>
            </a:r>
            <a:r>
              <a:rPr lang="x-none" sz="2800" dirty="0"/>
              <a:t>.   12 cm		</a:t>
            </a:r>
            <a:r>
              <a:rPr lang="x-none" sz="2800" dirty="0">
                <a:solidFill>
                  <a:srgbClr val="EC53E1"/>
                </a:solidFill>
              </a:rPr>
              <a:t>C</a:t>
            </a:r>
            <a:r>
              <a:rPr lang="x-none" sz="2800" dirty="0"/>
              <a:t>.   13 cm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677BA40A-9F28-7743-8756-811496471C16}"/>
              </a:ext>
            </a:extLst>
          </p:cNvPr>
          <p:cNvSpPr/>
          <p:nvPr/>
        </p:nvSpPr>
        <p:spPr>
          <a:xfrm>
            <a:off x="6429352" y="5476492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1FE5E3D-47A8-9D45-A4A5-558D16A50F40}"/>
              </a:ext>
            </a:extLst>
          </p:cNvPr>
          <p:cNvSpPr txBox="1"/>
          <p:nvPr/>
        </p:nvSpPr>
        <p:spPr>
          <a:xfrm>
            <a:off x="6327820" y="4881110"/>
            <a:ext cx="5166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( 4 cm + 6 cm + 3 cm = 13 cm )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96D024A-CECF-7047-A023-F286D9768C65}"/>
              </a:ext>
            </a:extLst>
          </p:cNvPr>
          <p:cNvGrpSpPr/>
          <p:nvPr/>
        </p:nvGrpSpPr>
        <p:grpSpPr>
          <a:xfrm>
            <a:off x="861097" y="1421165"/>
            <a:ext cx="9737271" cy="4546046"/>
            <a:chOff x="861097" y="1421165"/>
            <a:chExt cx="9737271" cy="4546046"/>
          </a:xfrm>
        </p:grpSpPr>
        <p:grpSp>
          <p:nvGrpSpPr>
            <p:cNvPr id="23" name="Group 22"/>
            <p:cNvGrpSpPr/>
            <p:nvPr/>
          </p:nvGrpSpPr>
          <p:grpSpPr>
            <a:xfrm>
              <a:off x="1263658" y="4750257"/>
              <a:ext cx="4127208" cy="1216954"/>
              <a:chOff x="1263658" y="4750257"/>
              <a:chExt cx="4127208" cy="121695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 kg +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kg =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kg </a:t>
                </a:r>
              </a:p>
              <a:p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mít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nặng</a:t>
                </a:r>
                <a:r>
                  <a:rPr lang="en-US" sz="2800" dirty="0"/>
                  <a:t>       kg    </a:t>
                </a:r>
                <a:endParaRPr lang="vi-VN" sz="28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26917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04797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427858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313331" y="4750257"/>
              <a:ext cx="4127208" cy="1216954"/>
              <a:chOff x="1263658" y="4750257"/>
              <a:chExt cx="4127208" cy="121695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  l  -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l =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l </a:t>
                </a:r>
              </a:p>
              <a:p>
                <a:r>
                  <a:rPr lang="en-US" sz="2800" dirty="0" err="1"/>
                  <a:t>Trong</a:t>
                </a:r>
                <a:r>
                  <a:rPr lang="en-US" sz="2800" dirty="0"/>
                  <a:t> can </a:t>
                </a:r>
                <a:r>
                  <a:rPr lang="en-US" sz="2800" dirty="0" err="1"/>
                  <a:t>còn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lại</a:t>
                </a:r>
                <a:r>
                  <a:rPr lang="en-US" sz="2800" dirty="0"/>
                  <a:t>       l    </a:t>
                </a:r>
                <a:endParaRPr lang="vi-VN" sz="28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5012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64792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414350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8480DE92-D7E5-F34C-A5D0-92B6DEE0F2D0}"/>
                </a:ext>
              </a:extLst>
            </p:cNvPr>
            <p:cNvGrpSpPr/>
            <p:nvPr/>
          </p:nvGrpSpPr>
          <p:grpSpPr>
            <a:xfrm>
              <a:off x="861097" y="1421165"/>
              <a:ext cx="9737271" cy="3257066"/>
              <a:chOff x="861097" y="1421165"/>
              <a:chExt cx="9737271" cy="325706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877230" y="1421165"/>
                <a:ext cx="72568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a)                                                b)</a:t>
                </a:r>
                <a:endParaRPr lang="vi-VN" sz="2800" dirty="0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04F5053C-B6BE-6A46-9602-5AC0E0AA1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97" y="1882692"/>
                <a:ext cx="9737271" cy="2795539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" name="Rounded Rectangle 2"/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13EA1F3E-5853-47D1-BC70-F3C5656E211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2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5639382" y="1131584"/>
            <a:ext cx="832513" cy="471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539254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2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2872362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5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4223850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4434016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6507567" y="4889993"/>
            <a:ext cx="40456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10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7735339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4    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8873450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9349700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80557" y="575544"/>
            <a:ext cx="10259057" cy="1829867"/>
            <a:chOff x="974415" y="1351128"/>
            <a:chExt cx="10259057" cy="18298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ủng</a:t>
              </a:r>
              <a:r>
                <a:rPr lang="en-US" sz="2800" dirty="0"/>
                <a:t> </a:t>
              </a:r>
              <a:r>
                <a:rPr lang="en-US" sz="2800" dirty="0" err="1"/>
                <a:t>hộ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vùng</a:t>
              </a:r>
              <a:r>
                <a:rPr lang="en-US" sz="2800" dirty="0"/>
                <a:t> </a:t>
              </a:r>
              <a:r>
                <a:rPr lang="en-US" sz="2800" dirty="0" err="1"/>
                <a:t>lũ</a:t>
              </a:r>
              <a:r>
                <a:rPr lang="en-US" sz="2800" dirty="0"/>
                <a:t> </a:t>
              </a:r>
              <a:r>
                <a:rPr lang="en-US" sz="2800" dirty="0" err="1"/>
                <a:t>lụt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83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ít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là</a:t>
              </a:r>
              <a:r>
                <a:rPr lang="en-US" sz="2800" dirty="0"/>
                <a:t> 18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5397752" y="2661603"/>
            <a:ext cx="6017908" cy="259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chemeClr val="tx2"/>
                </a:solidFill>
              </a:rPr>
              <a:t>Bài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giải</a:t>
            </a:r>
            <a:endParaRPr lang="en-US" sz="2800" i="1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Lớp</a:t>
            </a:r>
            <a:r>
              <a:rPr lang="en-US" sz="2800" dirty="0">
                <a:solidFill>
                  <a:schemeClr val="tx2"/>
                </a:solidFill>
              </a:rPr>
              <a:t> 2B </a:t>
            </a:r>
            <a:r>
              <a:rPr lang="en-US" sz="2800" dirty="0" err="1">
                <a:solidFill>
                  <a:schemeClr val="tx2"/>
                </a:solidFill>
              </a:rPr>
              <a:t>quyên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góp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được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sách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83 - 18 = 65 (</a:t>
            </a:r>
            <a:r>
              <a:rPr lang="en-US" sz="2800" dirty="0" err="1">
                <a:solidFill>
                  <a:schemeClr val="tx2"/>
                </a:solidFill>
              </a:rPr>
              <a:t>quyển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65 </a:t>
            </a:r>
            <a:r>
              <a:rPr lang="en-US" sz="2800" dirty="0" err="1">
                <a:solidFill>
                  <a:schemeClr val="tx2"/>
                </a:solidFill>
              </a:rPr>
              <a:t>quyển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sách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272C7A-6734-3042-A6D3-1C0648F3B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4" y="2419396"/>
            <a:ext cx="4754318" cy="357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84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994EE564-6EA9-F448-BE85-38F6A292B015}"/>
              </a:ext>
            </a:extLst>
          </p:cNvPr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908D36FA-70B2-F448-9C93-2708CCE42549}"/>
                </a:ext>
              </a:extLst>
            </p:cNvPr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3CF6E9C7-DA63-C34D-97AA-34099E825FB5}"/>
                </a:ext>
              </a:extLst>
            </p:cNvPr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9051D1BA-9634-5E4D-B129-2DE3159CD9B4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4</a:t>
                </a:r>
                <a:endParaRPr lang="vi-VN" sz="3200" b="1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647E3C33-C3C9-3D4A-A775-DD0A44F9AFA5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FABF4ECC-0353-CC4D-9D5D-C70CF23B8755}"/>
              </a:ext>
            </a:extLst>
          </p:cNvPr>
          <p:cNvGrpSpPr/>
          <p:nvPr/>
        </p:nvGrpSpPr>
        <p:grpSpPr>
          <a:xfrm>
            <a:off x="959458" y="1102794"/>
            <a:ext cx="9805090" cy="2409668"/>
            <a:chOff x="959458" y="1102794"/>
            <a:chExt cx="9805090" cy="240966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67D385D1-91BA-894F-92FB-516883E4A462}"/>
                </a:ext>
              </a:extLst>
            </p:cNvPr>
            <p:cNvGrpSpPr/>
            <p:nvPr/>
          </p:nvGrpSpPr>
          <p:grpSpPr>
            <a:xfrm>
              <a:off x="2272125" y="1102794"/>
              <a:ext cx="8492423" cy="2409668"/>
              <a:chOff x="1809295" y="1019331"/>
              <a:chExt cx="8492423" cy="2409668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xmlns="" id="{2AC47679-BD8F-F44F-B5F4-A8905AC2DEA4}"/>
                  </a:ext>
                </a:extLst>
              </p:cNvPr>
              <p:cNvSpPr/>
              <p:nvPr/>
            </p:nvSpPr>
            <p:spPr>
              <a:xfrm>
                <a:off x="1809295" y="1474021"/>
                <a:ext cx="1125341" cy="1125341"/>
              </a:xfrm>
              <a:prstGeom prst="ellipse">
                <a:avLst/>
              </a:prstGeom>
              <a:solidFill>
                <a:srgbClr val="D8F3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dirty="0">
                    <a:solidFill>
                      <a:schemeClr val="tx1"/>
                    </a:solidFill>
                  </a:rPr>
                  <a:t>62</a:t>
                </a:r>
              </a:p>
            </p:txBody>
          </p:sp>
          <p:sp>
            <p:nvSpPr>
              <p:cNvPr id="4" name="Triangle 3">
                <a:extLst>
                  <a:ext uri="{FF2B5EF4-FFF2-40B4-BE49-F238E27FC236}">
                    <a16:creationId xmlns:a16="http://schemas.microsoft.com/office/drawing/2014/main" xmlns="" id="{495D5279-9170-F44C-96B4-083155080BD7}"/>
                  </a:ext>
                </a:extLst>
              </p:cNvPr>
              <p:cNvSpPr/>
              <p:nvPr/>
            </p:nvSpPr>
            <p:spPr>
              <a:xfrm>
                <a:off x="4085187" y="2267155"/>
                <a:ext cx="1447698" cy="1125341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1" name="Regular Pentagon 40">
                <a:extLst>
                  <a:ext uri="{FF2B5EF4-FFF2-40B4-BE49-F238E27FC236}">
                    <a16:creationId xmlns:a16="http://schemas.microsoft.com/office/drawing/2014/main" xmlns="" id="{F2E11D54-017B-4248-9061-EF3FD9829721}"/>
                  </a:ext>
                </a:extLst>
              </p:cNvPr>
              <p:cNvSpPr/>
              <p:nvPr/>
            </p:nvSpPr>
            <p:spPr>
              <a:xfrm>
                <a:off x="6272632" y="1019331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5" name="Triangle 44">
                <a:extLst>
                  <a:ext uri="{FF2B5EF4-FFF2-40B4-BE49-F238E27FC236}">
                    <a16:creationId xmlns:a16="http://schemas.microsoft.com/office/drawing/2014/main" xmlns="" id="{B99269BC-3CAC-B74C-B091-A3472CC1AE2C}"/>
                  </a:ext>
                </a:extLst>
              </p:cNvPr>
              <p:cNvSpPr/>
              <p:nvPr/>
            </p:nvSpPr>
            <p:spPr>
              <a:xfrm>
                <a:off x="9010741" y="2248834"/>
                <a:ext cx="1290977" cy="1180165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xmlns="" id="{0C197E3E-BA5D-D849-8748-8F5442E6015C}"/>
                  </a:ext>
                </a:extLst>
              </p:cNvPr>
              <p:cNvCxnSpPr>
                <a:cxnSpLocks/>
                <a:stCxn id="2" idx="6"/>
                <a:endCxn id="4" idx="1"/>
              </p:cNvCxnSpPr>
              <p:nvPr/>
            </p:nvCxnSpPr>
            <p:spPr>
              <a:xfrm>
                <a:off x="2934636" y="2036692"/>
                <a:ext cx="1512476" cy="79313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xmlns="" id="{16F00707-AA12-E242-B667-9A0DFBFD8D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25639" y="1783707"/>
                <a:ext cx="1272256" cy="105069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xmlns="" id="{9EC53998-FDC9-2F44-BC7D-EDFC3C05D110}"/>
                  </a:ext>
                </a:extLst>
              </p:cNvPr>
              <p:cNvCxnSpPr>
                <a:cxnSpLocks/>
                <a:endCxn id="45" idx="1"/>
              </p:cNvCxnSpPr>
              <p:nvPr/>
            </p:nvCxnSpPr>
            <p:spPr>
              <a:xfrm>
                <a:off x="7438347" y="1861473"/>
                <a:ext cx="1895138" cy="97744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859F8762-A07F-E047-B9B3-F4A75697C6C3}"/>
                  </a:ext>
                </a:extLst>
              </p:cNvPr>
              <p:cNvSpPr txBox="1"/>
              <p:nvPr/>
            </p:nvSpPr>
            <p:spPr>
              <a:xfrm rot="19120754">
                <a:off x="4711381" y="1913384"/>
                <a:ext cx="14676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+ 27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54B240D1-61CC-1342-B269-3BE7FDC78AD6}"/>
                  </a:ext>
                </a:extLst>
              </p:cNvPr>
              <p:cNvSpPr txBox="1"/>
              <p:nvPr/>
            </p:nvSpPr>
            <p:spPr>
              <a:xfrm rot="1716051">
                <a:off x="2883769" y="1885540"/>
                <a:ext cx="16701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3200" dirty="0"/>
                  <a:t>- 6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68903789-8535-BA41-B2A6-6287EE7A7A19}"/>
                  </a:ext>
                </a:extLst>
              </p:cNvPr>
              <p:cNvSpPr txBox="1"/>
              <p:nvPr/>
            </p:nvSpPr>
            <p:spPr>
              <a:xfrm rot="1831912">
                <a:off x="7391349" y="1760090"/>
                <a:ext cx="1670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- 40</a:t>
                </a: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6959F278-28B1-D247-8ABC-96D384BFF07A}"/>
                </a:ext>
              </a:extLst>
            </p:cNvPr>
            <p:cNvSpPr txBox="1"/>
            <p:nvPr/>
          </p:nvSpPr>
          <p:spPr>
            <a:xfrm>
              <a:off x="959458" y="1368506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C96ECBD5-09ED-434D-A26C-37ECF6D75605}"/>
              </a:ext>
            </a:extLst>
          </p:cNvPr>
          <p:cNvGrpSpPr/>
          <p:nvPr/>
        </p:nvGrpSpPr>
        <p:grpSpPr>
          <a:xfrm>
            <a:off x="947583" y="3615322"/>
            <a:ext cx="9728426" cy="2577421"/>
            <a:chOff x="947583" y="3615322"/>
            <a:chExt cx="9728426" cy="257742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42E0BCEA-AACE-D54A-819E-E81EFD36C4E1}"/>
                </a:ext>
              </a:extLst>
            </p:cNvPr>
            <p:cNvGrpSpPr/>
            <p:nvPr/>
          </p:nvGrpSpPr>
          <p:grpSpPr>
            <a:xfrm>
              <a:off x="2368519" y="3876932"/>
              <a:ext cx="8307490" cy="2315811"/>
              <a:chOff x="1905689" y="3793469"/>
              <a:chExt cx="8307490" cy="2315811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1C809DCD-016F-FA42-89A2-2D0C9E59D89B}"/>
                  </a:ext>
                </a:extLst>
              </p:cNvPr>
              <p:cNvGrpSpPr/>
              <p:nvPr/>
            </p:nvGrpSpPr>
            <p:grpSpPr>
              <a:xfrm>
                <a:off x="1905689" y="4428916"/>
                <a:ext cx="7172962" cy="1680364"/>
                <a:chOff x="1890669" y="1849471"/>
                <a:chExt cx="7172962" cy="1680364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xmlns="" id="{260AADD4-3538-6145-8F65-537E019DB928}"/>
                    </a:ext>
                  </a:extLst>
                </p:cNvPr>
                <p:cNvSpPr/>
                <p:nvPr/>
              </p:nvSpPr>
              <p:spPr>
                <a:xfrm>
                  <a:off x="1890669" y="2404494"/>
                  <a:ext cx="1125341" cy="1125341"/>
                </a:xfrm>
                <a:prstGeom prst="ellipse">
                  <a:avLst/>
                </a:prstGeom>
                <a:solidFill>
                  <a:srgbClr val="D8F3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x-none" sz="3600" dirty="0">
                      <a:solidFill>
                        <a:schemeClr val="tx1"/>
                      </a:solidFill>
                    </a:rPr>
                    <a:t>27</a:t>
                  </a:r>
                </a:p>
              </p:txBody>
            </p:sp>
            <p:sp>
              <p:nvSpPr>
                <p:cNvPr id="64" name="Regular Pentagon 63">
                  <a:extLst>
                    <a:ext uri="{FF2B5EF4-FFF2-40B4-BE49-F238E27FC236}">
                      <a16:creationId xmlns:a16="http://schemas.microsoft.com/office/drawing/2014/main" xmlns="" id="{0494017A-CEC4-4048-8894-A15D03634DA5}"/>
                    </a:ext>
                  </a:extLst>
                </p:cNvPr>
                <p:cNvSpPr/>
                <p:nvPr/>
              </p:nvSpPr>
              <p:spPr>
                <a:xfrm>
                  <a:off x="6256192" y="1964343"/>
                  <a:ext cx="1290978" cy="1229503"/>
                </a:xfrm>
                <a:prstGeom prst="pentagon">
                  <a:avLst/>
                </a:prstGeom>
                <a:solidFill>
                  <a:srgbClr val="D4E55A">
                    <a:alpha val="7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x-none" sz="40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xmlns="" id="{30CE420C-47F2-DB49-ACDF-807241730070}"/>
                    </a:ext>
                  </a:extLst>
                </p:cNvPr>
                <p:cNvCxnSpPr>
                  <a:cxnSpLocks/>
                  <a:stCxn id="62" idx="6"/>
                </p:cNvCxnSpPr>
                <p:nvPr/>
              </p:nvCxnSpPr>
              <p:spPr>
                <a:xfrm flipV="1">
                  <a:off x="3016010" y="2189346"/>
                  <a:ext cx="1135722" cy="777819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xmlns="" id="{653FADF6-19B6-F44D-9F0C-A8B34E6AB3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7791" y="2236922"/>
                  <a:ext cx="1220021" cy="516558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xmlns="" id="{B5C2F867-87AB-034E-BF7D-307E79DBBB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9205" y="2136647"/>
                  <a:ext cx="1644426" cy="616833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xmlns="" id="{91C84E1A-5CA9-6441-B1ED-0D9C35AF37A6}"/>
                    </a:ext>
                  </a:extLst>
                </p:cNvPr>
                <p:cNvSpPr txBox="1"/>
                <p:nvPr/>
              </p:nvSpPr>
              <p:spPr>
                <a:xfrm rot="19120754">
                  <a:off x="2606157" y="2072222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2800" dirty="0"/>
                    <a:t>+ 5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xmlns="" id="{A47626F9-F4D2-014A-84EF-342F369CD6BC}"/>
                    </a:ext>
                  </a:extLst>
                </p:cNvPr>
                <p:cNvSpPr txBox="1"/>
                <p:nvPr/>
              </p:nvSpPr>
              <p:spPr>
                <a:xfrm rot="1488153">
                  <a:off x="4865276" y="1849471"/>
                  <a:ext cx="16701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- 19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xmlns="" id="{2823E097-3F3D-DB48-8CC7-99FBA68423DF}"/>
                    </a:ext>
                  </a:extLst>
                </p:cNvPr>
                <p:cNvSpPr txBox="1"/>
                <p:nvPr/>
              </p:nvSpPr>
              <p:spPr>
                <a:xfrm rot="20858451">
                  <a:off x="7251370" y="1954478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2800" dirty="0"/>
                    <a:t>+ 30</a:t>
                  </a:r>
                </a:p>
              </p:txBody>
            </p:sp>
          </p:grpSp>
          <p:sp>
            <p:nvSpPr>
              <p:cNvPr id="72" name="Regular Pentagon 71">
                <a:extLst>
                  <a:ext uri="{FF2B5EF4-FFF2-40B4-BE49-F238E27FC236}">
                    <a16:creationId xmlns:a16="http://schemas.microsoft.com/office/drawing/2014/main" xmlns="" id="{202B4D62-7834-5845-B26B-EE13BBF83430}"/>
                  </a:ext>
                </a:extLst>
              </p:cNvPr>
              <p:cNvSpPr/>
              <p:nvPr/>
            </p:nvSpPr>
            <p:spPr>
              <a:xfrm>
                <a:off x="4030956" y="3897959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81" name="Regular Pentagon 80">
                <a:extLst>
                  <a:ext uri="{FF2B5EF4-FFF2-40B4-BE49-F238E27FC236}">
                    <a16:creationId xmlns:a16="http://schemas.microsoft.com/office/drawing/2014/main" xmlns="" id="{E6EA2B34-0B35-E54D-B373-0A7E70D7FABD}"/>
                  </a:ext>
                </a:extLst>
              </p:cNvPr>
              <p:cNvSpPr/>
              <p:nvPr/>
            </p:nvSpPr>
            <p:spPr>
              <a:xfrm>
                <a:off x="8922201" y="3793469"/>
                <a:ext cx="1290978" cy="1229503"/>
              </a:xfrm>
              <a:prstGeom prst="pentagon">
                <a:avLst/>
              </a:prstGeom>
              <a:solidFill>
                <a:srgbClr val="FFC000">
                  <a:alpha val="7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13083966-DBA2-6B4F-B883-0970A1FD0654}"/>
                </a:ext>
              </a:extLst>
            </p:cNvPr>
            <p:cNvSpPr txBox="1"/>
            <p:nvPr/>
          </p:nvSpPr>
          <p:spPr>
            <a:xfrm>
              <a:off x="947583" y="3615322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B921774-D479-8441-BC45-F6CE61A791E3}"/>
              </a:ext>
            </a:extLst>
          </p:cNvPr>
          <p:cNvSpPr txBox="1"/>
          <p:nvPr/>
        </p:nvSpPr>
        <p:spPr>
          <a:xfrm>
            <a:off x="4786355" y="2861507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56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47E29CBF-B911-F94C-80AC-19D38ADE3F94}"/>
              </a:ext>
            </a:extLst>
          </p:cNvPr>
          <p:cNvSpPr txBox="1"/>
          <p:nvPr/>
        </p:nvSpPr>
        <p:spPr>
          <a:xfrm>
            <a:off x="6931891" y="1576318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83</a:t>
            </a:r>
            <a:endParaRPr lang="x-none" sz="32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D2E8424C-A81E-A946-9527-7F94D865C7A9}"/>
              </a:ext>
            </a:extLst>
          </p:cNvPr>
          <p:cNvSpPr txBox="1"/>
          <p:nvPr/>
        </p:nvSpPr>
        <p:spPr>
          <a:xfrm>
            <a:off x="9667923" y="2965376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43</a:t>
            </a:r>
            <a:endParaRPr lang="x-none" sz="32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29C1FD51-D49F-4846-B529-FF4ECA69DD24}"/>
              </a:ext>
            </a:extLst>
          </p:cNvPr>
          <p:cNvSpPr txBox="1"/>
          <p:nvPr/>
        </p:nvSpPr>
        <p:spPr>
          <a:xfrm>
            <a:off x="4686197" y="4439933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32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47F1C437-4A75-094A-9A4D-EE09785F4C4F}"/>
              </a:ext>
            </a:extLst>
          </p:cNvPr>
          <p:cNvSpPr txBox="1"/>
          <p:nvPr/>
        </p:nvSpPr>
        <p:spPr>
          <a:xfrm>
            <a:off x="6898415" y="5053801"/>
            <a:ext cx="902272" cy="584775"/>
          </a:xfrm>
          <a:prstGeom prst="rect">
            <a:avLst/>
          </a:prstGeom>
          <a:solidFill>
            <a:srgbClr val="E1EB8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F0FBE3E7-6EF0-4B46-8F1F-72A1D4D1FF48}"/>
              </a:ext>
            </a:extLst>
          </p:cNvPr>
          <p:cNvSpPr txBox="1"/>
          <p:nvPr/>
        </p:nvSpPr>
        <p:spPr>
          <a:xfrm>
            <a:off x="9588914" y="4303785"/>
            <a:ext cx="902272" cy="584775"/>
          </a:xfrm>
          <a:prstGeom prst="rect">
            <a:avLst/>
          </a:prstGeom>
          <a:solidFill>
            <a:srgbClr val="FBD163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42173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2" grpId="0" animBg="1"/>
      <p:bldP spid="94" grpId="0" animBg="1"/>
      <p:bldP spid="95" grpId="0" animBg="1"/>
      <p:bldP spid="97" grpId="0" animBg="1"/>
      <p:bldP spid="1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E2C9DF0-708E-124A-B8B0-5C84B1F7D3F9}"/>
              </a:ext>
            </a:extLst>
          </p:cNvPr>
          <p:cNvGrpSpPr/>
          <p:nvPr/>
        </p:nvGrpSpPr>
        <p:grpSpPr>
          <a:xfrm>
            <a:off x="869484" y="742917"/>
            <a:ext cx="4395522" cy="551191"/>
            <a:chOff x="974415" y="1351128"/>
            <a:chExt cx="4395522" cy="55119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3E9D5C0E-DFF2-1448-A49D-73E93002DBED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AC7D263-4581-B64E-B95E-513262409499}"/>
                </a:ext>
              </a:extLst>
            </p:cNvPr>
            <p:cNvSpPr txBox="1"/>
            <p:nvPr/>
          </p:nvSpPr>
          <p:spPr>
            <a:xfrm>
              <a:off x="1629811" y="1379099"/>
              <a:ext cx="3740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09B3117-6150-1445-BB81-7777EF3FF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brightnessContrast bright="33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66" y="2671808"/>
            <a:ext cx="6586350" cy="25479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BC5051-6333-3A46-A290-03AAFADDFA5B}"/>
              </a:ext>
            </a:extLst>
          </p:cNvPr>
          <p:cNvSpPr txBox="1"/>
          <p:nvPr/>
        </p:nvSpPr>
        <p:spPr>
          <a:xfrm>
            <a:off x="869484" y="1638281"/>
            <a:ext cx="9114020" cy="254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2800" dirty="0"/>
              <a:t>Số hình tứ giác có trong hình sau là:</a:t>
            </a:r>
          </a:p>
          <a:p>
            <a:pPr>
              <a:lnSpc>
                <a:spcPct val="200000"/>
              </a:lnSpc>
            </a:pPr>
            <a:r>
              <a:rPr lang="x-none" sz="2800" dirty="0">
                <a:solidFill>
                  <a:srgbClr val="EC53E1"/>
                </a:solidFill>
              </a:rPr>
              <a:t>A</a:t>
            </a:r>
            <a:r>
              <a:rPr lang="x-none" sz="2800" dirty="0"/>
              <a:t>.   2		</a:t>
            </a:r>
            <a:r>
              <a:rPr lang="x-none" sz="2800" dirty="0">
                <a:solidFill>
                  <a:srgbClr val="EC53E1"/>
                </a:solidFill>
              </a:rPr>
              <a:t>B</a:t>
            </a:r>
            <a:r>
              <a:rPr lang="x-none" sz="2800" dirty="0"/>
              <a:t>.   3		</a:t>
            </a:r>
          </a:p>
          <a:p>
            <a:pPr>
              <a:lnSpc>
                <a:spcPct val="200000"/>
              </a:lnSpc>
            </a:pPr>
            <a:r>
              <a:rPr lang="x-none" sz="2800" dirty="0">
                <a:solidFill>
                  <a:srgbClr val="EC53E1"/>
                </a:solidFill>
              </a:rPr>
              <a:t>C</a:t>
            </a:r>
            <a:r>
              <a:rPr lang="x-none" sz="2800" dirty="0"/>
              <a:t>.   4		</a:t>
            </a:r>
            <a:r>
              <a:rPr lang="x-none" sz="2800" dirty="0">
                <a:solidFill>
                  <a:srgbClr val="EC53E1"/>
                </a:solidFill>
              </a:rPr>
              <a:t>D.   </a:t>
            </a:r>
            <a:r>
              <a:rPr lang="x-none" sz="2800" dirty="0"/>
              <a:t>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838C8EF-959E-AB4F-8D68-6DBCB60C388A}"/>
              </a:ext>
            </a:extLst>
          </p:cNvPr>
          <p:cNvGrpSpPr/>
          <p:nvPr/>
        </p:nvGrpSpPr>
        <p:grpSpPr>
          <a:xfrm>
            <a:off x="563317" y="4582350"/>
            <a:ext cx="1923125" cy="1930730"/>
            <a:chOff x="604444" y="3268487"/>
            <a:chExt cx="1826440" cy="18264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40C009F-9AE1-BE4B-95B3-06C01355354F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69556F0-F8EF-334C-BCBE-E2A58263D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755685F-6FCA-CA45-BA6E-529EC614DDEC}"/>
              </a:ext>
            </a:extLst>
          </p:cNvPr>
          <p:cNvSpPr/>
          <p:nvPr/>
        </p:nvSpPr>
        <p:spPr>
          <a:xfrm>
            <a:off x="792200" y="355370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357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38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8E0D6A96-EB75-704F-971F-04882F9AF939}"/>
              </a:ext>
            </a:extLst>
          </p:cNvPr>
          <p:cNvGrpSpPr/>
          <p:nvPr/>
        </p:nvGrpSpPr>
        <p:grpSpPr>
          <a:xfrm>
            <a:off x="884474" y="1707764"/>
            <a:ext cx="10072888" cy="1581451"/>
            <a:chOff x="884474" y="1707764"/>
            <a:chExt cx="10072888" cy="15814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0A52AC4-DFFC-584E-9F04-7DA71B21BDDC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581A3FAF-A63D-FB45-A19F-34033D7888D1}"/>
                </a:ext>
              </a:extLst>
            </p:cNvPr>
            <p:cNvGrpSpPr/>
            <p:nvPr/>
          </p:nvGrpSpPr>
          <p:grpSpPr>
            <a:xfrm>
              <a:off x="1435665" y="1707764"/>
              <a:ext cx="9521697" cy="1581451"/>
              <a:chOff x="974415" y="2551810"/>
              <a:chExt cx="9521697" cy="158145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ED8C525A-19B8-9F42-A07B-58BC8C08959B}"/>
                  </a:ext>
                </a:extLst>
              </p:cNvPr>
              <p:cNvGrpSpPr/>
              <p:nvPr/>
            </p:nvGrpSpPr>
            <p:grpSpPr>
              <a:xfrm>
                <a:off x="974415" y="2551810"/>
                <a:ext cx="9521697" cy="1581451"/>
                <a:chOff x="974415" y="2551810"/>
                <a:chExt cx="9521697" cy="1581451"/>
              </a:xfrm>
            </p:grpSpPr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xmlns="" id="{B6AB9230-6E26-2D49-8349-08835CE5BE27}"/>
                    </a:ext>
                  </a:extLst>
                </p:cNvPr>
                <p:cNvSpPr/>
                <p:nvPr/>
              </p:nvSpPr>
              <p:spPr>
                <a:xfrm>
                  <a:off x="974415" y="2551810"/>
                  <a:ext cx="9521697" cy="1581451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  <a:alpha val="64000"/>
                  </a:schemeClr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1600"/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xmlns="" id="{B89AB090-5FC0-BF41-AE31-861E4D05AEDA}"/>
                    </a:ext>
                  </a:extLst>
                </p:cNvPr>
                <p:cNvGrpSpPr/>
                <p:nvPr/>
              </p:nvGrpSpPr>
              <p:grpSpPr>
                <a:xfrm>
                  <a:off x="1202618" y="3075028"/>
                  <a:ext cx="8938909" cy="863374"/>
                  <a:chOff x="1906373" y="3049281"/>
                  <a:chExt cx="10329817" cy="997717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xmlns="" id="{72D29699-243B-3643-B01F-34C1BA6E8731}"/>
                      </a:ext>
                    </a:extLst>
                  </p:cNvPr>
                  <p:cNvGrpSpPr/>
                  <p:nvPr/>
                </p:nvGrpSpPr>
                <p:grpSpPr>
                  <a:xfrm>
                    <a:off x="1906373" y="3049281"/>
                    <a:ext cx="10329817" cy="298595"/>
                    <a:chOff x="365068" y="2944906"/>
                    <a:chExt cx="11215274" cy="363070"/>
                  </a:xfrm>
                </p:grpSpPr>
                <p:cxnSp>
                  <p:nvCxnSpPr>
                    <p:cNvPr id="28" name="Straight Arrow Connector 27">
                      <a:extLst>
                        <a:ext uri="{FF2B5EF4-FFF2-40B4-BE49-F238E27FC236}">
                          <a16:creationId xmlns:a16="http://schemas.microsoft.com/office/drawing/2014/main" xmlns="" id="{06898F0F-9707-4044-9D60-D7182C0C34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5068" y="3101880"/>
                      <a:ext cx="11215274" cy="52942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xmlns="" id="{6787B1F6-43AD-7740-9CA5-D64AB84186C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2331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xmlns="" id="{3DD059C3-1957-0C4C-A25B-DA12F44F41B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17162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xmlns="" id="{29047D8F-B0CB-6348-AC92-88C566681D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545768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xmlns="" id="{55417AB5-A909-9541-B1E6-49B840B8E7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3039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xmlns="" id="{ACFF7F86-30D7-B141-98B9-C81A9E601B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173073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xmlns="" id="{1B858F9B-252F-0449-A5FE-7C8525CB760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984379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xmlns="" id="{02AE4C53-FAC5-4747-9C6F-9B10D67432B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8672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xmlns="" id="{0B120423-9BBB-BF43-AFE5-47841BA196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98026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xmlns="" id="{DE0D10BC-2007-9342-973A-0586F558093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431744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xmlns="" id="{1EB1492D-CFB8-9E43-8951-E17DBEE0886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34085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xmlns="" id="{9403B548-0E65-5E45-8D8D-635BF2BEA16F}"/>
                      </a:ext>
                    </a:extLst>
                  </p:cNvPr>
                  <p:cNvSpPr txBox="1"/>
                  <p:nvPr/>
                </p:nvSpPr>
                <p:spPr>
                  <a:xfrm>
                    <a:off x="2094469" y="3455266"/>
                    <a:ext cx="6769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x-none" sz="2400" dirty="0"/>
                      <a:t>34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xmlns="" id="{9913C1AA-D3F9-4844-BB69-86C6284F293D}"/>
                      </a:ext>
                    </a:extLst>
                  </p:cNvPr>
                  <p:cNvSpPr txBox="1"/>
                  <p:nvPr/>
                </p:nvSpPr>
                <p:spPr>
                  <a:xfrm>
                    <a:off x="2838119" y="3452606"/>
                    <a:ext cx="6768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x-none" sz="2400" dirty="0"/>
                      <a:t>35</a:t>
                    </a: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xmlns="" id="{2AE26C2B-7832-C64C-9F6F-3FA5CCCC03A0}"/>
                      </a:ext>
                    </a:extLst>
                  </p:cNvPr>
                  <p:cNvSpPr txBox="1"/>
                  <p:nvPr/>
                </p:nvSpPr>
                <p:spPr>
                  <a:xfrm>
                    <a:off x="3578068" y="3455266"/>
                    <a:ext cx="6373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x-none" sz="2400" dirty="0"/>
                      <a:t>36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xmlns="" id="{93401D0D-CFDA-054E-B4D5-30524B20269D}"/>
                      </a:ext>
                    </a:extLst>
                  </p:cNvPr>
                  <p:cNvSpPr txBox="1"/>
                  <p:nvPr/>
                </p:nvSpPr>
                <p:spPr>
                  <a:xfrm>
                    <a:off x="9618220" y="3513497"/>
                    <a:ext cx="637392" cy="5335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x-none" sz="2400" dirty="0"/>
                      <a:t>44</a:t>
                    </a:r>
                  </a:p>
                </p:txBody>
              </p:sp>
            </p:grpSp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xmlns="" id="{96069E88-10D5-BB4F-8163-9AD5E0F65131}"/>
                    </a:ext>
                  </a:extLst>
                </p:cNvPr>
                <p:cNvSpPr/>
                <p:nvPr/>
              </p:nvSpPr>
              <p:spPr>
                <a:xfrm>
                  <a:off x="5880807" y="3394317"/>
                  <a:ext cx="579329" cy="573405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x-none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67062BFD-B4C2-3E4F-8800-43822B87C450}"/>
                  </a:ext>
                </a:extLst>
              </p:cNvPr>
              <p:cNvCxnSpPr/>
              <p:nvPr/>
            </p:nvCxnSpPr>
            <p:spPr>
              <a:xfrm>
                <a:off x="8127921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2E48A171-1D92-0244-B26A-44996A184FD3}"/>
                  </a:ext>
                </a:extLst>
              </p:cNvPr>
              <p:cNvCxnSpPr/>
              <p:nvPr/>
            </p:nvCxnSpPr>
            <p:spPr>
              <a:xfrm>
                <a:off x="879241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D52A26AF-F712-BF48-9735-A1F1495BDDA4}"/>
                  </a:ext>
                </a:extLst>
              </p:cNvPr>
              <p:cNvCxnSpPr/>
              <p:nvPr/>
            </p:nvCxnSpPr>
            <p:spPr>
              <a:xfrm>
                <a:off x="943190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B8CAB24B-B482-C748-9E18-50EB25A0470C}"/>
              </a:ext>
            </a:extLst>
          </p:cNvPr>
          <p:cNvSpPr/>
          <p:nvPr/>
        </p:nvSpPr>
        <p:spPr>
          <a:xfrm>
            <a:off x="6342057" y="254809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0D426A0-9A6E-4346-877D-E8204C8497CB}"/>
              </a:ext>
            </a:extLst>
          </p:cNvPr>
          <p:cNvSpPr txBox="1"/>
          <p:nvPr/>
        </p:nvSpPr>
        <p:spPr>
          <a:xfrm>
            <a:off x="3751534" y="2579914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2BAB799-762C-0940-9D44-9A849499B673}"/>
              </a:ext>
            </a:extLst>
          </p:cNvPr>
          <p:cNvSpPr txBox="1"/>
          <p:nvPr/>
        </p:nvSpPr>
        <p:spPr>
          <a:xfrm>
            <a:off x="4423178" y="25773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9BB8F1B-ECF8-F440-94A8-BE17851DD1C9}"/>
              </a:ext>
            </a:extLst>
          </p:cNvPr>
          <p:cNvSpPr txBox="1"/>
          <p:nvPr/>
        </p:nvSpPr>
        <p:spPr>
          <a:xfrm>
            <a:off x="5074020" y="2586698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AF98EA5-A12A-054A-B83E-85577238FF43}"/>
              </a:ext>
            </a:extLst>
          </p:cNvPr>
          <p:cNvSpPr txBox="1"/>
          <p:nvPr/>
        </p:nvSpPr>
        <p:spPr>
          <a:xfrm>
            <a:off x="5724576" y="25895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85E12A0-0B89-744B-B22A-160BAFAF7010}"/>
              </a:ext>
            </a:extLst>
          </p:cNvPr>
          <p:cNvSpPr txBox="1"/>
          <p:nvPr/>
        </p:nvSpPr>
        <p:spPr>
          <a:xfrm>
            <a:off x="7737131" y="2632691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B17C5EF-8021-3149-A46B-CD6B47CDE020}"/>
              </a:ext>
            </a:extLst>
          </p:cNvPr>
          <p:cNvSpPr txBox="1"/>
          <p:nvPr/>
        </p:nvSpPr>
        <p:spPr>
          <a:xfrm>
            <a:off x="7077783" y="2632940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42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C0193DCF-D0B4-FE4C-814C-FF499FFD1C39}"/>
              </a:ext>
            </a:extLst>
          </p:cNvPr>
          <p:cNvGrpSpPr/>
          <p:nvPr/>
        </p:nvGrpSpPr>
        <p:grpSpPr>
          <a:xfrm>
            <a:off x="1648918" y="3372789"/>
            <a:ext cx="9114020" cy="1305101"/>
            <a:chOff x="1648918" y="3372789"/>
            <a:chExt cx="9114020" cy="130510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15CB6255-FD19-7E43-A881-8685672F2AE4}"/>
                </a:ext>
              </a:extLst>
            </p:cNvPr>
            <p:cNvSpPr txBox="1"/>
            <p:nvPr/>
          </p:nvSpPr>
          <p:spPr>
            <a:xfrm>
              <a:off x="1648918" y="3372789"/>
              <a:ext cx="911402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800" dirty="0"/>
                <a:t>Số thích hợp để điền vào        là:</a:t>
              </a:r>
            </a:p>
            <a:p>
              <a:pPr>
                <a:lnSpc>
                  <a:spcPct val="150000"/>
                </a:lnSpc>
              </a:pPr>
              <a:r>
                <a:rPr lang="x-none" sz="2800" dirty="0"/>
                <a:t>A.   39		B.   40		C.   41 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xmlns="" id="{3D8313F5-EF91-7642-9B7A-95F89DCDD1EF}"/>
                </a:ext>
              </a:extLst>
            </p:cNvPr>
            <p:cNvSpPr/>
            <p:nvPr/>
          </p:nvSpPr>
          <p:spPr>
            <a:xfrm>
              <a:off x="5843657" y="3498365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D8D5945C-91C4-254B-BCF9-7C1B1F8940FE}"/>
              </a:ext>
            </a:extLst>
          </p:cNvPr>
          <p:cNvSpPr/>
          <p:nvPr/>
        </p:nvSpPr>
        <p:spPr>
          <a:xfrm>
            <a:off x="7044456" y="406436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7D5BDD0-D96B-344B-A42D-AB50216FBB05}"/>
              </a:ext>
            </a:extLst>
          </p:cNvPr>
          <p:cNvSpPr txBox="1"/>
          <p:nvPr/>
        </p:nvSpPr>
        <p:spPr>
          <a:xfrm>
            <a:off x="973015" y="5003647"/>
            <a:ext cx="1002414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b) Nếu ngày 19 tháng 12 là thứ Hai thì ngày 22 tháng 12 là:</a:t>
            </a:r>
          </a:p>
          <a:p>
            <a:pPr>
              <a:lnSpc>
                <a:spcPct val="150000"/>
              </a:lnSpc>
            </a:pPr>
            <a:r>
              <a:rPr lang="x-none" sz="2800" dirty="0"/>
              <a:t>       A.  Thứ tư	        B.  Thứ năm       C.  Thứ sáu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71DF3DA2-D604-024F-9EE8-A1713678932C}"/>
              </a:ext>
            </a:extLst>
          </p:cNvPr>
          <p:cNvSpPr/>
          <p:nvPr/>
        </p:nvSpPr>
        <p:spPr>
          <a:xfrm>
            <a:off x="4423178" y="5729230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82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6" grpId="0" animBg="1"/>
      <p:bldP spid="58" grpId="0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8319" y="372851"/>
            <a:ext cx="8247803" cy="551191"/>
            <a:chOff x="974415" y="1351128"/>
            <a:chExt cx="8247803" cy="55119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99392C6-494A-4B59-A6A2-4DDD7D22A582}"/>
                </a:ext>
              </a:extLst>
            </p:cNvPr>
            <p:cNvSpPr txBox="1"/>
            <p:nvPr/>
          </p:nvSpPr>
          <p:spPr>
            <a:xfrm>
              <a:off x="1586794" y="1388589"/>
              <a:ext cx="763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Tìm</a:t>
              </a:r>
              <a:r>
                <a:rPr lang="en-US" sz="2400" dirty="0"/>
                <a:t> </a:t>
              </a:r>
              <a:r>
                <a:rPr lang="en-US" sz="2400" dirty="0" err="1"/>
                <a:t>đồng</a:t>
              </a:r>
              <a:r>
                <a:rPr lang="en-US" sz="2400" dirty="0"/>
                <a:t> </a:t>
              </a:r>
              <a:r>
                <a:rPr lang="en-US" sz="2400" dirty="0" err="1"/>
                <a:t>hồ</a:t>
              </a:r>
              <a:r>
                <a:rPr lang="en-US" sz="2400" dirty="0"/>
                <a:t> </a:t>
              </a:r>
              <a:r>
                <a:rPr lang="en-US" sz="2400" dirty="0" err="1"/>
                <a:t>chỉ</a:t>
              </a:r>
              <a:r>
                <a:rPr lang="en-US" sz="2400" dirty="0"/>
                <a:t> </a:t>
              </a:r>
              <a:r>
                <a:rPr lang="en-US" sz="2400" dirty="0" err="1"/>
                <a:t>thời</a:t>
              </a:r>
              <a:r>
                <a:rPr lang="en-US" sz="2400" dirty="0"/>
                <a:t> </a:t>
              </a:r>
              <a:r>
                <a:rPr lang="en-US" sz="2400" dirty="0" err="1"/>
                <a:t>gian</a:t>
              </a:r>
              <a:r>
                <a:rPr lang="en-US" sz="2400" dirty="0"/>
                <a:t> </a:t>
              </a:r>
              <a:r>
                <a:rPr lang="en-US" sz="2400" dirty="0" err="1"/>
                <a:t>thích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bức</a:t>
              </a:r>
              <a:r>
                <a:rPr lang="en-US" sz="2400" dirty="0"/>
                <a:t> </a:t>
              </a:r>
              <a:r>
                <a:rPr lang="en-US" sz="2400" dirty="0" err="1"/>
                <a:t>tranh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F6C0561-F3E9-1442-82FC-61CC771476E1}"/>
              </a:ext>
            </a:extLst>
          </p:cNvPr>
          <p:cNvSpPr txBox="1"/>
          <p:nvPr/>
        </p:nvSpPr>
        <p:spPr>
          <a:xfrm>
            <a:off x="8136184" y="2813095"/>
            <a:ext cx="332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2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.</a:t>
            </a:r>
            <a:endParaRPr lang="vi-VN" sz="24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DE0E60A-4A9F-9345-8ED1-24DF1C026231}"/>
              </a:ext>
            </a:extLst>
          </p:cNvPr>
          <p:cNvGrpSpPr/>
          <p:nvPr/>
        </p:nvGrpSpPr>
        <p:grpSpPr>
          <a:xfrm>
            <a:off x="873914" y="935888"/>
            <a:ext cx="10582568" cy="5511800"/>
            <a:chOff x="873914" y="935888"/>
            <a:chExt cx="10582568" cy="5511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A9F0329-603E-C14D-ADAB-41A9A614C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" t="7683" r="2423" b="4746"/>
            <a:stretch/>
          </p:blipFill>
          <p:spPr>
            <a:xfrm>
              <a:off x="927787" y="1050596"/>
              <a:ext cx="2767912" cy="1726670"/>
            </a:xfrm>
            <a:prstGeom prst="roundRect">
              <a:avLst>
                <a:gd name="adj" fmla="val 10555"/>
              </a:avLst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A5B9AFE-E8D5-D44F-857D-E818D8E650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" t="3598" r="1161"/>
            <a:stretch/>
          </p:blipFill>
          <p:spPr>
            <a:xfrm>
              <a:off x="927787" y="3689063"/>
              <a:ext cx="2852434" cy="1835341"/>
            </a:xfrm>
            <a:prstGeom prst="round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BF553DD-7FC8-1246-B09D-55CFCF0CE783}"/>
                </a:ext>
              </a:extLst>
            </p:cNvPr>
            <p:cNvSpPr txBox="1"/>
            <p:nvPr/>
          </p:nvSpPr>
          <p:spPr>
            <a:xfrm>
              <a:off x="873914" y="2813096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đi</a:t>
              </a:r>
              <a:r>
                <a:rPr lang="en-US" sz="2400" dirty="0"/>
                <a:t> </a:t>
              </a:r>
              <a:r>
                <a:rPr lang="en-US" sz="2400" dirty="0" err="1"/>
                <a:t>học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7 </a:t>
              </a:r>
              <a:r>
                <a:rPr lang="en-US" sz="2400" dirty="0" err="1"/>
                <a:t>giờ</a:t>
              </a:r>
              <a:r>
                <a:rPr lang="en-US" sz="2400" dirty="0"/>
                <a:t> 15 </a:t>
              </a:r>
              <a:r>
                <a:rPr lang="en-US" sz="2400" dirty="0" err="1"/>
                <a:t>phút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9DA246E-DA2A-AA4D-8412-6B5E8EC7B032}"/>
                </a:ext>
              </a:extLst>
            </p:cNvPr>
            <p:cNvSpPr txBox="1"/>
            <p:nvPr/>
          </p:nvSpPr>
          <p:spPr>
            <a:xfrm>
              <a:off x="890132" y="5577334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chơi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bóng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4 </a:t>
              </a:r>
              <a:r>
                <a:rPr lang="en-US" sz="2400" dirty="0" err="1"/>
                <a:t>giờ</a:t>
              </a:r>
              <a:r>
                <a:rPr lang="en-US" sz="2400" dirty="0"/>
                <a:t> 30 </a:t>
              </a:r>
              <a:r>
                <a:rPr lang="en-US" sz="2400" dirty="0" err="1"/>
                <a:t>phút</a:t>
              </a:r>
              <a:r>
                <a:rPr lang="en-US" sz="2400" dirty="0"/>
                <a:t> </a:t>
              </a:r>
              <a:r>
                <a:rPr lang="en-US" sz="2400" dirty="0" err="1"/>
                <a:t>chiều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1E9ABA4B-753A-CE4E-A12B-683AEC8AE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518" y="1021643"/>
              <a:ext cx="2778577" cy="179145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6FAC5C55-DC00-E44F-AB64-8961B957D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184" y="3636476"/>
              <a:ext cx="2844800" cy="18542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6ED2853-3842-F64C-9CD8-A365651213E7}"/>
                </a:ext>
              </a:extLst>
            </p:cNvPr>
            <p:cNvSpPr txBox="1"/>
            <p:nvPr/>
          </p:nvSpPr>
          <p:spPr>
            <a:xfrm>
              <a:off x="8136184" y="5572043"/>
              <a:ext cx="33202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phim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hình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8 </a:t>
              </a:r>
              <a:r>
                <a:rPr lang="en-US" sz="2400" dirty="0" err="1"/>
                <a:t>giờ</a:t>
              </a:r>
              <a:r>
                <a:rPr lang="en-US" sz="2400" dirty="0"/>
                <a:t> </a:t>
              </a:r>
              <a:r>
                <a:rPr lang="en-US" sz="2400" dirty="0" err="1"/>
                <a:t>tối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12BD332C-3298-ED42-AA6C-2B50F267F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226" b="95161" l="9091" r="88312">
                          <a14:foregroundMark x1="18831" y1="18433" x2="35065" y2="9447"/>
                          <a14:foregroundMark x1="35065" y1="9447" x2="59740" y2="7143"/>
                          <a14:foregroundMark x1="59740" y1="7143" x2="79221" y2="14286"/>
                          <a14:foregroundMark x1="79221" y1="14055" x2="70779" y2="3687"/>
                          <a14:foregroundMark x1="70779" y1="3687" x2="50000" y2="3456"/>
                          <a14:foregroundMark x1="42857" y1="30184" x2="18831" y2="36866"/>
                          <a14:foregroundMark x1="18831" y1="36866" x2="77922" y2="42627"/>
                          <a14:foregroundMark x1="77922" y1="42627" x2="77922" y2="42627"/>
                          <a14:foregroundMark x1="45455" y1="79032" x2="32468" y2="87788"/>
                          <a14:foregroundMark x1="17532" y1="93088" x2="17532" y2="93088"/>
                          <a14:foregroundMark x1="14286" y1="79032" x2="14286" y2="79032"/>
                          <a14:foregroundMark x1="26623" y1="3456" x2="26623" y2="3456"/>
                          <a14:foregroundMark x1="20130" y1="95161" x2="20130" y2="95161"/>
                        </a14:backgroundRemoval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00" y="935888"/>
              <a:ext cx="1955800" cy="5511800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6BA73356-AE72-F542-AB73-FF4567AAA995}"/>
              </a:ext>
            </a:extLst>
          </p:cNvPr>
          <p:cNvCxnSpPr>
            <a:stCxn id="3" idx="3"/>
          </p:cNvCxnSpPr>
          <p:nvPr/>
        </p:nvCxnSpPr>
        <p:spPr>
          <a:xfrm>
            <a:off x="3695699" y="1913931"/>
            <a:ext cx="1640799" cy="365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8D2CCDE-A1A3-6E48-B38A-72149188872F}"/>
              </a:ext>
            </a:extLst>
          </p:cNvPr>
          <p:cNvCxnSpPr>
            <a:cxnSpLocks/>
          </p:cNvCxnSpPr>
          <p:nvPr/>
        </p:nvCxnSpPr>
        <p:spPr>
          <a:xfrm flipV="1">
            <a:off x="3744000" y="2953062"/>
            <a:ext cx="1640799" cy="1689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CC3751CD-FB95-AA4A-BEE0-CC194653AE2D}"/>
              </a:ext>
            </a:extLst>
          </p:cNvPr>
          <p:cNvCxnSpPr>
            <a:cxnSpLocks/>
          </p:cNvCxnSpPr>
          <p:nvPr/>
        </p:nvCxnSpPr>
        <p:spPr>
          <a:xfrm flipV="1">
            <a:off x="6758899" y="1968550"/>
            <a:ext cx="1413970" cy="2393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86D82BA9-FC26-7146-996F-AFCC948211C3}"/>
              </a:ext>
            </a:extLst>
          </p:cNvPr>
          <p:cNvCxnSpPr>
            <a:cxnSpLocks/>
          </p:cNvCxnSpPr>
          <p:nvPr/>
        </p:nvCxnSpPr>
        <p:spPr>
          <a:xfrm>
            <a:off x="6758899" y="1484026"/>
            <a:ext cx="1424636" cy="31581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9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500D6CF-B216-EF4A-B2D2-AC4D693AC45C}"/>
              </a:ext>
            </a:extLst>
          </p:cNvPr>
          <p:cNvGrpSpPr/>
          <p:nvPr/>
        </p:nvGrpSpPr>
        <p:grpSpPr>
          <a:xfrm>
            <a:off x="863968" y="348733"/>
            <a:ext cx="3350473" cy="560681"/>
            <a:chOff x="974415" y="1351128"/>
            <a:chExt cx="3350473" cy="56068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xmlns="" id="{66D79B72-27EB-BE48-96E6-AA73E894C634}"/>
                </a:ext>
              </a:extLst>
            </p:cNvPr>
            <p:cNvSpPr/>
            <p:nvPr/>
          </p:nvSpPr>
          <p:spPr>
            <a:xfrm>
              <a:off x="1586794" y="1445483"/>
              <a:ext cx="2601907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EEB0DBEF-7611-414C-9F80-BC71EFFFEE00}"/>
                </a:ext>
              </a:extLst>
            </p:cNvPr>
            <p:cNvGrpSpPr/>
            <p:nvPr/>
          </p:nvGrpSpPr>
          <p:grpSpPr>
            <a:xfrm>
              <a:off x="974415" y="1351128"/>
              <a:ext cx="3350473" cy="560681"/>
              <a:chOff x="974415" y="1351128"/>
              <a:chExt cx="3350473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AAEBC449-4234-6744-B841-532DA96F188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3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8F7FE2EE-7CA9-2541-A3C4-C02A7B91ECC8}"/>
                  </a:ext>
                </a:extLst>
              </p:cNvPr>
              <p:cNvSpPr txBox="1"/>
              <p:nvPr/>
            </p:nvSpPr>
            <p:spPr>
              <a:xfrm>
                <a:off x="1580311" y="1388589"/>
                <a:ext cx="27445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Đặt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rồi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 </a:t>
                </a:r>
                <a:endParaRPr lang="vi-VN" sz="2800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0BFB107-2D8A-354E-89D2-72F1E29BA75C}"/>
              </a:ext>
            </a:extLst>
          </p:cNvPr>
          <p:cNvGrpSpPr/>
          <p:nvPr/>
        </p:nvGrpSpPr>
        <p:grpSpPr>
          <a:xfrm>
            <a:off x="5123832" y="899924"/>
            <a:ext cx="5548756" cy="658772"/>
            <a:chOff x="1824226" y="3918824"/>
            <a:chExt cx="5548756" cy="6587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209D7E8-0D6D-F94A-BAAA-D096CEA52F6C}"/>
                </a:ext>
              </a:extLst>
            </p:cNvPr>
            <p:cNvSpPr/>
            <p:nvPr/>
          </p:nvSpPr>
          <p:spPr>
            <a:xfrm>
              <a:off x="1824226" y="3918826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 + 7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D71AC25B-5330-A747-888B-029FBAA8B465}"/>
                </a:ext>
              </a:extLst>
            </p:cNvPr>
            <p:cNvSpPr/>
            <p:nvPr/>
          </p:nvSpPr>
          <p:spPr>
            <a:xfrm>
              <a:off x="3901137" y="3918825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 + 48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FBA0088-3304-EA40-9B2A-99EF0E9E1EE0}"/>
                </a:ext>
              </a:extLst>
            </p:cNvPr>
            <p:cNvSpPr/>
            <p:nvPr/>
          </p:nvSpPr>
          <p:spPr>
            <a:xfrm>
              <a:off x="5978048" y="3918824"/>
              <a:ext cx="1394934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80092FB-5ED3-5B44-8FC7-B22FC4C86971}"/>
              </a:ext>
            </a:extLst>
          </p:cNvPr>
          <p:cNvGrpSpPr/>
          <p:nvPr/>
        </p:nvGrpSpPr>
        <p:grpSpPr>
          <a:xfrm>
            <a:off x="5223379" y="1402566"/>
            <a:ext cx="837249" cy="1312215"/>
            <a:chOff x="1933616" y="4498692"/>
            <a:chExt cx="837249" cy="13122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06E258D-33FE-004F-BFED-A2048B30175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BCE2465-20C5-504C-8001-026C96C747F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D27F4BF8-62F5-374A-9C58-0DB40EC90FB5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50EA2D8-0F67-3549-8FF3-AD861574766B}"/>
              </a:ext>
            </a:extLst>
          </p:cNvPr>
          <p:cNvGrpSpPr/>
          <p:nvPr/>
        </p:nvGrpSpPr>
        <p:grpSpPr>
          <a:xfrm>
            <a:off x="7306220" y="1395516"/>
            <a:ext cx="837249" cy="1312215"/>
            <a:chOff x="1933616" y="4498692"/>
            <a:chExt cx="837249" cy="13122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04C1B84-A5AF-1F41-8F0C-BF6CE1FABAD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9B566BB-3DAE-4946-AFE6-8B18669BE2F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FC12846-7641-2D45-9A4F-B4AA3BF6941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059C106-34DC-4940-B28A-54E680D89E49}"/>
              </a:ext>
            </a:extLst>
          </p:cNvPr>
          <p:cNvGrpSpPr/>
          <p:nvPr/>
        </p:nvGrpSpPr>
        <p:grpSpPr>
          <a:xfrm>
            <a:off x="9389061" y="1402566"/>
            <a:ext cx="837249" cy="1312215"/>
            <a:chOff x="1933616" y="4498692"/>
            <a:chExt cx="837249" cy="13122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2B09455-1ADD-9943-9972-14FD908C68E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16B6AE5-4AD8-4A46-AB73-B17979F85A3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FF4D51E1-639C-6548-954A-ADFF9C99930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744787C-8288-A94C-AED2-9ED34BBF9CF6}"/>
              </a:ext>
            </a:extLst>
          </p:cNvPr>
          <p:cNvSpPr txBox="1"/>
          <p:nvPr/>
        </p:nvSpPr>
        <p:spPr>
          <a:xfrm>
            <a:off x="5420709" y="274365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32713B4-7E0C-C245-A399-E4EB9BE6D29E}"/>
              </a:ext>
            </a:extLst>
          </p:cNvPr>
          <p:cNvSpPr txBox="1"/>
          <p:nvPr/>
        </p:nvSpPr>
        <p:spPr>
          <a:xfrm>
            <a:off x="7503550" y="271278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2A26436-CF05-CF48-A5D9-9F80E87FA2D5}"/>
              </a:ext>
            </a:extLst>
          </p:cNvPr>
          <p:cNvSpPr txBox="1"/>
          <p:nvPr/>
        </p:nvSpPr>
        <p:spPr>
          <a:xfrm>
            <a:off x="9612895" y="274365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1250348-A5F2-FA47-9706-6F01E5BF25E3}"/>
              </a:ext>
            </a:extLst>
          </p:cNvPr>
          <p:cNvSpPr txBox="1"/>
          <p:nvPr/>
        </p:nvSpPr>
        <p:spPr>
          <a:xfrm>
            <a:off x="4214441" y="9985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3A2F640-340C-8B4F-AD0A-557266F84A46}"/>
              </a:ext>
            </a:extLst>
          </p:cNvPr>
          <p:cNvSpPr txBox="1"/>
          <p:nvPr/>
        </p:nvSpPr>
        <p:spPr>
          <a:xfrm>
            <a:off x="4214441" y="36914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B418757B-A709-114F-A16F-DEA2C703A3E8}"/>
              </a:ext>
            </a:extLst>
          </p:cNvPr>
          <p:cNvGrpSpPr/>
          <p:nvPr/>
        </p:nvGrpSpPr>
        <p:grpSpPr>
          <a:xfrm>
            <a:off x="5123832" y="3691478"/>
            <a:ext cx="5539138" cy="658772"/>
            <a:chOff x="1824226" y="3918824"/>
            <a:chExt cx="5539138" cy="65877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162E2A65-D3CE-3041-88FC-F8CA97EBE106}"/>
                </a:ext>
              </a:extLst>
            </p:cNvPr>
            <p:cNvSpPr/>
            <p:nvPr/>
          </p:nvSpPr>
          <p:spPr>
            <a:xfrm>
              <a:off x="1824226" y="3918826"/>
              <a:ext cx="1184940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 – 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4B31C48A-E6D5-F44E-80D1-A6C81ADC69B4}"/>
                </a:ext>
              </a:extLst>
            </p:cNvPr>
            <p:cNvSpPr/>
            <p:nvPr/>
          </p:nvSpPr>
          <p:spPr>
            <a:xfrm>
              <a:off x="3901137" y="3918825"/>
              <a:ext cx="1385316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 – 57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47E0269C-8CF0-5341-948C-04BBFD5F3475}"/>
                </a:ext>
              </a:extLst>
            </p:cNvPr>
            <p:cNvSpPr/>
            <p:nvPr/>
          </p:nvSpPr>
          <p:spPr>
            <a:xfrm>
              <a:off x="5978048" y="3918824"/>
              <a:ext cx="1385316" cy="65877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 – 85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F44BFF9-4903-E44E-8BB2-69E71A739CFB}"/>
              </a:ext>
            </a:extLst>
          </p:cNvPr>
          <p:cNvGrpSpPr/>
          <p:nvPr/>
        </p:nvGrpSpPr>
        <p:grpSpPr>
          <a:xfrm>
            <a:off x="5223379" y="4194120"/>
            <a:ext cx="837249" cy="1312215"/>
            <a:chOff x="1933616" y="4498692"/>
            <a:chExt cx="837249" cy="13122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B293828-52E0-684A-A076-C8F568B594ED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238981E0-DDD6-DA49-95DD-6EAE95473A6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7AAE944-D398-CA47-B4FF-FE60CB5688B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4E9D201-B143-0E48-8771-E77BF1B97759}"/>
              </a:ext>
            </a:extLst>
          </p:cNvPr>
          <p:cNvGrpSpPr/>
          <p:nvPr/>
        </p:nvGrpSpPr>
        <p:grpSpPr>
          <a:xfrm>
            <a:off x="7306220" y="4187070"/>
            <a:ext cx="837249" cy="1312215"/>
            <a:chOff x="1933616" y="4498692"/>
            <a:chExt cx="837249" cy="13122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ABA1052-2C6C-0943-9AE6-2C8EF5A2030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AAD2D81-40F2-CA48-926B-A515169C937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FE509D2E-A561-D142-8423-F9D4D7FDD22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6407B5EA-556F-664E-B988-B6EFDE550AD0}"/>
              </a:ext>
            </a:extLst>
          </p:cNvPr>
          <p:cNvGrpSpPr/>
          <p:nvPr/>
        </p:nvGrpSpPr>
        <p:grpSpPr>
          <a:xfrm>
            <a:off x="9389061" y="4194120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2313FA3-2AF8-0C49-AEBD-F28079BEE22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85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4C4E6A4-0A87-1E4B-B72B-AFC2243D9B1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373F783B-1D51-8B43-B829-553A35E3093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DDCE8EC-BA71-304D-8C40-64DFDE270576}"/>
              </a:ext>
            </a:extLst>
          </p:cNvPr>
          <p:cNvSpPr txBox="1"/>
          <p:nvPr/>
        </p:nvSpPr>
        <p:spPr>
          <a:xfrm>
            <a:off x="5420709" y="553521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86B7660-A022-144A-8A3A-4E17ED801205}"/>
              </a:ext>
            </a:extLst>
          </p:cNvPr>
          <p:cNvSpPr txBox="1"/>
          <p:nvPr/>
        </p:nvSpPr>
        <p:spPr>
          <a:xfrm>
            <a:off x="7503550" y="550433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6B86B67-745F-6C4C-B070-9E5BCED690B4}"/>
              </a:ext>
            </a:extLst>
          </p:cNvPr>
          <p:cNvSpPr txBox="1"/>
          <p:nvPr/>
        </p:nvSpPr>
        <p:spPr>
          <a:xfrm>
            <a:off x="9612895" y="5535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6</a:t>
            </a:r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xmlns="" id="{8C68ACDC-0CA3-7642-8019-7B11054C5361}"/>
              </a:ext>
            </a:extLst>
          </p:cNvPr>
          <p:cNvSpPr/>
          <p:nvPr/>
        </p:nvSpPr>
        <p:spPr>
          <a:xfrm>
            <a:off x="785464" y="1559526"/>
            <a:ext cx="3375944" cy="4004450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Nhớ đặt tính thẳng hàng các bạn nhé.</a:t>
            </a:r>
          </a:p>
        </p:txBody>
      </p:sp>
    </p:spTree>
    <p:extLst>
      <p:ext uri="{BB962C8B-B14F-4D97-AF65-F5344CB8AC3E}">
        <p14:creationId xmlns:p14="http://schemas.microsoft.com/office/powerpoint/2010/main" val="13817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44" grpId="0"/>
      <p:bldP spid="45" grpId="0"/>
      <p:bldP spid="46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55DC98E-D735-C642-9B16-9F6BDD7DF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34" y="1674456"/>
            <a:ext cx="7663535" cy="44655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88063" y="603681"/>
            <a:ext cx="9660887" cy="954107"/>
            <a:chOff x="974415" y="1327013"/>
            <a:chExt cx="9660887" cy="95410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99392C6-494A-4B59-A6A2-4DDD7D22A582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cao</a:t>
              </a:r>
              <a:r>
                <a:rPr lang="en-US" sz="2800" dirty="0"/>
                <a:t> 89 cm, Mi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9 cm. </a:t>
              </a:r>
              <a:r>
                <a:rPr lang="en-US" sz="2800" dirty="0" err="1"/>
                <a:t>Hỏi</a:t>
              </a:r>
              <a:r>
                <a:rPr lang="en-US" sz="2800" dirty="0"/>
                <a:t> Mi </a:t>
              </a:r>
              <a:r>
                <a:rPr lang="en-US" sz="2800" dirty="0" err="1"/>
                <a:t>cao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- </a:t>
              </a:r>
              <a:r>
                <a:rPr lang="en-US" sz="2800" dirty="0" err="1"/>
                <a:t>ti</a:t>
              </a:r>
              <a:r>
                <a:rPr lang="en-US" sz="2800" dirty="0"/>
                <a:t>- </a:t>
              </a:r>
              <a:r>
                <a:rPr lang="en-US" sz="2800" dirty="0" err="1"/>
                <a:t>mét</a:t>
              </a:r>
              <a:r>
                <a:rPr lang="en-US" sz="2800" dirty="0"/>
                <a:t> ?</a:t>
              </a:r>
              <a:endParaRPr lang="vi-VN" sz="28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226524" y="2367458"/>
            <a:ext cx="43243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          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: 89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: 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…? cm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5245100" y="2367458"/>
            <a:ext cx="6235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     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xăng</a:t>
            </a:r>
            <a:r>
              <a:rPr lang="en-US" sz="2800" dirty="0"/>
              <a:t>- </a:t>
            </a:r>
            <a:r>
              <a:rPr lang="en-US" sz="2800" dirty="0" err="1"/>
              <a:t>ti</a:t>
            </a:r>
            <a:r>
              <a:rPr lang="en-US" sz="2800" dirty="0"/>
              <a:t>- 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89 + 9 = 98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98 cm</a:t>
            </a:r>
            <a:endParaRPr lang="vi-VN" sz="28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522912" y="2064842"/>
            <a:ext cx="0" cy="32639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1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756A95E-1E83-DB4C-AB24-AA99A8630371}"/>
              </a:ext>
            </a:extLst>
          </p:cNvPr>
          <p:cNvGrpSpPr/>
          <p:nvPr/>
        </p:nvGrpSpPr>
        <p:grpSpPr>
          <a:xfrm>
            <a:off x="988063" y="506696"/>
            <a:ext cx="9660887" cy="954107"/>
            <a:chOff x="974415" y="1327013"/>
            <a:chExt cx="9660887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2FE860A3-3732-FD48-8045-711E3D3E28D0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8904FEB-321E-7046-9AA8-8BCE86C07FE9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kiến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chỗ</a:t>
              </a:r>
              <a:r>
                <a:rPr lang="en-US" sz="2800" dirty="0"/>
                <a:t> </a:t>
              </a:r>
              <a:r>
                <a:rPr lang="en-US" sz="2800" dirty="0" err="1"/>
                <a:t>miếng</a:t>
              </a:r>
              <a:r>
                <a:rPr lang="en-US" sz="2800" dirty="0"/>
                <a:t> </a:t>
              </a:r>
              <a:r>
                <a:rPr lang="en-US" sz="2800" dirty="0" err="1"/>
                <a:t>bánh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1B3E608-47DC-8741-A12F-128CF8F54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28" y="1392090"/>
            <a:ext cx="6767513" cy="38798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11CE4F0-05DE-034E-81A5-26138392C649}"/>
              </a:ext>
            </a:extLst>
          </p:cNvPr>
          <p:cNvGrpSpPr/>
          <p:nvPr/>
        </p:nvGrpSpPr>
        <p:grpSpPr>
          <a:xfrm>
            <a:off x="848691" y="1494115"/>
            <a:ext cx="1323009" cy="523220"/>
            <a:chOff x="848691" y="1891144"/>
            <a:chExt cx="1323009" cy="5232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608E4A4A-C8BC-AA43-97DC-973C0230963E}"/>
                </a:ext>
              </a:extLst>
            </p:cNvPr>
            <p:cNvSpPr/>
            <p:nvPr/>
          </p:nvSpPr>
          <p:spPr>
            <a:xfrm>
              <a:off x="1292235" y="1948037"/>
              <a:ext cx="736592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E9CD3C2-8AB7-5647-A629-B9355134AD6B}"/>
                </a:ext>
              </a:extLst>
            </p:cNvPr>
            <p:cNvSpPr txBox="1"/>
            <p:nvPr/>
          </p:nvSpPr>
          <p:spPr>
            <a:xfrm>
              <a:off x="848691" y="1891144"/>
              <a:ext cx="1323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a) </a:t>
              </a: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207775E-A051-E346-B685-EAF5C4F9AF55}"/>
              </a:ext>
            </a:extLst>
          </p:cNvPr>
          <p:cNvGrpSpPr/>
          <p:nvPr/>
        </p:nvGrpSpPr>
        <p:grpSpPr>
          <a:xfrm>
            <a:off x="848691" y="1855521"/>
            <a:ext cx="3283900" cy="1305101"/>
            <a:chOff x="873761" y="2214337"/>
            <a:chExt cx="3283900" cy="130510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33270B1-65ED-D248-971B-13687E3BAA6D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x-none" sz="2800" dirty="0"/>
                <a:t>- Đường đi ABC dài          cm.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AA58E877-1BA3-9443-A4FC-F4CF85E215F7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D2A991A-A0BF-CF44-8E59-0542DE024BB1}"/>
              </a:ext>
            </a:extLst>
          </p:cNvPr>
          <p:cNvGrpSpPr/>
          <p:nvPr/>
        </p:nvGrpSpPr>
        <p:grpSpPr>
          <a:xfrm>
            <a:off x="848691" y="3332015"/>
            <a:ext cx="3283900" cy="1305101"/>
            <a:chOff x="873761" y="2214337"/>
            <a:chExt cx="3283900" cy="130510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150868F-7DEA-E749-BF25-A321181CAF69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x-none" sz="2800" dirty="0"/>
                <a:t>- Đường đi MNPQ dài          cm.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45F902EC-F53E-3548-AFC2-0CA2F26719F4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774A2D2-7C7A-3243-8FDC-5668FB2B9B84}"/>
              </a:ext>
            </a:extLst>
          </p:cNvPr>
          <p:cNvSpPr txBox="1"/>
          <p:nvPr/>
        </p:nvSpPr>
        <p:spPr>
          <a:xfrm>
            <a:off x="877749" y="4878164"/>
            <a:ext cx="352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F32C66F8-F98A-764E-8FE8-603E64EB1097}"/>
              </a:ext>
            </a:extLst>
          </p:cNvPr>
          <p:cNvSpPr/>
          <p:nvPr/>
        </p:nvSpPr>
        <p:spPr>
          <a:xfrm>
            <a:off x="4613564" y="5355217"/>
            <a:ext cx="6586577" cy="962453"/>
          </a:xfrm>
          <a:prstGeom prst="roundRect">
            <a:avLst/>
          </a:prstGeom>
          <a:solidFill>
            <a:srgbClr val="D8F3FC"/>
          </a:solidFill>
          <a:ln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E87447-159A-9E46-9972-7441A36F7F9D}"/>
              </a:ext>
            </a:extLst>
          </p:cNvPr>
          <p:cNvSpPr txBox="1"/>
          <p:nvPr/>
        </p:nvSpPr>
        <p:spPr>
          <a:xfrm>
            <a:off x="4664888" y="5654104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/>
              <a:t>ABC = AB + BC = 52 cm + 38 cm = </a:t>
            </a:r>
            <a:r>
              <a:rPr lang="x-none" sz="2400" dirty="0">
                <a:solidFill>
                  <a:srgbClr val="FF0000"/>
                </a:solidFill>
              </a:rPr>
              <a:t>90</a:t>
            </a:r>
            <a:r>
              <a:rPr lang="x-none" sz="2400" dirty="0"/>
              <a:t> cm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8327734-EDE7-1142-A3D0-2199F31A1718}"/>
              </a:ext>
            </a:extLst>
          </p:cNvPr>
          <p:cNvSpPr/>
          <p:nvPr/>
        </p:nvSpPr>
        <p:spPr>
          <a:xfrm>
            <a:off x="1611982" y="252435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3E94053-B35D-CC43-B5CD-036EF5D34DF5}"/>
              </a:ext>
            </a:extLst>
          </p:cNvPr>
          <p:cNvSpPr txBox="1"/>
          <p:nvPr/>
        </p:nvSpPr>
        <p:spPr>
          <a:xfrm>
            <a:off x="4929229" y="5486673"/>
            <a:ext cx="648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MNPQ = MN + NP + PQ </a:t>
            </a:r>
          </a:p>
          <a:p>
            <a:r>
              <a:rPr lang="x-none" sz="2400" dirty="0"/>
              <a:t>            = 39 cm + 23 cm + 35 cm = </a:t>
            </a:r>
            <a:r>
              <a:rPr lang="x-none" sz="2400" dirty="0">
                <a:solidFill>
                  <a:srgbClr val="FF0000"/>
                </a:solidFill>
              </a:rPr>
              <a:t>97</a:t>
            </a:r>
            <a:r>
              <a:rPr lang="x-none" sz="2400" dirty="0"/>
              <a:t> cm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B6C9B5D1-80BA-3449-BA94-8A60A5EE7B46}"/>
              </a:ext>
            </a:extLst>
          </p:cNvPr>
          <p:cNvSpPr/>
          <p:nvPr/>
        </p:nvSpPr>
        <p:spPr>
          <a:xfrm>
            <a:off x="1611982" y="400084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97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16E2194-0F4D-C641-8CF4-35F48E8EE61E}"/>
              </a:ext>
            </a:extLst>
          </p:cNvPr>
          <p:cNvSpPr txBox="1"/>
          <p:nvPr/>
        </p:nvSpPr>
        <p:spPr>
          <a:xfrm>
            <a:off x="4664887" y="5671338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Đ</a:t>
            </a:r>
            <a:r>
              <a:rPr lang="x-none" sz="2400" dirty="0"/>
              <a:t>ường ABC ngắn hơn MNPQ</a:t>
            </a:r>
          </a:p>
        </p:txBody>
      </p:sp>
    </p:spTree>
    <p:extLst>
      <p:ext uri="{BB962C8B-B14F-4D97-AF65-F5344CB8AC3E}">
        <p14:creationId xmlns:p14="http://schemas.microsoft.com/office/powerpoint/2010/main" val="141503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1" grpId="1"/>
      <p:bldP spid="22" grpId="0" animBg="1"/>
      <p:bldP spid="23" grpId="0"/>
      <p:bldP spid="23" grpId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5CB6255-FD19-7E43-A881-8685672F2AE4}"/>
              </a:ext>
            </a:extLst>
          </p:cNvPr>
          <p:cNvSpPr txBox="1"/>
          <p:nvPr/>
        </p:nvSpPr>
        <p:spPr>
          <a:xfrm>
            <a:off x="1662773" y="4314898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Hai đồng hồ chỉ cùng giờ vào buổi chiều là: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solidFill>
                  <a:srgbClr val="EC53E1"/>
                </a:solidFill>
              </a:rPr>
              <a:t>A</a:t>
            </a:r>
            <a:r>
              <a:rPr lang="x-none" sz="2800" dirty="0"/>
              <a:t>.   M và E		</a:t>
            </a:r>
            <a:r>
              <a:rPr lang="x-none" sz="2800" dirty="0">
                <a:solidFill>
                  <a:srgbClr val="EC53E1"/>
                </a:solidFill>
              </a:rPr>
              <a:t>B</a:t>
            </a:r>
            <a:r>
              <a:rPr lang="x-none" sz="2800" dirty="0"/>
              <a:t>.   M và G		</a:t>
            </a:r>
            <a:r>
              <a:rPr lang="x-none" sz="2800" dirty="0">
                <a:solidFill>
                  <a:srgbClr val="EC53E1"/>
                </a:solidFill>
              </a:rPr>
              <a:t>C</a:t>
            </a:r>
            <a:r>
              <a:rPr lang="x-none" sz="2800" dirty="0"/>
              <a:t>.   N và G 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D8D5945C-91C4-254B-BCF9-7C1B1F8940FE}"/>
              </a:ext>
            </a:extLst>
          </p:cNvPr>
          <p:cNvSpPr/>
          <p:nvPr/>
        </p:nvSpPr>
        <p:spPr>
          <a:xfrm>
            <a:off x="1544221" y="5034187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A54657A-89F5-8C46-8035-B0BBCF0B0176}"/>
              </a:ext>
            </a:extLst>
          </p:cNvPr>
          <p:cNvGrpSpPr/>
          <p:nvPr/>
        </p:nvGrpSpPr>
        <p:grpSpPr>
          <a:xfrm>
            <a:off x="884474" y="1790187"/>
            <a:ext cx="8979373" cy="2322339"/>
            <a:chOff x="884474" y="1790187"/>
            <a:chExt cx="8979373" cy="232233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AFFB26DB-F6A8-FF49-8720-D39AA47A68AF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6E41117-5DD1-D243-99ED-054F4360BFDA}"/>
                </a:ext>
              </a:extLst>
            </p:cNvPr>
            <p:cNvGrpSpPr/>
            <p:nvPr/>
          </p:nvGrpSpPr>
          <p:grpSpPr>
            <a:xfrm>
              <a:off x="1435665" y="1885956"/>
              <a:ext cx="8428182" cy="2226570"/>
              <a:chOff x="1435665" y="1652187"/>
              <a:chExt cx="8428182" cy="222657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E73916B5-D349-214A-BC55-59C4933D0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6000"/>
                        </a14:imgEffect>
                        <a14:imgEffect>
                          <a14:brightnessContrast bright="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5665" y="1652187"/>
                <a:ext cx="8428182" cy="153038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0C713DA-2EFF-EF4F-B116-19D1A8539B34}"/>
                  </a:ext>
                </a:extLst>
              </p:cNvPr>
              <p:cNvSpPr txBox="1"/>
              <p:nvPr/>
            </p:nvSpPr>
            <p:spPr>
              <a:xfrm>
                <a:off x="19534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M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38CEA2C5-9DEA-6345-8E0C-FBA771AC1A0A}"/>
                  </a:ext>
                </a:extLst>
              </p:cNvPr>
              <p:cNvSpPr txBox="1"/>
              <p:nvPr/>
            </p:nvSpPr>
            <p:spPr>
              <a:xfrm>
                <a:off x="40870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N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856A391E-1EF5-7447-97BA-B1713CD5DF15}"/>
                  </a:ext>
                </a:extLst>
              </p:cNvPr>
              <p:cNvSpPr txBox="1"/>
              <p:nvPr/>
            </p:nvSpPr>
            <p:spPr>
              <a:xfrm>
                <a:off x="63176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4A68C5FD-2F59-3646-AFC7-5794C1B960D7}"/>
                  </a:ext>
                </a:extLst>
              </p:cNvPr>
              <p:cNvSpPr txBox="1"/>
              <p:nvPr/>
            </p:nvSpPr>
            <p:spPr>
              <a:xfrm>
                <a:off x="84512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83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580</Words>
  <Application>Microsoft Office PowerPoint</Application>
  <PresentationFormat>Custom</PresentationFormat>
  <Paragraphs>168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94</cp:revision>
  <dcterms:created xsi:type="dcterms:W3CDTF">2021-06-02T01:34:28Z</dcterms:created>
  <dcterms:modified xsi:type="dcterms:W3CDTF">2023-01-11T02:57:46Z</dcterms:modified>
</cp:coreProperties>
</file>