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7" r:id="rId2"/>
  </p:sldMasterIdLst>
  <p:notesMasterIdLst>
    <p:notesMasterId r:id="rId25"/>
  </p:notesMasterIdLst>
  <p:sldIdLst>
    <p:sldId id="322" r:id="rId3"/>
    <p:sldId id="320" r:id="rId4"/>
    <p:sldId id="348" r:id="rId5"/>
    <p:sldId id="354" r:id="rId6"/>
    <p:sldId id="326" r:id="rId7"/>
    <p:sldId id="355" r:id="rId8"/>
    <p:sldId id="356" r:id="rId9"/>
    <p:sldId id="325" r:id="rId10"/>
    <p:sldId id="327" r:id="rId11"/>
    <p:sldId id="328" r:id="rId12"/>
    <p:sldId id="357" r:id="rId13"/>
    <p:sldId id="358" r:id="rId14"/>
    <p:sldId id="330" r:id="rId15"/>
    <p:sldId id="331" r:id="rId16"/>
    <p:sldId id="352" r:id="rId17"/>
    <p:sldId id="336" r:id="rId18"/>
    <p:sldId id="333" r:id="rId19"/>
    <p:sldId id="334" r:id="rId20"/>
    <p:sldId id="335" r:id="rId21"/>
    <p:sldId id="341" r:id="rId22"/>
    <p:sldId id="342" r:id="rId23"/>
    <p:sldId id="344" r:id="rId24"/>
  </p:sldIdLst>
  <p:sldSz cx="6858000" cy="5143500"/>
  <p:notesSz cx="6858000" cy="9144000"/>
  <p:embeddedFontLst>
    <p:embeddedFont>
      <p:font typeface="HP001 4 hàng" panose="020B0603050302020204" pitchFamily="34" charset="77"/>
      <p:regular r:id="rId26"/>
      <p:bold r:id="rId27"/>
    </p:embeddedFont>
    <p:embeddedFont>
      <p:font typeface="Kalam" panose="02000000000000000000" pitchFamily="2" charset="77"/>
      <p:regular r:id="rId28"/>
      <p:bold r:id="rId29"/>
    </p:embeddedFont>
    <p:embeddedFont>
      <p:font typeface="Montserrat" panose="02000505000000020004" pitchFamily="2" charset="77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UTM Charlotte" panose="02040603050506020204" pitchFamily="18" charset="0"/>
      <p:regular r:id="rId38"/>
    </p:embeddedFont>
    <p:embeddedFont>
      <p:font typeface="UTM Cookies" panose="02040603050506020204" pitchFamily="18" charset="0"/>
      <p:regular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B98"/>
    <a:srgbClr val="F3F1CA"/>
    <a:srgbClr val="B7D574"/>
    <a:srgbClr val="BCF246"/>
    <a:srgbClr val="FBE74D"/>
    <a:srgbClr val="3C9FD4"/>
    <a:srgbClr val="3085B6"/>
    <a:srgbClr val="2F83B4"/>
    <a:srgbClr val="EB54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4615"/>
  </p:normalViewPr>
  <p:slideViewPr>
    <p:cSldViewPr snapToGrid="0">
      <p:cViewPr varScale="1">
        <p:scale>
          <a:sx n="136" d="100"/>
          <a:sy n="136" d="100"/>
        </p:scale>
        <p:origin x="1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7694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48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68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227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915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95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30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98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1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2" y="103693"/>
            <a:ext cx="6734909" cy="494907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0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2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D1BD50-8395-0245-890E-E6724D376FD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6519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microsoft.com/office/2007/relationships/hdphoto" Target="../media/hdphoto13.wdp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9.jpg"/><Relationship Id="rId5" Type="http://schemas.microsoft.com/office/2007/relationships/hdphoto" Target="../media/hdphoto15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12" Type="http://schemas.microsoft.com/office/2007/relationships/hdphoto" Target="../media/hdphoto2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7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9.wdp"/><Relationship Id="rId4" Type="http://schemas.microsoft.com/office/2007/relationships/hdphoto" Target="../media/hdphoto14.wdp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microsoft.com/office/2007/relationships/hdphoto" Target="../media/hdphoto22.wdp"/><Relationship Id="rId5" Type="http://schemas.openxmlformats.org/officeDocument/2006/relationships/image" Target="../media/image35.png"/><Relationship Id="rId10" Type="http://schemas.microsoft.com/office/2007/relationships/hdphoto" Target="../media/hdphoto20.wdp"/><Relationship Id="rId4" Type="http://schemas.microsoft.com/office/2007/relationships/hdphoto" Target="../media/hdphoto21.wdp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3293CAC-D4BF-EF4A-BA15-59916BF2519A}"/>
              </a:ext>
            </a:extLst>
          </p:cNvPr>
          <p:cNvSpPr txBox="1"/>
          <p:nvPr/>
        </p:nvSpPr>
        <p:spPr>
          <a:xfrm>
            <a:off x="435762" y="637896"/>
            <a:ext cx="6119826" cy="211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a. Vào buổi sáng		      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b. Vào buổi chiều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c. Vào ban đêm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170D4-876E-944E-89A6-8FEA3C3282BF}"/>
              </a:ext>
            </a:extLst>
          </p:cNvPr>
          <p:cNvSpPr txBox="1"/>
          <p:nvPr/>
        </p:nvSpPr>
        <p:spPr>
          <a:xfrm>
            <a:off x="435760" y="2947583"/>
            <a:ext cx="6546063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c. Cánh diều làm cảnh thôn quê tươi đẹp hơn.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55310F-2613-BB4A-90B0-74EF5FEC6249}"/>
              </a:ext>
            </a:extLst>
          </p:cNvPr>
          <p:cNvSpPr/>
          <p:nvPr/>
        </p:nvSpPr>
        <p:spPr>
          <a:xfrm>
            <a:off x="767956" y="2395839"/>
            <a:ext cx="329609" cy="329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870A53-4C5F-F54B-A60A-546728FE1C5C}"/>
              </a:ext>
            </a:extLst>
          </p:cNvPr>
          <p:cNvSpPr/>
          <p:nvPr/>
        </p:nvSpPr>
        <p:spPr>
          <a:xfrm>
            <a:off x="760097" y="4311052"/>
            <a:ext cx="329609" cy="329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y whispered colors — the sun came out today">
            <a:extLst>
              <a:ext uri="{FF2B5EF4-FFF2-40B4-BE49-F238E27FC236}">
                <a16:creationId xmlns:a16="http://schemas.microsoft.com/office/drawing/2014/main" id="{D27540BF-8641-5D48-B458-A0411B24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6" y="245096"/>
            <a:ext cx="6523348" cy="4656841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293CAC-D4BF-EF4A-BA15-59916BF2519A}"/>
              </a:ext>
            </a:extLst>
          </p:cNvPr>
          <p:cNvSpPr txBox="1"/>
          <p:nvPr/>
        </p:nvSpPr>
        <p:spPr>
          <a:xfrm>
            <a:off x="435762" y="637896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Em thích khổ thơ nào nhất? Vì sao?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01E132-07FF-0147-A5E0-5A0B0AF0AF58}"/>
              </a:ext>
            </a:extLst>
          </p:cNvPr>
          <p:cNvSpPr/>
          <p:nvPr/>
        </p:nvSpPr>
        <p:spPr>
          <a:xfrm>
            <a:off x="771820" y="1090905"/>
            <a:ext cx="6449112" cy="169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UTM Avo" panose="02040603050506020204" pitchFamily="18" charset="0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UTM Avo" panose="02040603050506020204" pitchFamily="18" charset="0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UTM Avo" panose="02040603050506020204" pitchFamily="18" charset="0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UTM Avo" panose="02040603050506020204" pitchFamily="18" charset="0"/>
              </a:rPr>
              <a:t>Em cảm thấy thế nào khi đọc khổ thơ đó? </a:t>
            </a:r>
            <a:endParaRPr lang="en-VN" dirty="0">
              <a:latin typeface="UTM Avo" panose="02040603050506020204" pitchFamily="18" charset="0"/>
            </a:endParaRPr>
          </a:p>
        </p:txBody>
      </p:sp>
      <p:pic>
        <p:nvPicPr>
          <p:cNvPr id="10242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8FD7B205-2D1F-804C-8690-07A412E2F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3888444" y="2724688"/>
            <a:ext cx="1929563" cy="26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5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4152203" cy="555217"/>
            <a:chOff x="635794" y="386605"/>
            <a:chExt cx="415220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356989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Học thuộc khổ thơ em thích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49066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Thả diều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44306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Sáo nó thổi vang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Sao trời trôi qua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552881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nó trong ngần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hay chiếc thuyền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897288" y="1338935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nó chơi vơi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là hạt cau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Trời như cánh đồng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Xong mùa gặt hái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em - lưỡi liềm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Nhạc trời réo vang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diều xanh lúa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850597" y="4582800"/>
            <a:ext cx="1874231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(Trần Đăng Khoa)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2924011" y="888483"/>
            <a:ext cx="790601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(Trích)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6AA26-6CFB-5A4E-BD32-1B16FF705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4D0029-C61E-AF4D-A19A-D0E16816A3D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81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9A3C3F-D7AA-8B4B-873B-CB493BEE0672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DBA2FAB-4A62-6E49-98F1-3BCED82417E4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1CD3C-B174-9241-9DFE-C660E28A025A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32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080194-8843-8D43-8FA7-896A5F1BDE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28" y="1251831"/>
            <a:ext cx="288000" cy="28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CCF34-D98C-F045-838A-7614C0ACD494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E59E22-2E23-EA48-8B40-C8CEC7FE611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60E1EC-B5F7-C04C-B205-B19F7C30B1C3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32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86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9087" y="3094707"/>
            <a:ext cx="6119826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Dựa theo khổ thơ thứ tư, nói một câu tả cánh diều.</a:t>
            </a:r>
            <a:endParaRPr lang="vi-VN" sz="400" dirty="0">
              <a:latin typeface="UTM Avo" panose="020406030505060202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1600" dirty="0">
                <a:latin typeface="UTM Avo" panose="02040603050506020204" pitchFamily="18" charset="0"/>
              </a:rPr>
              <a:t>Cánh diều giống sự vật nào? Ở đâu? Khi nào?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1600" dirty="0">
                <a:latin typeface="UTM Avo" panose="02040603050506020204" pitchFamily="18" charset="0"/>
              </a:rPr>
              <a:t>Cánh diều có điểm gì giống sự vật đó?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1615174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600" dirty="0">
                <a:latin typeface="UTM Avo" panose="02040603050506020204" pitchFamily="18" charset="0"/>
              </a:rPr>
              <a:t> Từ ngữ nào được dùng để nói về âm thanh sáo diều?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707597" y="4303028"/>
            <a:ext cx="578131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VD: Cánh diều cong cong như chiếc lưỡi liềm.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52F1B16-0A3F-9040-B86E-2077D48F5368}"/>
              </a:ext>
            </a:extLst>
          </p:cNvPr>
          <p:cNvSpPr/>
          <p:nvPr/>
        </p:nvSpPr>
        <p:spPr>
          <a:xfrm rot="288941">
            <a:off x="794569" y="2447477"/>
            <a:ext cx="1542972" cy="464893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>
            <a:solidFill>
              <a:srgbClr val="F3F1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no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gió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9758AA-43DC-2646-8B21-A208CBD3D994}"/>
              </a:ext>
            </a:extLst>
          </p:cNvPr>
          <p:cNvSpPr/>
          <p:nvPr/>
        </p:nvSpPr>
        <p:spPr>
          <a:xfrm rot="21311040">
            <a:off x="2742020" y="2443391"/>
            <a:ext cx="1601113" cy="446740"/>
          </a:xfrm>
          <a:prstGeom prst="roundRect">
            <a:avLst>
              <a:gd name="adj" fmla="val 2073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ngần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BE90AA8-A35D-164A-AB3D-0805582A8B18}"/>
              </a:ext>
            </a:extLst>
          </p:cNvPr>
          <p:cNvSpPr/>
          <p:nvPr/>
        </p:nvSpPr>
        <p:spPr>
          <a:xfrm rot="347092">
            <a:off x="4795847" y="2401264"/>
            <a:ext cx="1496291" cy="446740"/>
          </a:xfrm>
          <a:prstGeom prst="roundRect">
            <a:avLst>
              <a:gd name="adj" fmla="val 26156"/>
            </a:avLst>
          </a:prstGeom>
          <a:solidFill>
            <a:schemeClr val="bg1">
              <a:lumMod val="90000"/>
            </a:schemeClr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uốn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cong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13314" name="Picture 2" descr="Music note icon cartoon style Royalty Free Vector Image">
            <a:extLst>
              <a:ext uri="{FF2B5EF4-FFF2-40B4-BE49-F238E27FC236}">
                <a16:creationId xmlns:a16="http://schemas.microsoft.com/office/drawing/2014/main" id="{392C79C2-0060-354C-883F-4B273EDB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4555465" y="2065963"/>
            <a:ext cx="479325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Music Notes Of Musical Notes">
            <a:extLst>
              <a:ext uri="{FF2B5EF4-FFF2-40B4-BE49-F238E27FC236}">
                <a16:creationId xmlns:a16="http://schemas.microsoft.com/office/drawing/2014/main" id="{7ADB2FCA-17A8-CA43-8845-DF8DD680A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2581919" y="1885188"/>
            <a:ext cx="479325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1A3D88-EF22-1043-B6BD-E682B01E62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395" y="2035156"/>
            <a:ext cx="858376" cy="7331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3FED9C1-604E-C643-B738-4A604CF3AF92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B85568-66E9-5A4E-8267-95F3869E9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2AB814-13CE-B74C-B23D-F6815329FED9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build="p"/>
      <p:bldP spid="7" grpId="0" uiExpand="1" build="p"/>
      <p:bldP spid="11" grpId="0"/>
      <p:bldP spid="19" grpId="0" animBg="1"/>
      <p:bldP spid="1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9126-D3FA-3E40-93C3-CBB21923D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-1239" r="364" b="1239"/>
          <a:stretch/>
        </p:blipFill>
        <p:spPr>
          <a:xfrm>
            <a:off x="841209" y="2086130"/>
            <a:ext cx="2534682" cy="25499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04AFB0-FF5A-2048-8BAE-B9D570E15FA2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B8BED0-B127-4A42-8890-1C6B0676B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476C95-1CAB-0B42-8992-065490736D30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A5ADCA1-EC1D-1648-A088-A373E4AAB5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30" t="22431" r="10951" b="22604"/>
          <a:stretch/>
        </p:blipFill>
        <p:spPr>
          <a:xfrm>
            <a:off x="3945626" y="2651739"/>
            <a:ext cx="2071165" cy="2071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2184.1081" end="441994.9934"/>
                </p14:media>
              </p:ext>
            </p:extLst>
          </p:nvPr>
        </p:nvPicPr>
        <p:blipFill rotWithShape="1">
          <a:blip r:embed="rId5"/>
          <a:srcRect l="9365" t="624" r="9622" b="-624"/>
          <a:stretch/>
        </p:blipFill>
        <p:spPr>
          <a:xfrm>
            <a:off x="905164" y="1000724"/>
            <a:ext cx="5129128" cy="3561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L.mp4" descr="L.mp4">
            <a:hlinkClick r:id="" action="ppaction://media"/>
            <a:extLst>
              <a:ext uri="{FF2B5EF4-FFF2-40B4-BE49-F238E27FC236}">
                <a16:creationId xmlns:a16="http://schemas.microsoft.com/office/drawing/2014/main" id="{4322C459-986C-D14D-8880-D1534132FE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5368" b="12485"/>
          <a:stretch/>
        </p:blipFill>
        <p:spPr>
          <a:xfrm>
            <a:off x="1597890" y="1035966"/>
            <a:ext cx="4134726" cy="3749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L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L, h, b , g.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25D2AE-AA6D-994F-965F-7C76C1316BDE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546142-0723-5D40-AB69-5C9D4BD22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3EC1C7-6671-7640-AB0C-A81DF56371C1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2673" y="617893"/>
            <a:ext cx="1632609" cy="608779"/>
            <a:chOff x="350381" y="617893"/>
            <a:chExt cx="1632609" cy="6087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0381" y="641897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375564" y="1381707"/>
            <a:ext cx="5572410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Các bạn trong tranh đang chơi trò chơi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040905" y="402380"/>
            <a:ext cx="37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2"/>
                </a:solidFill>
                <a:latin typeface="UTM Cookies" panose="02040603050506020204" pitchFamily="18" charset="0"/>
              </a:rPr>
              <a:t>THẢ DIỀU</a:t>
            </a:r>
            <a:endParaRPr lang="en-US" sz="5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64E51-03FB-B24B-9C1F-7AB95B5E32C8}"/>
              </a:ext>
            </a:extLst>
          </p:cNvPr>
          <p:cNvGrpSpPr/>
          <p:nvPr/>
        </p:nvGrpSpPr>
        <p:grpSpPr>
          <a:xfrm>
            <a:off x="322673" y="1823862"/>
            <a:ext cx="6294437" cy="3111931"/>
            <a:chOff x="322673" y="1823862"/>
            <a:chExt cx="6294437" cy="31119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D25F84-4932-B540-85A7-5290A9CFC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12000" contrast="21000"/>
                      </a14:imgEffect>
                    </a14:imgLayer>
                  </a14:imgProps>
                </a:ext>
              </a:extLst>
            </a:blip>
            <a:srcRect l="4577" t="3824" r="5043"/>
            <a:stretch/>
          </p:blipFill>
          <p:spPr>
            <a:xfrm>
              <a:off x="322673" y="1823862"/>
              <a:ext cx="6294437" cy="3111931"/>
            </a:xfrm>
            <a:prstGeom prst="roundRect">
              <a:avLst>
                <a:gd name="adj" fmla="val 27725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25016C-BE47-9A4B-94C3-6764EE316C5C}"/>
                </a:ext>
              </a:extLst>
            </p:cNvPr>
            <p:cNvSpPr/>
            <p:nvPr/>
          </p:nvSpPr>
          <p:spPr>
            <a:xfrm>
              <a:off x="322673" y="1823862"/>
              <a:ext cx="4475469" cy="988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91A355-653A-3744-9AB9-4033D6BC7F14}"/>
              </a:ext>
            </a:extLst>
          </p:cNvPr>
          <p:cNvSpPr txBox="1"/>
          <p:nvPr/>
        </p:nvSpPr>
        <p:spPr>
          <a:xfrm>
            <a:off x="1375564" y="1388188"/>
            <a:ext cx="5572410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biết gì về trò chơi này?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2E2D26-4B5A-7147-97AB-101DDB62BE4C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9288B6-6A59-A943-A0CA-374A95B6F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89C49B-2A8A-D044-9337-9AF9177BD95A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7040C1-DC5B-2641-8975-3371CAEF6B96}"/>
              </a:ext>
            </a:extLst>
          </p:cNvPr>
          <p:cNvSpPr txBox="1"/>
          <p:nvPr/>
        </p:nvSpPr>
        <p:spPr>
          <a:xfrm>
            <a:off x="370998" y="1274545"/>
            <a:ext cx="6224482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b="1" dirty="0">
                <a:solidFill>
                  <a:srgbClr val="17479D"/>
                </a:solidFill>
                <a:latin typeface="UTM Avo" panose="02040603050506020204" pitchFamily="18" charset="0"/>
              </a:rPr>
              <a:t>Nghe kể chuyện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A34DE-52EC-7B42-9621-7EF0C4499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90202" y="1921183"/>
            <a:ext cx="2736544" cy="16084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856750-0640-DE43-B392-1FD777266B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3709010" y="1942731"/>
            <a:ext cx="2699882" cy="15868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E57002-B8AA-6046-938E-D02A9D4BA7C7}"/>
              </a:ext>
            </a:extLst>
          </p:cNvPr>
          <p:cNvSpPr txBox="1"/>
          <p:nvPr/>
        </p:nvSpPr>
        <p:spPr>
          <a:xfrm>
            <a:off x="800326" y="151375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C2E980-F78C-5648-A9E6-F2B4AEA8F6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590202" y="3529602"/>
            <a:ext cx="2736543" cy="16230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EC72F9-9E75-BB41-B77B-F00147FA8A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3709010" y="3548074"/>
            <a:ext cx="2699882" cy="16140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5FE2BB4-4DBE-3F40-B4E3-1CD1E02867D2}"/>
              </a:ext>
            </a:extLst>
          </p:cNvPr>
          <p:cNvSpPr/>
          <p:nvPr/>
        </p:nvSpPr>
        <p:spPr>
          <a:xfrm>
            <a:off x="3326745" y="4701309"/>
            <a:ext cx="382265" cy="4421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A53E7D1-AE42-FD4E-B91B-BDDE9855E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4020" y="683507"/>
            <a:ext cx="2736544" cy="1608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B00A74-F467-B84F-A95A-A39F4A035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3662828" y="705055"/>
            <a:ext cx="2699882" cy="15868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05B7FB-57BF-8941-AEE8-5048BF0B76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544020" y="2707565"/>
            <a:ext cx="2736543" cy="16230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256C6E-2DA9-CC44-8950-3176CABFA6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3662828" y="2726037"/>
            <a:ext cx="2699882" cy="161401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5365D8-0803-5942-B84B-3FFD11BA075E}"/>
              </a:ext>
            </a:extLst>
          </p:cNvPr>
          <p:cNvSpPr/>
          <p:nvPr/>
        </p:nvSpPr>
        <p:spPr>
          <a:xfrm>
            <a:off x="415934" y="2264218"/>
            <a:ext cx="3118808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 câu chuyện, những bạn nào chơi thân với nhau?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0E7DEC8-1F0E-644A-AC04-BAB66583FF9C}"/>
              </a:ext>
            </a:extLst>
          </p:cNvPr>
          <p:cNvSpPr/>
          <p:nvPr/>
        </p:nvSpPr>
        <p:spPr>
          <a:xfrm>
            <a:off x="3541773" y="2286630"/>
            <a:ext cx="2941992" cy="4710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Ba bạn thường kể cho nhau nghe những gì?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08B3EB1-EE8F-E846-B7B1-353AE10D9C2B}"/>
              </a:ext>
            </a:extLst>
          </p:cNvPr>
          <p:cNvSpPr/>
          <p:nvPr/>
        </p:nvSpPr>
        <p:spPr>
          <a:xfrm>
            <a:off x="534872" y="4277836"/>
            <a:ext cx="294199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Ba bạn nghĩ ra cách gì để tận mắt thấy những điều đã nghe?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CBF6012-B053-A848-8D16-F1DB705A5988}"/>
              </a:ext>
            </a:extLst>
          </p:cNvPr>
          <p:cNvSpPr/>
          <p:nvPr/>
        </p:nvSpPr>
        <p:spPr>
          <a:xfrm>
            <a:off x="3541773" y="4313577"/>
            <a:ext cx="2941992" cy="471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Ếch ộp, sơn ca và nai vàng đã rút ra được bài học gì?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C82E3E-D104-AA42-A070-3242F2561F62}"/>
              </a:ext>
            </a:extLst>
          </p:cNvPr>
          <p:cNvSpPr txBox="1"/>
          <p:nvPr/>
        </p:nvSpPr>
        <p:spPr>
          <a:xfrm>
            <a:off x="316759" y="293232"/>
            <a:ext cx="6224482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    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Chọn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kể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1 - 2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đoạn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của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câu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chuyện</a:t>
            </a:r>
            <a:r>
              <a:rPr lang="en-US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A3D10E-9155-6244-AF9A-C0483A6F826A}"/>
              </a:ext>
            </a:extLst>
          </p:cNvPr>
          <p:cNvGrpSpPr/>
          <p:nvPr/>
        </p:nvGrpSpPr>
        <p:grpSpPr>
          <a:xfrm>
            <a:off x="899082" y="1536569"/>
            <a:ext cx="5398024" cy="1659119"/>
            <a:chOff x="899082" y="1178349"/>
            <a:chExt cx="5398024" cy="165911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FE8ECA7-A455-7847-9F27-1BB23390BE4C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3355B-E2ED-2245-B340-06AEB6F520A4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51552CF-3E90-7846-AA2D-855ED71F441B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880268" y="1867339"/>
            <a:ext cx="5498571" cy="1036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 cho người thân nghe câu chuyện: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“Chúng mình là bạn”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E9E944-70A0-384A-A6EC-AD896EA2BF45}"/>
              </a:ext>
            </a:extLst>
          </p:cNvPr>
          <p:cNvSpPr/>
          <p:nvPr/>
        </p:nvSpPr>
        <p:spPr>
          <a:xfrm>
            <a:off x="1009379" y="1904717"/>
            <a:ext cx="171396" cy="171396"/>
          </a:xfrm>
          <a:prstGeom prst="ellipse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8D372-DC5C-6749-ACAE-097DE046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54923" y="1060038"/>
            <a:ext cx="935281" cy="8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424677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Thả diều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Cánh diều no gió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Sáo nó thổi vang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Sao trời trôi qua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81" y="1215884"/>
            <a:ext cx="288000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552881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Cánh diều no gió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Tiếng nó trong ngần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Diều hay chiếc thuyền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887861" y="1338935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Cánh diều no gió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Tiếng nó chơi vơi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Diều là hạt cau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Trời như cánh đồng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Xong mùa gặt hái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Diều em - lưỡi liềm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Cánh diều no gió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Nhạc trời réo vang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Tiếng diều xanh lúa</a:t>
            </a:r>
          </a:p>
          <a:p>
            <a:pPr marL="4445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850597" y="4582800"/>
            <a:ext cx="1874231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32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28" y="1251831"/>
            <a:ext cx="288000" cy="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32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2924011" y="822495"/>
            <a:ext cx="790601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29340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424677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Thả diều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Sáo nó thổi vang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Sao trời trôi qua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552881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nó 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ngần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hay chiếc thuyền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897288" y="1338935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nó chơi vơi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là hạt cau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Phơi trên 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nong trời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Trời như cánh đồng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Xong mùa gặt hái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Diều em - 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lưỡi liềm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diều no gió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Nhạc trời réo vang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diều xanh lúa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Uốn cong 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tre làng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850597" y="4582800"/>
            <a:ext cx="1874231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(Trần Đăng Khoa)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2924011" y="822495"/>
            <a:ext cx="790601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200698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4938" y="83747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Từ ngữ</a:t>
            </a:r>
            <a:endParaRPr lang="en-US" sz="2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06915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sông Ngân ( dải Ngân Hà )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12897" y="154434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867295" y="1396539"/>
            <a:ext cx="2589692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dải trắng bạc, vắt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5D2971-2D53-5044-BF9F-77A04FDC6546}"/>
              </a:ext>
            </a:extLst>
          </p:cNvPr>
          <p:cNvSpPr/>
          <p:nvPr/>
        </p:nvSpPr>
        <p:spPr>
          <a:xfrm>
            <a:off x="784521" y="1820144"/>
            <a:ext cx="5613255" cy="86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ngang bầu trời, được tạo nên từ nhiều ngôi sao, trông giống như một con sông.</a:t>
            </a:r>
          </a:p>
        </p:txBody>
      </p:sp>
      <p:pic>
        <p:nvPicPr>
          <p:cNvPr id="4098" name="Picture 2" descr="Dải Ngân Hà của chúng ta có gì đặc biệt? - Doanh Nghiệp Việt Nam">
            <a:extLst>
              <a:ext uri="{FF2B5EF4-FFF2-40B4-BE49-F238E27FC236}">
                <a16:creationId xmlns:a16="http://schemas.microsoft.com/office/drawing/2014/main" id="{A0D8775B-C293-4344-9ABA-184AF405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1" y="2731746"/>
            <a:ext cx="6234904" cy="219547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  <p:bldP spid="7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08AE7-C9C5-8644-89B2-50F08CDAAFB2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D3BB3-5366-334B-9E75-3277F51C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626E7-5C31-2B4E-9A81-FE7B38B44127}"/>
              </a:ext>
            </a:extLst>
          </p:cNvPr>
          <p:cNvSpPr txBox="1"/>
          <p:nvPr/>
        </p:nvSpPr>
        <p:spPr>
          <a:xfrm>
            <a:off x="764938" y="83747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Từ ngữ</a:t>
            </a:r>
            <a:endParaRPr lang="en-US" sz="2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E4D69-BB1B-8240-B303-999DAE66FF03}"/>
              </a:ext>
            </a:extLst>
          </p:cNvPr>
          <p:cNvSpPr/>
          <p:nvPr/>
        </p:nvSpPr>
        <p:spPr>
          <a:xfrm>
            <a:off x="460224" y="1406915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nong</a:t>
            </a:r>
            <a:endParaRPr lang="vi-V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97C997-CF4C-3E48-BF87-F6D703346CB8}"/>
              </a:ext>
            </a:extLst>
          </p:cNvPr>
          <p:cNvSpPr/>
          <p:nvPr/>
        </p:nvSpPr>
        <p:spPr>
          <a:xfrm>
            <a:off x="512897" y="154434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5652B-C773-F94B-B193-0F8B31CBA13A}"/>
              </a:ext>
            </a:extLst>
          </p:cNvPr>
          <p:cNvSpPr/>
          <p:nvPr/>
        </p:nvSpPr>
        <p:spPr>
          <a:xfrm>
            <a:off x="1406690" y="1406915"/>
            <a:ext cx="5613255" cy="44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: vật dụng làm từ tre nứa, có hình tròn, dùng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31A89-B598-4F4B-B7DD-1F570E40ED08}"/>
              </a:ext>
            </a:extLst>
          </p:cNvPr>
          <p:cNvSpPr/>
          <p:nvPr/>
        </p:nvSpPr>
        <p:spPr>
          <a:xfrm>
            <a:off x="746813" y="1883913"/>
            <a:ext cx="210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để phơi thóc lúa.</a:t>
            </a:r>
            <a:endParaRPr lang="en-VN" dirty="0"/>
          </a:p>
        </p:txBody>
      </p:sp>
      <p:pic>
        <p:nvPicPr>
          <p:cNvPr id="5124" name="Picture 4" descr="Cái nong - Báo Gia Lai điện tử - Tin nhanh - Chính xác">
            <a:extLst>
              <a:ext uri="{FF2B5EF4-FFF2-40B4-BE49-F238E27FC236}">
                <a16:creationId xmlns:a16="http://schemas.microsoft.com/office/drawing/2014/main" id="{0CF05587-897F-A941-A4B3-355F5FA9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2253245"/>
            <a:ext cx="3947147" cy="26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3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08AE7-C9C5-8644-89B2-50F08CDAAFB2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D3BB3-5366-334B-9E75-3277F51C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626E7-5C31-2B4E-9A81-FE7B38B44127}"/>
              </a:ext>
            </a:extLst>
          </p:cNvPr>
          <p:cNvSpPr txBox="1"/>
          <p:nvPr/>
        </p:nvSpPr>
        <p:spPr>
          <a:xfrm>
            <a:off x="764938" y="780908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0"/>
                <a:solidFill>
                  <a:srgbClr val="FFAB4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 ngữ</a:t>
            </a:r>
            <a:endParaRPr kumimoji="0" lang="en-US" sz="2000" b="1" i="0" u="none" strike="noStrike" kern="0" cap="none" spc="0" normalizeH="0" baseline="0" noProof="0" dirty="0">
              <a:ln w="0"/>
              <a:solidFill>
                <a:srgbClr val="FFAB40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E4D69-BB1B-8240-B303-999DAE66FF03}"/>
              </a:ext>
            </a:extLst>
          </p:cNvPr>
          <p:cNvSpPr/>
          <p:nvPr/>
        </p:nvSpPr>
        <p:spPr>
          <a:xfrm>
            <a:off x="818443" y="1406915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hạt cau: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97C997-CF4C-3E48-BF87-F6D703346CB8}"/>
              </a:ext>
            </a:extLst>
          </p:cNvPr>
          <p:cNvSpPr/>
          <p:nvPr/>
        </p:nvSpPr>
        <p:spPr>
          <a:xfrm>
            <a:off x="871116" y="154434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5652B-C773-F94B-B193-0F8B31CBA13A}"/>
              </a:ext>
            </a:extLst>
          </p:cNvPr>
          <p:cNvSpPr/>
          <p:nvPr/>
        </p:nvSpPr>
        <p:spPr>
          <a:xfrm>
            <a:off x="1105032" y="1778259"/>
            <a:ext cx="1751290" cy="86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phần hạt của quả cau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08B3D-05C5-0040-8BBF-64EA4992C8A0}"/>
              </a:ext>
            </a:extLst>
          </p:cNvPr>
          <p:cNvSpPr/>
          <p:nvPr/>
        </p:nvSpPr>
        <p:spPr>
          <a:xfrm>
            <a:off x="3025220" y="3349207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lưỡi liềm: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85647B-F304-F748-AFD4-E012948F2799}"/>
              </a:ext>
            </a:extLst>
          </p:cNvPr>
          <p:cNvSpPr/>
          <p:nvPr/>
        </p:nvSpPr>
        <p:spPr>
          <a:xfrm>
            <a:off x="3077893" y="348663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3AE20E-7EE3-9740-8A16-213680E86CC7}"/>
              </a:ext>
            </a:extLst>
          </p:cNvPr>
          <p:cNvSpPr/>
          <p:nvPr/>
        </p:nvSpPr>
        <p:spPr>
          <a:xfrm>
            <a:off x="3311809" y="3720552"/>
            <a:ext cx="2363127" cy="86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vật dụng dùng để gặt</a:t>
            </a:r>
            <a:r>
              <a:rPr kumimoji="0" lang="vi-VN" sz="1800" b="0" i="0" u="none" strike="noStrike" kern="0" cap="none" spc="0" normalizeH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lúa.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170" name="Picture 2" descr="Nhớ những mùa cau | Báo dân sinh">
            <a:extLst>
              <a:ext uri="{FF2B5EF4-FFF2-40B4-BE49-F238E27FC236}">
                <a16:creationId xmlns:a16="http://schemas.microsoft.com/office/drawing/2014/main" id="{0E8B3CAC-51C7-C44E-A438-3DA1925F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7862" y="916949"/>
            <a:ext cx="1794706" cy="27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iềm – Wikipedia tiếng Việt">
            <a:extLst>
              <a:ext uri="{FF2B5EF4-FFF2-40B4-BE49-F238E27FC236}">
                <a16:creationId xmlns:a16="http://schemas.microsoft.com/office/drawing/2014/main" id="{3A130879-2A2B-6B43-8F4D-592F2F0A0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1241" y1="16868" x2="41241" y2="16868"/>
                        <a14:backgroundMark x1="39820" y1="17045" x2="44460" y2="16868"/>
                        <a14:backgroundMark x1="44460" y1="16690" x2="44934" y2="17223"/>
                        <a14:backgroundMark x1="70597" y1="29332" x2="73532" y2="38494"/>
                        <a14:backgroundMark x1="58617" y1="61932" x2="62263" y2="85405"/>
                        <a14:backgroundMark x1="59612" y1="82848" x2="57386" y2="8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" y="2743042"/>
            <a:ext cx="1733640" cy="23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ặt trăng lưỡi liềm">
            <a:extLst>
              <a:ext uri="{FF2B5EF4-FFF2-40B4-BE49-F238E27FC236}">
                <a16:creationId xmlns:a16="http://schemas.microsoft.com/office/drawing/2014/main" id="{E42A47E9-5DC2-304A-8D53-C61835FDC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222" y1="44620" x2="48000" y2="56962"/>
                        <a14:backgroundMark x1="48000" y1="56962" x2="52889" y2="46203"/>
                        <a14:backgroundMark x1="52889" y1="46203" x2="52444" y2="43038"/>
                        <a14:backgroundMark x1="52444" y1="42722" x2="51556" y2="55696"/>
                        <a14:backgroundMark x1="51556" y1="55696" x2="40444" y2="66456"/>
                        <a14:backgroundMark x1="57111" y1="46203" x2="57333" y2="4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20423" r="32474" b="23648"/>
          <a:stretch/>
        </p:blipFill>
        <p:spPr bwMode="auto">
          <a:xfrm>
            <a:off x="1624894" y="3055715"/>
            <a:ext cx="1290002" cy="13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10" grpId="0"/>
      <p:bldP spid="11" grpId="0" animBg="1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3945" y="984121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453177" y="1760862"/>
            <a:ext cx="6155531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Trời như cánh đồng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Xong mùa gặt hái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Diều em - lưỡi liềm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Ai quên bỏ lại.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086874" y="1856939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1AD1B5-E6AF-DD49-92DB-94879744B5CC}"/>
              </a:ext>
            </a:extLst>
          </p:cNvPr>
          <p:cNvGrpSpPr/>
          <p:nvPr/>
        </p:nvGrpSpPr>
        <p:grpSpPr>
          <a:xfrm>
            <a:off x="3742012" y="3525147"/>
            <a:ext cx="155773" cy="428013"/>
            <a:chOff x="3894064" y="2362532"/>
            <a:chExt cx="155773" cy="35373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3945988" y="2362532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3894064" y="2362533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AE22F0-CF8C-794B-AA9F-AB3DAF3C5913}"/>
              </a:ext>
            </a:extLst>
          </p:cNvPr>
          <p:cNvCxnSpPr/>
          <p:nvPr/>
        </p:nvCxnSpPr>
        <p:spPr>
          <a:xfrm flipH="1">
            <a:off x="4303744" y="2447770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67C7A-0981-7745-A805-658476FDB45E}"/>
              </a:ext>
            </a:extLst>
          </p:cNvPr>
          <p:cNvCxnSpPr/>
          <p:nvPr/>
        </p:nvCxnSpPr>
        <p:spPr>
          <a:xfrm flipH="1">
            <a:off x="2834734" y="2958388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5FA01E-5B03-D642-95D5-073D0BD94B98}"/>
              </a:ext>
            </a:extLst>
          </p:cNvPr>
          <p:cNvCxnSpPr/>
          <p:nvPr/>
        </p:nvCxnSpPr>
        <p:spPr>
          <a:xfrm flipH="1">
            <a:off x="2730113" y="3525147"/>
            <a:ext cx="85825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AE13803-3220-7B4C-992F-808648687565}"/>
              </a:ext>
            </a:extLst>
          </p:cNvPr>
          <p:cNvSpPr/>
          <p:nvPr/>
        </p:nvSpPr>
        <p:spPr>
          <a:xfrm>
            <a:off x="5825766" y="1319751"/>
            <a:ext cx="1065228" cy="1253765"/>
          </a:xfrm>
          <a:custGeom>
            <a:avLst/>
            <a:gdLst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377072 w 989814"/>
              <a:gd name="connsiteY7" fmla="*/ 386499 h 1244338"/>
              <a:gd name="connsiteX8" fmla="*/ 386499 w 989814"/>
              <a:gd name="connsiteY8" fmla="*/ 509047 h 1244338"/>
              <a:gd name="connsiteX9" fmla="*/ 678730 w 989814"/>
              <a:gd name="connsiteY9" fmla="*/ 688156 h 1244338"/>
              <a:gd name="connsiteX10" fmla="*/ 754144 w 989814"/>
              <a:gd name="connsiteY10" fmla="*/ 848412 h 1244338"/>
              <a:gd name="connsiteX11" fmla="*/ 810705 w 989814"/>
              <a:gd name="connsiteY11" fmla="*/ 970961 h 1244338"/>
              <a:gd name="connsiteX12" fmla="*/ 895546 w 989814"/>
              <a:gd name="connsiteY12" fmla="*/ 1121789 h 1244338"/>
              <a:gd name="connsiteX13" fmla="*/ 989814 w 989814"/>
              <a:gd name="connsiteY13" fmla="*/ 1244338 h 1244338"/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386499 w 989814"/>
              <a:gd name="connsiteY7" fmla="*/ 509047 h 1244338"/>
              <a:gd name="connsiteX8" fmla="*/ 678730 w 989814"/>
              <a:gd name="connsiteY8" fmla="*/ 688156 h 1244338"/>
              <a:gd name="connsiteX9" fmla="*/ 754144 w 989814"/>
              <a:gd name="connsiteY9" fmla="*/ 848412 h 1244338"/>
              <a:gd name="connsiteX10" fmla="*/ 810705 w 989814"/>
              <a:gd name="connsiteY10" fmla="*/ 970961 h 1244338"/>
              <a:gd name="connsiteX11" fmla="*/ 895546 w 989814"/>
              <a:gd name="connsiteY11" fmla="*/ 1121789 h 1244338"/>
              <a:gd name="connsiteX12" fmla="*/ 989814 w 989814"/>
              <a:gd name="connsiteY12" fmla="*/ 1244338 h 1244338"/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414779 w 989814"/>
              <a:gd name="connsiteY7" fmla="*/ 527901 h 1244338"/>
              <a:gd name="connsiteX8" fmla="*/ 678730 w 989814"/>
              <a:gd name="connsiteY8" fmla="*/ 688156 h 1244338"/>
              <a:gd name="connsiteX9" fmla="*/ 754144 w 989814"/>
              <a:gd name="connsiteY9" fmla="*/ 848412 h 1244338"/>
              <a:gd name="connsiteX10" fmla="*/ 810705 w 989814"/>
              <a:gd name="connsiteY10" fmla="*/ 970961 h 1244338"/>
              <a:gd name="connsiteX11" fmla="*/ 895546 w 989814"/>
              <a:gd name="connsiteY11" fmla="*/ 1121789 h 1244338"/>
              <a:gd name="connsiteX12" fmla="*/ 989814 w 989814"/>
              <a:gd name="connsiteY12" fmla="*/ 1244338 h 1244338"/>
              <a:gd name="connsiteX0" fmla="*/ 0 w 1065228"/>
              <a:gd name="connsiteY0" fmla="*/ 0 h 1253765"/>
              <a:gd name="connsiteX1" fmla="*/ 169682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4102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4102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886119 w 1065228"/>
              <a:gd name="connsiteY9" fmla="*/ 980388 h 1253765"/>
              <a:gd name="connsiteX10" fmla="*/ 970960 w 1065228"/>
              <a:gd name="connsiteY10" fmla="*/ 1131216 h 1253765"/>
              <a:gd name="connsiteX11" fmla="*/ 1065228 w 1065228"/>
              <a:gd name="connsiteY11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970960 w 1065228"/>
              <a:gd name="connsiteY9" fmla="*/ 1131216 h 1253765"/>
              <a:gd name="connsiteX10" fmla="*/ 1065228 w 1065228"/>
              <a:gd name="connsiteY10" fmla="*/ 1253765 h 12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5228" h="1253765">
                <a:moveTo>
                  <a:pt x="0" y="0"/>
                </a:moveTo>
                <a:cubicBezTo>
                  <a:pt x="22781" y="102909"/>
                  <a:pt x="146115" y="213674"/>
                  <a:pt x="207389" y="282804"/>
                </a:cubicBezTo>
                <a:cubicBezTo>
                  <a:pt x="268663" y="351934"/>
                  <a:pt x="301657" y="384928"/>
                  <a:pt x="367645" y="414779"/>
                </a:cubicBezTo>
                <a:cubicBezTo>
                  <a:pt x="433633" y="444631"/>
                  <a:pt x="553039" y="463484"/>
                  <a:pt x="603315" y="461913"/>
                </a:cubicBezTo>
                <a:cubicBezTo>
                  <a:pt x="653591" y="460342"/>
                  <a:pt x="669302" y="428920"/>
                  <a:pt x="669302" y="405353"/>
                </a:cubicBezTo>
                <a:cubicBezTo>
                  <a:pt x="669302" y="381786"/>
                  <a:pt x="634737" y="333080"/>
                  <a:pt x="603314" y="320511"/>
                </a:cubicBezTo>
                <a:cubicBezTo>
                  <a:pt x="571891" y="307942"/>
                  <a:pt x="494906" y="292231"/>
                  <a:pt x="480766" y="329938"/>
                </a:cubicBezTo>
                <a:cubicBezTo>
                  <a:pt x="466626" y="367645"/>
                  <a:pt x="476052" y="487052"/>
                  <a:pt x="518473" y="546755"/>
                </a:cubicBezTo>
                <a:cubicBezTo>
                  <a:pt x="560894" y="606458"/>
                  <a:pt x="659877" y="590746"/>
                  <a:pt x="735291" y="688156"/>
                </a:cubicBezTo>
                <a:cubicBezTo>
                  <a:pt x="810706" y="785566"/>
                  <a:pt x="915971" y="1036948"/>
                  <a:pt x="970960" y="1131216"/>
                </a:cubicBezTo>
                <a:cubicBezTo>
                  <a:pt x="1000811" y="1176779"/>
                  <a:pt x="1033019" y="1215272"/>
                  <a:pt x="1065228" y="1253765"/>
                </a:cubicBezTo>
              </a:path>
            </a:pathLst>
          </a:custGeom>
          <a:noFill/>
          <a:ln w="952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648438"/>
            <a:ext cx="6119826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Kể tên những sự vật giống cánh diều được nhắc tới trong bài thơ.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65F1D32-57B2-8446-90F8-C106D9D1D33C}"/>
              </a:ext>
            </a:extLst>
          </p:cNvPr>
          <p:cNvSpPr/>
          <p:nvPr/>
        </p:nvSpPr>
        <p:spPr>
          <a:xfrm>
            <a:off x="5836765" y="1283614"/>
            <a:ext cx="1065228" cy="1253765"/>
          </a:xfrm>
          <a:custGeom>
            <a:avLst/>
            <a:gdLst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377072 w 989814"/>
              <a:gd name="connsiteY7" fmla="*/ 386499 h 1244338"/>
              <a:gd name="connsiteX8" fmla="*/ 386499 w 989814"/>
              <a:gd name="connsiteY8" fmla="*/ 509047 h 1244338"/>
              <a:gd name="connsiteX9" fmla="*/ 678730 w 989814"/>
              <a:gd name="connsiteY9" fmla="*/ 688156 h 1244338"/>
              <a:gd name="connsiteX10" fmla="*/ 754144 w 989814"/>
              <a:gd name="connsiteY10" fmla="*/ 848412 h 1244338"/>
              <a:gd name="connsiteX11" fmla="*/ 810705 w 989814"/>
              <a:gd name="connsiteY11" fmla="*/ 970961 h 1244338"/>
              <a:gd name="connsiteX12" fmla="*/ 895546 w 989814"/>
              <a:gd name="connsiteY12" fmla="*/ 1121789 h 1244338"/>
              <a:gd name="connsiteX13" fmla="*/ 989814 w 989814"/>
              <a:gd name="connsiteY13" fmla="*/ 1244338 h 1244338"/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386499 w 989814"/>
              <a:gd name="connsiteY7" fmla="*/ 509047 h 1244338"/>
              <a:gd name="connsiteX8" fmla="*/ 678730 w 989814"/>
              <a:gd name="connsiteY8" fmla="*/ 688156 h 1244338"/>
              <a:gd name="connsiteX9" fmla="*/ 754144 w 989814"/>
              <a:gd name="connsiteY9" fmla="*/ 848412 h 1244338"/>
              <a:gd name="connsiteX10" fmla="*/ 810705 w 989814"/>
              <a:gd name="connsiteY10" fmla="*/ 970961 h 1244338"/>
              <a:gd name="connsiteX11" fmla="*/ 895546 w 989814"/>
              <a:gd name="connsiteY11" fmla="*/ 1121789 h 1244338"/>
              <a:gd name="connsiteX12" fmla="*/ 989814 w 989814"/>
              <a:gd name="connsiteY12" fmla="*/ 1244338 h 1244338"/>
              <a:gd name="connsiteX0" fmla="*/ 0 w 989814"/>
              <a:gd name="connsiteY0" fmla="*/ 0 h 1244338"/>
              <a:gd name="connsiteX1" fmla="*/ 94268 w 989814"/>
              <a:gd name="connsiteY1" fmla="*/ 273377 h 1244338"/>
              <a:gd name="connsiteX2" fmla="*/ 292231 w 989814"/>
              <a:gd name="connsiteY2" fmla="*/ 405352 h 1244338"/>
              <a:gd name="connsiteX3" fmla="*/ 527901 w 989814"/>
              <a:gd name="connsiteY3" fmla="*/ 452486 h 1244338"/>
              <a:gd name="connsiteX4" fmla="*/ 565608 w 989814"/>
              <a:gd name="connsiteY4" fmla="*/ 395926 h 1244338"/>
              <a:gd name="connsiteX5" fmla="*/ 509047 w 989814"/>
              <a:gd name="connsiteY5" fmla="*/ 282804 h 1244338"/>
              <a:gd name="connsiteX6" fmla="*/ 405352 w 989814"/>
              <a:gd name="connsiteY6" fmla="*/ 320511 h 1244338"/>
              <a:gd name="connsiteX7" fmla="*/ 414779 w 989814"/>
              <a:gd name="connsiteY7" fmla="*/ 527901 h 1244338"/>
              <a:gd name="connsiteX8" fmla="*/ 678730 w 989814"/>
              <a:gd name="connsiteY8" fmla="*/ 688156 h 1244338"/>
              <a:gd name="connsiteX9" fmla="*/ 754144 w 989814"/>
              <a:gd name="connsiteY9" fmla="*/ 848412 h 1244338"/>
              <a:gd name="connsiteX10" fmla="*/ 810705 w 989814"/>
              <a:gd name="connsiteY10" fmla="*/ 970961 h 1244338"/>
              <a:gd name="connsiteX11" fmla="*/ 895546 w 989814"/>
              <a:gd name="connsiteY11" fmla="*/ 1121789 h 1244338"/>
              <a:gd name="connsiteX12" fmla="*/ 989814 w 989814"/>
              <a:gd name="connsiteY12" fmla="*/ 1244338 h 1244338"/>
              <a:gd name="connsiteX0" fmla="*/ 0 w 1065228"/>
              <a:gd name="connsiteY0" fmla="*/ 0 h 1253765"/>
              <a:gd name="connsiteX1" fmla="*/ 169682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4102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4102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584461 w 1065228"/>
              <a:gd name="connsiteY5" fmla="*/ 29223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490193 w 1065228"/>
              <a:gd name="connsiteY7" fmla="*/ 537328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54144 w 1065228"/>
              <a:gd name="connsiteY8" fmla="*/ 697583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829558 w 1065228"/>
              <a:gd name="connsiteY9" fmla="*/ 857839 h 1253765"/>
              <a:gd name="connsiteX10" fmla="*/ 886119 w 1065228"/>
              <a:gd name="connsiteY10" fmla="*/ 980388 h 1253765"/>
              <a:gd name="connsiteX11" fmla="*/ 970960 w 1065228"/>
              <a:gd name="connsiteY11" fmla="*/ 1131216 h 1253765"/>
              <a:gd name="connsiteX12" fmla="*/ 1065228 w 1065228"/>
              <a:gd name="connsiteY12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886119 w 1065228"/>
              <a:gd name="connsiteY9" fmla="*/ 980388 h 1253765"/>
              <a:gd name="connsiteX10" fmla="*/ 970960 w 1065228"/>
              <a:gd name="connsiteY10" fmla="*/ 1131216 h 1253765"/>
              <a:gd name="connsiteX11" fmla="*/ 1065228 w 1065228"/>
              <a:gd name="connsiteY11" fmla="*/ 1253765 h 1253765"/>
              <a:gd name="connsiteX0" fmla="*/ 0 w 1065228"/>
              <a:gd name="connsiteY0" fmla="*/ 0 h 1253765"/>
              <a:gd name="connsiteX1" fmla="*/ 207389 w 1065228"/>
              <a:gd name="connsiteY1" fmla="*/ 282804 h 1253765"/>
              <a:gd name="connsiteX2" fmla="*/ 367645 w 1065228"/>
              <a:gd name="connsiteY2" fmla="*/ 414779 h 1253765"/>
              <a:gd name="connsiteX3" fmla="*/ 603315 w 1065228"/>
              <a:gd name="connsiteY3" fmla="*/ 461913 h 1253765"/>
              <a:gd name="connsiteX4" fmla="*/ 669302 w 1065228"/>
              <a:gd name="connsiteY4" fmla="*/ 405353 h 1253765"/>
              <a:gd name="connsiteX5" fmla="*/ 603314 w 1065228"/>
              <a:gd name="connsiteY5" fmla="*/ 320511 h 1253765"/>
              <a:gd name="connsiteX6" fmla="*/ 480766 w 1065228"/>
              <a:gd name="connsiteY6" fmla="*/ 329938 h 1253765"/>
              <a:gd name="connsiteX7" fmla="*/ 518473 w 1065228"/>
              <a:gd name="connsiteY7" fmla="*/ 546755 h 1253765"/>
              <a:gd name="connsiteX8" fmla="*/ 735291 w 1065228"/>
              <a:gd name="connsiteY8" fmla="*/ 688156 h 1253765"/>
              <a:gd name="connsiteX9" fmla="*/ 970960 w 1065228"/>
              <a:gd name="connsiteY9" fmla="*/ 1131216 h 1253765"/>
              <a:gd name="connsiteX10" fmla="*/ 1065228 w 1065228"/>
              <a:gd name="connsiteY10" fmla="*/ 1253765 h 12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5228" h="1253765">
                <a:moveTo>
                  <a:pt x="0" y="0"/>
                </a:moveTo>
                <a:cubicBezTo>
                  <a:pt x="22781" y="102909"/>
                  <a:pt x="146115" y="213674"/>
                  <a:pt x="207389" y="282804"/>
                </a:cubicBezTo>
                <a:cubicBezTo>
                  <a:pt x="268663" y="351934"/>
                  <a:pt x="301657" y="384928"/>
                  <a:pt x="367645" y="414779"/>
                </a:cubicBezTo>
                <a:cubicBezTo>
                  <a:pt x="433633" y="444631"/>
                  <a:pt x="553039" y="463484"/>
                  <a:pt x="603315" y="461913"/>
                </a:cubicBezTo>
                <a:cubicBezTo>
                  <a:pt x="653591" y="460342"/>
                  <a:pt x="669302" y="428920"/>
                  <a:pt x="669302" y="405353"/>
                </a:cubicBezTo>
                <a:cubicBezTo>
                  <a:pt x="669302" y="381786"/>
                  <a:pt x="634737" y="333080"/>
                  <a:pt x="603314" y="320511"/>
                </a:cubicBezTo>
                <a:cubicBezTo>
                  <a:pt x="571891" y="307942"/>
                  <a:pt x="494906" y="292231"/>
                  <a:pt x="480766" y="329938"/>
                </a:cubicBezTo>
                <a:cubicBezTo>
                  <a:pt x="466626" y="367645"/>
                  <a:pt x="476052" y="487052"/>
                  <a:pt x="518473" y="546755"/>
                </a:cubicBezTo>
                <a:cubicBezTo>
                  <a:pt x="560894" y="606458"/>
                  <a:pt x="659877" y="590746"/>
                  <a:pt x="735291" y="688156"/>
                </a:cubicBezTo>
                <a:cubicBezTo>
                  <a:pt x="810706" y="785566"/>
                  <a:pt x="915971" y="1036948"/>
                  <a:pt x="970960" y="1131216"/>
                </a:cubicBezTo>
                <a:cubicBezTo>
                  <a:pt x="1000811" y="1176779"/>
                  <a:pt x="1033019" y="1215272"/>
                  <a:pt x="1065228" y="1253765"/>
                </a:cubicBezTo>
              </a:path>
            </a:pathLst>
          </a:custGeom>
          <a:noFill/>
          <a:ln w="19050">
            <a:solidFill>
              <a:schemeClr val="tx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6E76B8-7817-8041-B5B2-51439BA8D423}"/>
              </a:ext>
            </a:extLst>
          </p:cNvPr>
          <p:cNvGrpSpPr/>
          <p:nvPr/>
        </p:nvGrpSpPr>
        <p:grpSpPr>
          <a:xfrm>
            <a:off x="5046735" y="476324"/>
            <a:ext cx="1619739" cy="803296"/>
            <a:chOff x="5046735" y="476324"/>
            <a:chExt cx="1619739" cy="803296"/>
          </a:xfrm>
        </p:grpSpPr>
        <p:sp>
          <p:nvSpPr>
            <p:cNvPr id="4" name="Moon 3">
              <a:extLst>
                <a:ext uri="{FF2B5EF4-FFF2-40B4-BE49-F238E27FC236}">
                  <a16:creationId xmlns:a16="http://schemas.microsoft.com/office/drawing/2014/main" id="{458FA9A8-BD54-974A-9E4E-BE68FBF16E2F}"/>
                </a:ext>
              </a:extLst>
            </p:cNvPr>
            <p:cNvSpPr/>
            <p:nvPr/>
          </p:nvSpPr>
          <p:spPr>
            <a:xfrm rot="18445341">
              <a:off x="5436064" y="111632"/>
              <a:ext cx="778659" cy="1557318"/>
            </a:xfrm>
            <a:prstGeom prst="mo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91265C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588F64F3-6B8A-5948-8179-9E8A3107E859}"/>
                </a:ext>
              </a:extLst>
            </p:cNvPr>
            <p:cNvSpPr/>
            <p:nvPr/>
          </p:nvSpPr>
          <p:spPr>
            <a:xfrm rot="18193557">
              <a:off x="5498485" y="86995"/>
              <a:ext cx="778659" cy="1557318"/>
            </a:xfrm>
            <a:prstGeom prst="moon">
              <a:avLst/>
            </a:prstGeom>
            <a:noFill/>
            <a:ln w="6350">
              <a:solidFill>
                <a:srgbClr val="91265C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4C1BBF1-DC0D-7943-A43B-F7B6ECF0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307" y="2466859"/>
            <a:ext cx="6325385" cy="1162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A41AA5-68A3-9E41-B082-079DD5B55FB2}"/>
              </a:ext>
            </a:extLst>
          </p:cNvPr>
          <p:cNvSpPr txBox="1"/>
          <p:nvPr/>
        </p:nvSpPr>
        <p:spPr>
          <a:xfrm>
            <a:off x="1988270" y="3769145"/>
            <a:ext cx="786786" cy="8644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trăng 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vàng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D2B996-53F0-C64C-AC6D-B4AE631F9492}"/>
              </a:ext>
            </a:extLst>
          </p:cNvPr>
          <p:cNvSpPr/>
          <p:nvPr/>
        </p:nvSpPr>
        <p:spPr>
          <a:xfrm>
            <a:off x="496660" y="3760377"/>
            <a:ext cx="1031483" cy="8705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chiếc 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thuyền</a:t>
            </a:r>
            <a:endParaRPr lang="en-V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94C5B2-9846-1840-8730-997C7CD6E966}"/>
              </a:ext>
            </a:extLst>
          </p:cNvPr>
          <p:cNvSpPr txBox="1"/>
          <p:nvPr/>
        </p:nvSpPr>
        <p:spPr>
          <a:xfrm>
            <a:off x="3428999" y="3755334"/>
            <a:ext cx="786786" cy="864467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hạt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cau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0E58D-82A5-DC41-A37C-350F3191FA98}"/>
              </a:ext>
            </a:extLst>
          </p:cNvPr>
          <p:cNvSpPr/>
          <p:nvPr/>
        </p:nvSpPr>
        <p:spPr>
          <a:xfrm>
            <a:off x="4675912" y="3769273"/>
            <a:ext cx="644728" cy="8705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lưỡi 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liềm</a:t>
            </a:r>
            <a:endParaRPr lang="en-VN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03CDB8-7144-3E48-8CCE-BB0FC6A0C465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9EE88D-3DD3-5945-99A5-DC80E0DE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B337D8-22AD-3949-B9D8-AC953A82E312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853</Words>
  <Application>Microsoft Macintosh PowerPoint</Application>
  <PresentationFormat>Custom</PresentationFormat>
  <Paragraphs>162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Montserrat</vt:lpstr>
      <vt:lpstr>UTM Avo</vt:lpstr>
      <vt:lpstr>HP001 4 hàng</vt:lpstr>
      <vt:lpstr>UTM Cookies</vt:lpstr>
      <vt:lpstr>UTM Charlotte</vt:lpstr>
      <vt:lpstr>Kalam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Le Bao Chau 20146072</cp:lastModifiedBy>
  <cp:revision>179</cp:revision>
  <dcterms:modified xsi:type="dcterms:W3CDTF">2021-06-02T15:42:33Z</dcterms:modified>
</cp:coreProperties>
</file>