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9"/>
  </p:notesMasterIdLst>
  <p:sldIdLst>
    <p:sldId id="357" r:id="rId2"/>
    <p:sldId id="358" r:id="rId3"/>
    <p:sldId id="360" r:id="rId4"/>
    <p:sldId id="400" r:id="rId5"/>
    <p:sldId id="399" r:id="rId6"/>
    <p:sldId id="363" r:id="rId7"/>
    <p:sldId id="401" r:id="rId8"/>
    <p:sldId id="402" r:id="rId9"/>
    <p:sldId id="403" r:id="rId10"/>
    <p:sldId id="366" r:id="rId11"/>
    <p:sldId id="365" r:id="rId12"/>
    <p:sldId id="404" r:id="rId13"/>
    <p:sldId id="367" r:id="rId14"/>
    <p:sldId id="368" r:id="rId15"/>
    <p:sldId id="369" r:id="rId16"/>
    <p:sldId id="370" r:id="rId17"/>
    <p:sldId id="371" r:id="rId18"/>
    <p:sldId id="393" r:id="rId19"/>
    <p:sldId id="405" r:id="rId20"/>
    <p:sldId id="372" r:id="rId21"/>
    <p:sldId id="374" r:id="rId22"/>
    <p:sldId id="396" r:id="rId23"/>
    <p:sldId id="406" r:id="rId24"/>
    <p:sldId id="379" r:id="rId25"/>
    <p:sldId id="380" r:id="rId26"/>
    <p:sldId id="408" r:id="rId27"/>
    <p:sldId id="381" r:id="rId28"/>
  </p:sldIdLst>
  <p:sldSz cx="6858000" cy="5143500"/>
  <p:notesSz cx="6858000" cy="9144000"/>
  <p:embeddedFontLst>
    <p:embeddedFont>
      <p:font typeface="Montserrat" charset="0"/>
      <p:regular r:id="rId30"/>
      <p:bold r:id="rId31"/>
      <p:italic r:id="rId32"/>
      <p:boldItalic r:id="rId33"/>
    </p:embeddedFont>
    <p:embeddedFont>
      <p:font typeface="Kalam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182C4"/>
    <a:srgbClr val="7EA131"/>
    <a:srgbClr val="B7D574"/>
    <a:srgbClr val="FFCC00"/>
    <a:srgbClr val="FACD94"/>
    <a:srgbClr val="CC7500"/>
    <a:srgbClr val="1E5CC1"/>
    <a:srgbClr val="FB5B53"/>
    <a:srgbClr val="FB4C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8" autoAdjust="0"/>
    <p:restoredTop sz="94364" autoAdjust="0"/>
  </p:normalViewPr>
  <p:slideViewPr>
    <p:cSldViewPr snapToGrid="0">
      <p:cViewPr>
        <p:scale>
          <a:sx n="50" d="100"/>
          <a:sy n="50" d="100"/>
        </p:scale>
        <p:origin x="-3924" y="-181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01931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FeistyForwarders_0968120672</a:t>
            </a:r>
            <a:endParaRPr lang="en-U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B5B53"/>
                </a:solidFill>
                <a:latin typeface="UTM Cookies" panose="02040603050506020204" pitchFamily="18" charset="0"/>
              </a:rPr>
              <a:t>HÀNH TINH XANH CỦA EM</a:t>
            </a:r>
            <a:endParaRPr lang="en-US" sz="4000" dirty="0">
              <a:solidFill>
                <a:srgbClr val="FB5B53"/>
              </a:solidFill>
              <a:latin typeface="UTM Cookies" panose="02040603050506020204" pitchFamily="18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20737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/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746084" y="793687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0224" y="1405704"/>
            <a:ext cx="5996762" cy="495457"/>
            <a:chOff x="460224" y="1435196"/>
            <a:chExt cx="5996762" cy="49545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5996762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sửa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soạn</a:t>
              </a:r>
              <a:endParaRPr lang="vi-VN" sz="20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941306" y="1405704"/>
            <a:ext cx="4515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chuẩn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bị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sắp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thứ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việc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60224" y="2321627"/>
            <a:ext cx="1571463" cy="495457"/>
            <a:chOff x="460224" y="1435196"/>
            <a:chExt cx="1571463" cy="49545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2A05FE84-F3FF-423B-ADA4-6F77209D652D}"/>
                </a:ext>
              </a:extLst>
            </p:cNvPr>
            <p:cNvSpPr/>
            <p:nvPr/>
          </p:nvSpPr>
          <p:spPr>
            <a:xfrm>
              <a:off x="460224" y="1435196"/>
              <a:ext cx="1571463" cy="4954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dirty="0">
                  <a:latin typeface="UTM Avo" panose="02040603050506020204" pitchFamily="18" charset="0"/>
                </a:rPr>
                <a:t>    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thút</a:t>
              </a:r>
              <a:r>
                <a:rPr lang="en-US" sz="2000" dirty="0" smtClean="0">
                  <a:latin typeface="UTM Avo" panose="02040603050506020204" pitchFamily="18" charset="0"/>
                </a:rPr>
                <a:t> </a:t>
              </a:r>
              <a:r>
                <a:rPr lang="en-US" sz="2000" dirty="0" err="1" smtClean="0">
                  <a:latin typeface="UTM Avo" panose="02040603050506020204" pitchFamily="18" charset="0"/>
                </a:rPr>
                <a:t>thít</a:t>
              </a:r>
              <a:endParaRPr lang="vi-VN" sz="20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C8AD751-7B5F-4219-A003-AE328012CD5C}"/>
                </a:ext>
              </a:extLst>
            </p:cNvPr>
            <p:cNvSpPr/>
            <p:nvPr/>
          </p:nvSpPr>
          <p:spPr>
            <a:xfrm>
              <a:off x="550605" y="1572625"/>
              <a:ext cx="233916" cy="2339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16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941306" y="233459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quãng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tiếp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câu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tả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cảnh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mùa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xuân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trong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công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viên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578211" y="2102127"/>
            <a:ext cx="59967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</a:t>
            </a:r>
            <a:r>
              <a:rPr lang="en-US" sz="2000" dirty="0" smtClean="0">
                <a:latin typeface="UTM Avo" panose="02040603050506020204" pitchFamily="18" charset="0"/>
              </a:rPr>
              <a:t>a)</a:t>
            </a:r>
            <a:r>
              <a:rPr lang="vi-VN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1626674" y="2102127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519218" y="2614927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 smtClean="0">
                <a:latin typeface="UTM Avo" panose="02040603050506020204" pitchFamily="18" charset="0"/>
              </a:rPr>
              <a:t>b) </a:t>
            </a:r>
            <a:r>
              <a:rPr lang="en-US" sz="2000" dirty="0" err="1" smtClean="0">
                <a:latin typeface="UTM Avo" panose="02040603050506020204" pitchFamily="18" charset="0"/>
              </a:rPr>
              <a:t>Đàn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2167449" y="2618065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phương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Nam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trở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2A05FE84-F3FF-423B-ADA4-6F77209D652D}"/>
              </a:ext>
            </a:extLst>
          </p:cNvPr>
          <p:cNvSpPr/>
          <p:nvPr/>
        </p:nvSpPr>
        <p:spPr>
          <a:xfrm>
            <a:off x="519217" y="3117790"/>
            <a:ext cx="201750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</a:rPr>
              <a:t>     </a:t>
            </a:r>
            <a:r>
              <a:rPr lang="en-US" sz="2000" dirty="0">
                <a:latin typeface="UTM Avo" panose="02040603050506020204" pitchFamily="18" charset="0"/>
              </a:rPr>
              <a:t>c</a:t>
            </a:r>
            <a:r>
              <a:rPr lang="en-US" sz="2000" dirty="0" smtClean="0">
                <a:latin typeface="UTM Avo" panose="02040603050506020204" pitchFamily="18" charset="0"/>
              </a:rPr>
              <a:t>) </a:t>
            </a:r>
            <a:r>
              <a:rPr lang="en-US" sz="2000" dirty="0" err="1" smtClean="0">
                <a:latin typeface="UTM Avo" panose="02040603050506020204" pitchFamily="18" charset="0"/>
              </a:rPr>
              <a:t>Trẻ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em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endParaRPr lang="vi-VN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2069125" y="3119635"/>
            <a:ext cx="45156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đùa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trời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ấm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áp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0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4" grpId="0"/>
      <p:bldP spid="19" grpId="0"/>
      <p:bldP spid="22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5299" y="451258"/>
            <a:ext cx="3042331" cy="728662"/>
            <a:chOff x="495299" y="451258"/>
            <a:chExt cx="3042331" cy="728662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37838" y="1086464"/>
            <a:ext cx="61612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4. </a:t>
            </a:r>
            <a:r>
              <a:rPr lang="en-US" sz="2000" dirty="0" err="1" smtClean="0">
                <a:latin typeface="UTM Avo" panose="02040603050506020204" pitchFamily="18" charset="0"/>
              </a:rPr>
              <a:t>Thay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chim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én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nói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lời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nhắn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nhủ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đến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nhỏ</a:t>
            </a:r>
            <a:r>
              <a:rPr lang="en-US" sz="2000" dirty="0" smtClean="0">
                <a:latin typeface="UTM Avo" panose="02040603050506020204" pitchFamily="18" charset="0"/>
              </a:rPr>
              <a:t>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BCDD889-B037-48BC-924C-9A4CE9368C89}"/>
              </a:ext>
            </a:extLst>
          </p:cNvPr>
          <p:cNvSpPr txBox="1"/>
          <p:nvPr/>
        </p:nvSpPr>
        <p:spPr>
          <a:xfrm>
            <a:off x="4600160" y="-641073"/>
            <a:ext cx="4515680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ừng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tỉnh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giấc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ngủ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đông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122" name="Picture 2" descr="Chim Én Hình ảnh | Định dạng hình ảnh PNG 400202120| vn.lovepik.com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72" b="89877" l="2674" r="90000">
                        <a14:foregroundMark x1="65930" y1="71272" x2="81163" y2="667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0067">
            <a:off x="628482" y="2353992"/>
            <a:ext cx="2683743" cy="22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077030" y="1757258"/>
            <a:ext cx="3422094" cy="1248229"/>
          </a:xfrm>
          <a:prstGeom prst="wedgeEllipseCallout">
            <a:avLst>
              <a:gd name="adj1" fmla="val -47501"/>
              <a:gd name="adj2" fmla="val 68314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Các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ơi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30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49644" y="294968"/>
            <a:ext cx="2798727" cy="887228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18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373337" y="830235"/>
            <a:ext cx="6273269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smtClean="0">
                <a:latin typeface="UTM Avo" panose="02040603050506020204" pitchFamily="18" charset="0"/>
              </a:rPr>
              <a:t>1. </a:t>
            </a:r>
            <a:r>
              <a:rPr lang="en-US" sz="2000" dirty="0" err="1" smtClean="0">
                <a:latin typeface="UTM Avo" panose="02040603050506020204" pitchFamily="18" charset="0"/>
              </a:rPr>
              <a:t>Tìm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những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từ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ngữ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cho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biết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tâm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trạng</a:t>
            </a:r>
            <a:r>
              <a:rPr lang="en-US" sz="2000" dirty="0" smtClean="0">
                <a:latin typeface="UTM Avo" panose="02040603050506020204" pitchFamily="18" charset="0"/>
              </a:rPr>
              <a:t>, </a:t>
            </a:r>
            <a:r>
              <a:rPr lang="en-US" sz="2000" dirty="0" err="1" smtClean="0">
                <a:latin typeface="UTM Avo" panose="02040603050506020204" pitchFamily="18" charset="0"/>
              </a:rPr>
              <a:t>cảm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xúc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của</a:t>
            </a:r>
            <a:r>
              <a:rPr lang="en-US" sz="2000" dirty="0" smtClean="0"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latin typeface="UTM Avo" panose="02040603050506020204" pitchFamily="18" charset="0"/>
              </a:rPr>
              <a:t>cỏ</a:t>
            </a:r>
            <a:r>
              <a:rPr lang="en-US" sz="2000" dirty="0" smtClean="0">
                <a:latin typeface="UTM Avo" panose="02040603050506020204" pitchFamily="18" charset="0"/>
              </a:rPr>
              <a:t> non.</a:t>
            </a:r>
            <a:endParaRPr lang="vi-VN" sz="2000" dirty="0"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135879" y="1780560"/>
            <a:ext cx="2975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thút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thít</a:t>
            </a:r>
            <a:endParaRPr lang="en-US" sz="2000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khóc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nấc</a:t>
            </a:r>
            <a:endParaRPr lang="en-US" sz="2000" dirty="0" smtClean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rgbClr val="C00000"/>
                </a:solidFill>
                <a:latin typeface="UTM Avo" panose="02040603050506020204" pitchFamily="18" charset="0"/>
              </a:rPr>
              <a:t>n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hoẻn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miệng</a:t>
            </a:r>
            <a:r>
              <a:rPr lang="en-US" sz="2000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endParaRPr lang="vi-VN" sz="2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 smtClean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 smtClean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C142A06D-6A13-4C98-BDFE-1220BF5C3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77" y="3197640"/>
            <a:ext cx="1557223" cy="155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86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703872" y="591824"/>
            <a:ext cx="4635536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Cỏ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non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cười</a:t>
            </a:r>
            <a:r>
              <a:rPr lang="en-US" sz="24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UTM Avo" panose="02040603050506020204" pitchFamily="18" charset="0"/>
              </a:rPr>
              <a:t>rồi</a:t>
            </a:r>
            <a:endParaRPr lang="en-US" sz="24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631147" y="648185"/>
            <a:ext cx="1997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–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21597" y="1371334"/>
            <a:ext cx="6015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của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mình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Suốt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cả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đàn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khô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thành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dòng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chữ</a:t>
            </a:r>
            <a:r>
              <a:rPr lang="en-US" sz="1800" dirty="0">
                <a:latin typeface="UTM Avo" panose="02040603050506020204" pitchFamily="18" charset="0"/>
              </a:rPr>
              <a:t> “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giẫm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chân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!” </a:t>
            </a:r>
            <a:r>
              <a:rPr lang="en-US" sz="1800" dirty="0" err="1">
                <a:latin typeface="UTM Avo" panose="02040603050506020204" pitchFamily="18" charset="0"/>
              </a:rPr>
              <a:t>đặt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bãi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Xong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én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tươi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bảo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cỏ</a:t>
            </a:r>
            <a:r>
              <a:rPr lang="en-US" sz="1800" dirty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-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nay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tâm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rồi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Không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còn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giẫm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em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nữa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đâu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22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2028828" y="6187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330556" y="1994939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giẫm</a:t>
            </a:r>
            <a:endParaRPr lang="vi-VN" sz="24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2500232" y="223863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2330556" y="1418947"/>
            <a:ext cx="2717694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đêm</a:t>
            </a:r>
            <a:endParaRPr lang="vi-VN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2500232" y="1682303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85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746083" y="1309021"/>
            <a:ext cx="5365827" cy="49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muôn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 ng  </a:t>
            </a:r>
            <a:r>
              <a:rPr lang="en-US" sz="1800" dirty="0" err="1" smtClean="0">
                <a:latin typeface="UTM Avo" panose="02040603050506020204" pitchFamily="18" charset="0"/>
              </a:rPr>
              <a:t>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 </a:t>
            </a:r>
            <a:r>
              <a:rPr lang="en-US" sz="1800" dirty="0" err="1" smtClean="0">
                <a:latin typeface="UTM Avo" panose="02040603050506020204" pitchFamily="18" charset="0"/>
              </a:rPr>
              <a:t>Đồng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vương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út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heo</a:t>
            </a:r>
            <a:r>
              <a:rPr lang="en-US" sz="1800" dirty="0" smtClean="0">
                <a:latin typeface="UTM Avo" panose="02040603050506020204" pitchFamily="18" charset="0"/>
              </a:rPr>
              <a:t> may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</a:t>
            </a:r>
            <a:r>
              <a:rPr lang="en-US" sz="1800" dirty="0" err="1" smtClean="0">
                <a:latin typeface="UTM Avo" panose="02040603050506020204" pitchFamily="18" charset="0"/>
              </a:rPr>
              <a:t>Mầm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tỉnh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giấc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đầy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im</a:t>
            </a:r>
            <a:endParaRPr lang="en-US" sz="18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     </a:t>
            </a:r>
            <a:r>
              <a:rPr lang="en-US" sz="1800" dirty="0" err="1" smtClean="0">
                <a:latin typeface="UTM Avo" panose="02040603050506020204" pitchFamily="18" charset="0"/>
              </a:rPr>
              <a:t>Hạt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mưa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mải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miết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ốn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đào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tr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cửa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lim</a:t>
            </a:r>
            <a:r>
              <a:rPr lang="en-US" sz="1800" dirty="0" smtClean="0">
                <a:latin typeface="UTM Avo" panose="02040603050506020204" pitchFamily="18" charset="0"/>
              </a:rPr>
              <a:t> dim </a:t>
            </a:r>
            <a:r>
              <a:rPr lang="en-US" sz="1800" dirty="0" err="1" smtClean="0">
                <a:latin typeface="UTM Avo" panose="02040603050506020204" pitchFamily="18" charset="0"/>
              </a:rPr>
              <a:t>mắt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cười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20138" y="2658191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80810" y="2625925"/>
            <a:ext cx="491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79406" y="3072897"/>
            <a:ext cx="40025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289403" y="3480797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0614" y="3018403"/>
            <a:ext cx="51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99235" y="3458363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903054" y="3879625"/>
            <a:ext cx="352933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903054" y="3847359"/>
            <a:ext cx="558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0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605623"/>
            <a:ext cx="5928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sớm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muôn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ngh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giọt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trên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long </a:t>
            </a:r>
            <a:r>
              <a:rPr lang="en-US" sz="1800" dirty="0" err="1" smtClean="0">
                <a:latin typeface="UTM Avo" panose="02040603050506020204" pitchFamily="18" charset="0"/>
              </a:rPr>
              <a:t>lánh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  ng  </a:t>
            </a:r>
            <a:r>
              <a:rPr lang="en-US" sz="1800" dirty="0" err="1" smtClean="0">
                <a:latin typeface="UTM Avo" panose="02040603050506020204" pitchFamily="18" charset="0"/>
              </a:rPr>
              <a:t>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31244" y="1122637"/>
            <a:ext cx="569040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161071" y="1538460"/>
            <a:ext cx="526026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1916" y="1067937"/>
            <a:ext cx="70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0066" y="1493215"/>
            <a:ext cx="559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ng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1948" y="2140385"/>
            <a:ext cx="5928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3</a:t>
            </a:r>
            <a:r>
              <a:rPr lang="en-US" sz="1800" b="1" dirty="0" smtClean="0">
                <a:latin typeface="UTM Avo" panose="02040603050506020204" pitchFamily="18" charset="0"/>
              </a:rPr>
              <a:t>.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hoặc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êch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T  </a:t>
            </a:r>
            <a:r>
              <a:rPr lang="en-US" sz="1800" dirty="0" err="1" smtClean="0">
                <a:latin typeface="UTM Avo" panose="02040603050506020204" pitchFamily="18" charset="0"/>
              </a:rPr>
              <a:t>ết</a:t>
            </a:r>
            <a:r>
              <a:rPr lang="en-US" sz="1800" dirty="0" smtClean="0">
                <a:latin typeface="UTM Avo" panose="02040603050506020204" pitchFamily="18" charset="0"/>
              </a:rPr>
              <a:t>   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Ếch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kêu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uôm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ao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chuôm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800" dirty="0" err="1" smtClean="0">
                <a:latin typeface="UTM Avo" panose="02040603050506020204" pitchFamily="18" charset="0"/>
              </a:rPr>
              <a:t>Ánh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trăng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chênh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ếch</a:t>
            </a:r>
            <a:r>
              <a:rPr lang="en-US" sz="1800" dirty="0" smtClean="0">
                <a:latin typeface="UTM Avo" panose="02040603050506020204" pitchFamily="18" charset="0"/>
              </a:rPr>
              <a:t>  </a:t>
            </a:r>
            <a:r>
              <a:rPr lang="en-US" sz="1800" dirty="0" err="1" smtClean="0">
                <a:latin typeface="UTM Avo" panose="02040603050506020204" pitchFamily="18" charset="0"/>
              </a:rPr>
              <a:t>đầu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43088" y="2677371"/>
            <a:ext cx="53816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43089" y="2648216"/>
            <a:ext cx="41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ết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9986" y="3085065"/>
            <a:ext cx="573039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114675" y="3458148"/>
            <a:ext cx="572421" cy="304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9986" y="3076614"/>
            <a:ext cx="67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78652" y="3441183"/>
            <a:ext cx="705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ếch</a:t>
            </a:r>
            <a:endParaRPr lang="en-US" sz="1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44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  <p:bldP spid="8" grpId="0" animBg="1"/>
      <p:bldP spid="3" grpId="0"/>
      <p:bldP spid="4" grpId="0"/>
      <p:bldP spid="10" grpId="0" uiExpand="1" build="p"/>
      <p:bldP spid="11" grpId="0" animBg="1"/>
      <p:bldP spid="12" grpId="0"/>
      <p:bldP spid="13" grpId="0" animBg="1"/>
      <p:bldP spid="14" grpId="0" animBg="1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10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15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674448" y="1418308"/>
            <a:ext cx="4732817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600" dirty="0" err="1" smtClean="0">
                <a:latin typeface="UTM Avo" panose="02040603050506020204" pitchFamily="18" charset="0"/>
              </a:rPr>
              <a:t>Các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tấm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biển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báo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dưới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đây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nhắc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nhở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chúng</a:t>
            </a:r>
            <a:r>
              <a:rPr lang="en-US" sz="1600" dirty="0" smtClean="0">
                <a:latin typeface="UTM Avo" panose="02040603050506020204" pitchFamily="18" charset="0"/>
              </a:rPr>
              <a:t> ta </a:t>
            </a:r>
            <a:r>
              <a:rPr lang="en-US" sz="1600" dirty="0" err="1" smtClean="0">
                <a:latin typeface="UTM Avo" panose="02040603050506020204" pitchFamily="18" charset="0"/>
              </a:rPr>
              <a:t>điều</a:t>
            </a:r>
            <a:r>
              <a:rPr lang="en-US" sz="1600" dirty="0" smtClean="0"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latin typeface="UTM Avo" panose="02040603050506020204" pitchFamily="18" charset="0"/>
              </a:rPr>
              <a:t>gì</a:t>
            </a:r>
            <a:r>
              <a:rPr lang="en-US" sz="1600" dirty="0" smtClean="0">
                <a:latin typeface="UTM Avo" panose="02040603050506020204" pitchFamily="18" charset="0"/>
              </a:rPr>
              <a:t>?</a:t>
            </a:r>
            <a:endParaRPr lang="vi-VN" sz="1600" dirty="0">
              <a:latin typeface="UTM Avo" panose="020406030505060202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2791" y="2074898"/>
            <a:ext cx="5785880" cy="2457773"/>
            <a:chOff x="522791" y="2074898"/>
            <a:chExt cx="5785880" cy="2457773"/>
          </a:xfrm>
        </p:grpSpPr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99" b="100000" l="0" r="100000">
                          <a14:foregroundMark x1="9640" y1="13466" x2="8157" y2="90274"/>
                          <a14:foregroundMark x1="636" y1="5237" x2="8157" y2="98753"/>
                          <a14:foregroundMark x1="636" y1="8728" x2="2648" y2="499"/>
                          <a14:foregroundMark x1="1801" y1="1247" x2="96716" y2="1247"/>
                          <a14:foregroundMark x1="95657" y1="5985" x2="94809" y2="98005"/>
                          <a14:foregroundMark x1="82203" y1="35661" x2="82945" y2="99252"/>
                          <a14:foregroundMark x1="80191" y1="89277" x2="99364" y2="88279"/>
                          <a14:foregroundMark x1="95445" y1="76808" x2="86123" y2="82294"/>
                          <a14:foregroundMark x1="86123" y1="82294" x2="77754" y2="83292"/>
                          <a14:foregroundMark x1="77754" y1="83292" x2="69597" y2="81297"/>
                          <a14:foregroundMark x1="69492" y1="81297" x2="65042" y2="77556"/>
                          <a14:foregroundMark x1="64513" y1="76808" x2="63030" y2="76060"/>
                          <a14:foregroundMark x1="64936" y1="77556" x2="64936" y2="77556"/>
                          <a14:foregroundMark x1="62182" y1="78055" x2="65784" y2="82294"/>
                          <a14:foregroundMark x1="65784" y1="82294" x2="73517" y2="85287"/>
                          <a14:foregroundMark x1="73517" y1="85287" x2="80508" y2="85287"/>
                          <a14:foregroundMark x1="8263" y1="96509" x2="15254" y2="96010"/>
                          <a14:foregroundMark x1="15254" y1="96010" x2="20021" y2="94514"/>
                          <a14:foregroundMark x1="20021" y1="94514" x2="28178" y2="93267"/>
                          <a14:foregroundMark x1="28178" y1="93267" x2="38242" y2="90773"/>
                          <a14:foregroundMark x1="38242" y1="90773" x2="46822" y2="86783"/>
                          <a14:foregroundMark x1="46822" y1="86783" x2="50742" y2="83292"/>
                          <a14:foregroundMark x1="66102" y1="28429" x2="74788" y2="389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791" y="2074898"/>
              <a:ext cx="5785880" cy="2457773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1452236" y="3157538"/>
              <a:ext cx="609927" cy="2217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DẪM CHÂN LÊN CỎ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71286" y="3561582"/>
              <a:ext cx="609927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VỨT RÁC BỪA BÃI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93556" y="3173438"/>
              <a:ext cx="518963" cy="205824"/>
            </a:xfrm>
            <a:prstGeom prst="rect">
              <a:avLst/>
            </a:prstGeom>
            <a:solidFill>
              <a:srgbClr val="318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600" dirty="0" smtClean="0">
                  <a:solidFill>
                    <a:schemeClr val="accent2"/>
                  </a:solidFill>
                </a:rPr>
                <a:t>KHÔNG HÁI HOA</a:t>
              </a:r>
              <a:endParaRPr lang="en-US" sz="600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740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64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6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7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644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73726" y="551503"/>
            <a:ext cx="60766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1. </a:t>
            </a: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chỉ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bảo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vệ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chăm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sóc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endParaRPr lang="vi-VN" sz="1800" dirty="0">
              <a:latin typeface="UTM Avo" panose="020406030505060202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7526" y="1619251"/>
            <a:ext cx="1171693" cy="1211188"/>
            <a:chOff x="497526" y="1381126"/>
            <a:chExt cx="1171693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7924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tưới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1691326" y="1619251"/>
            <a:ext cx="1171693" cy="1211188"/>
            <a:chOff x="497526" y="1381126"/>
            <a:chExt cx="1171693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bẻ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cành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78776" y="1619251"/>
            <a:ext cx="1253412" cy="1211188"/>
            <a:chOff x="497526" y="1381126"/>
            <a:chExt cx="1253412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19062" y="1774924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tỉa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lá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237919" y="1619251"/>
            <a:ext cx="1171693" cy="1211188"/>
            <a:chOff x="497526" y="1381126"/>
            <a:chExt cx="1171693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533525" y="1781175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v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un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gốc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691326" y="2830439"/>
            <a:ext cx="1243291" cy="1211188"/>
            <a:chOff x="497526" y="1381126"/>
            <a:chExt cx="1243291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708941" y="1628953"/>
              <a:ext cx="10318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giẫm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lên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cỏ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2878776" y="2830439"/>
            <a:ext cx="1171693" cy="1211188"/>
            <a:chOff x="497526" y="1381126"/>
            <a:chExt cx="1171693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595002" y="1769650"/>
              <a:ext cx="10318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hái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hoa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4050469" y="2830439"/>
            <a:ext cx="1214034" cy="1211188"/>
            <a:chOff x="497526" y="1381126"/>
            <a:chExt cx="1214034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582208" y="1752063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bắt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sâu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050469" y="1619251"/>
            <a:ext cx="1171693" cy="1211188"/>
            <a:chOff x="497526" y="1381126"/>
            <a:chExt cx="1171693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97526" y="1774924"/>
              <a:ext cx="11293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chặt</a:t>
              </a:r>
              <a:r>
                <a:rPr lang="en-US" sz="1600" dirty="0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600" dirty="0" err="1" smtClean="0">
                  <a:solidFill>
                    <a:schemeClr val="accent2"/>
                  </a:solidFill>
                  <a:latin typeface="UTM Avo" panose="02040603050506020204" pitchFamily="18" charset="0"/>
                </a:rPr>
                <a:t>cây</a:t>
              </a:r>
              <a:endParaRPr lang="en-US" sz="1600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949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78475" y="422915"/>
            <a:ext cx="6076623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2. </a:t>
            </a:r>
            <a:r>
              <a:rPr lang="en-US" sz="1800" dirty="0" err="1" smtClean="0">
                <a:latin typeface="UTM Avo" panose="02040603050506020204" pitchFamily="18" charset="0"/>
              </a:rPr>
              <a:t>Chọn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từ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phù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hợp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thay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ô </a:t>
            </a:r>
            <a:r>
              <a:rPr lang="en-US" sz="1800" dirty="0" err="1" smtClean="0">
                <a:latin typeface="UTM Avo" panose="02040603050506020204" pitchFamily="18" charset="0"/>
              </a:rPr>
              <a:t>vuông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8001" y="1309376"/>
            <a:ext cx="60766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Cho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FF0000"/>
                </a:solidFill>
                <a:latin typeface="UTM Avo" panose="02040603050506020204" pitchFamily="18" charset="0"/>
              </a:rPr>
              <a:t>sắc</a:t>
            </a:r>
            <a:endParaRPr lang="en-US" sz="1800" dirty="0" smtClean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Buổi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sáng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ra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vườn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,  …………..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thắm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vui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sướng</a:t>
            </a:r>
            <a:r>
              <a:rPr lang="en-US" sz="1800" dirty="0" smtClean="0">
                <a:latin typeface="UTM Avo" panose="02040603050506020204" pitchFamily="18" charset="0"/>
              </a:rPr>
              <a:t> reo </a:t>
            </a:r>
            <a:r>
              <a:rPr lang="en-US" sz="1800" dirty="0" err="1" smtClean="0">
                <a:latin typeface="UTM Avo" panose="02040603050506020204" pitchFamily="18" charset="0"/>
              </a:rPr>
              <a:t>lên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sao</a:t>
            </a:r>
            <a:r>
              <a:rPr lang="en-US" sz="1800" dirty="0" smtClean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smtClean="0">
                <a:latin typeface="UTM Avo" panose="02040603050506020204" pitchFamily="18" charset="0"/>
              </a:rPr>
              <a:t>  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định</a:t>
            </a:r>
            <a:r>
              <a:rPr lang="en-US" sz="1800" dirty="0" smtClean="0">
                <a:latin typeface="UTM Avo" panose="02040603050506020204" pitchFamily="18" charset="0"/>
              </a:rPr>
              <a:t>  ……..……. 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Bỗng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có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tiếng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thầm</a:t>
            </a:r>
            <a:r>
              <a:rPr lang="en-US" sz="1800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- Xin  ……….…...  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Tôi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rất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buồn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khoe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cùng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23950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giơ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30974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nhìn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thấy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337998" y="918851"/>
            <a:ext cx="1438275" cy="42417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đừng</a:t>
            </a:r>
            <a:r>
              <a:rPr lang="en-US" sz="18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3.08642E-6 L 0.14421 0.1635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99" y="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0.01111 L 0.17708 0.413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43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0.00371 L -0.47639 0.56729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81" y="28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uiExpand="1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54675" y="508640"/>
            <a:ext cx="586517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3. </a:t>
            </a:r>
            <a:r>
              <a:rPr lang="en-US" sz="1800" dirty="0" err="1" smtClean="0">
                <a:latin typeface="UTM Avo" panose="02040603050506020204" pitchFamily="18" charset="0"/>
              </a:rPr>
              <a:t>Cần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đặt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dấu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phẩy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vị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trí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sau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endParaRPr lang="en-US" sz="1800" dirty="0" smtClean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sinh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đang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tưới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nước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bắt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cây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Mọi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người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không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được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hái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cành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c. </a:t>
            </a:r>
            <a:r>
              <a:rPr lang="en-US" sz="1800" dirty="0" err="1" smtClean="0">
                <a:latin typeface="UTM Avo" panose="02040603050506020204" pitchFamily="18" charset="0"/>
              </a:rPr>
              <a:t>Én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đều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đáng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yêu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endParaRPr lang="vi-VN" sz="1800" dirty="0"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2025" y="175916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8150" y="2559267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1150" y="2987892"/>
            <a:ext cx="2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,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– 6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xmlns="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8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52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7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8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a.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cô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bé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smtClean="0">
                <a:latin typeface="UTM Avo" panose="02040603050506020204" pitchFamily="18" charset="0"/>
              </a:rPr>
              <a:t>Cho </a:t>
            </a:r>
            <a:r>
              <a:rPr lang="en-US" sz="1800" i="1" dirty="0" err="1" smtClean="0">
                <a:latin typeface="UTM Avo" panose="02040603050506020204" pitchFamily="18" charset="0"/>
              </a:rPr>
              <a:t>hoa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khoe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sắc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bông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hồng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như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thế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nào</a:t>
            </a:r>
            <a:r>
              <a:rPr lang="en-US" sz="1800" dirty="0" smtClean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030" name="Picture 6" descr="Beautiful Red Rose Flower Ivy Plant Cartoon Stock Illustration - Download  Image Now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997" y="2203056"/>
            <a:ext cx="2104472" cy="2538728"/>
          </a:xfrm>
          <a:prstGeom prst="roundRect">
            <a:avLst>
              <a:gd name="adj" fmla="val 3748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9776" y="2592441"/>
            <a:ext cx="1519084" cy="2149343"/>
            <a:chOff x="789776" y="2592441"/>
            <a:chExt cx="1519084" cy="2149343"/>
          </a:xfrm>
        </p:grpSpPr>
        <p:pic>
          <p:nvPicPr>
            <p:cNvPr id="1026" name="Picture 2" descr="Polite little girl apologizing to young guy Vector Image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7" t="39966" r="54253" b="21898"/>
            <a:stretch/>
          </p:blipFill>
          <p:spPr bwMode="auto">
            <a:xfrm>
              <a:off x="789776" y="2592441"/>
              <a:ext cx="1519084" cy="2149343"/>
            </a:xfrm>
            <a:prstGeom prst="roundRect">
              <a:avLst>
                <a:gd name="adj" fmla="val 36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33550" y="4438650"/>
              <a:ext cx="552450" cy="30313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ular Callout 5"/>
          <p:cNvSpPr/>
          <p:nvPr/>
        </p:nvSpPr>
        <p:spPr>
          <a:xfrm>
            <a:off x="1655814" y="1935128"/>
            <a:ext cx="3364230" cy="491490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định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ngắt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hoa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40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37" y="532581"/>
            <a:ext cx="6016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latin typeface="UTM Avo" panose="02040603050506020204" pitchFamily="18" charset="0"/>
              </a:rPr>
              <a:t>1</a:t>
            </a:r>
            <a:r>
              <a:rPr lang="en-US" sz="1800" dirty="0" smtClean="0">
                <a:latin typeface="UTM Avo" panose="02040603050506020204" pitchFamily="18" charset="0"/>
              </a:rPr>
              <a:t>.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lời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xin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lỗi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latin typeface="UTM Avo" panose="02040603050506020204" pitchFamily="18" charset="0"/>
              </a:rPr>
              <a:t>b. </a:t>
            </a:r>
            <a:r>
              <a:rPr lang="en-US" sz="1800" dirty="0" err="1" smtClean="0">
                <a:latin typeface="UTM Avo" panose="02040603050506020204" pitchFamily="18" charset="0"/>
              </a:rPr>
              <a:t>Nếu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là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nhỏ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trong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câu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chuyện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Cỏ</a:t>
            </a:r>
            <a:r>
              <a:rPr lang="en-US" sz="1800" i="1" dirty="0" smtClean="0">
                <a:latin typeface="UTM Avo" panose="02040603050506020204" pitchFamily="18" charset="0"/>
              </a:rPr>
              <a:t> non </a:t>
            </a:r>
            <a:r>
              <a:rPr lang="en-US" sz="1800" i="1" dirty="0" err="1" smtClean="0">
                <a:latin typeface="UTM Avo" panose="02040603050506020204" pitchFamily="18" charset="0"/>
              </a:rPr>
              <a:t>cười</a:t>
            </a:r>
            <a:r>
              <a:rPr lang="en-US" sz="1800" i="1" dirty="0" smtClean="0">
                <a:latin typeface="UTM Avo" panose="02040603050506020204" pitchFamily="18" charset="0"/>
              </a:rPr>
              <a:t> </a:t>
            </a:r>
            <a:r>
              <a:rPr lang="en-US" sz="1800" i="1" dirty="0" err="1" smtClean="0">
                <a:latin typeface="UTM Avo" panose="02040603050506020204" pitchFamily="18" charset="0"/>
              </a:rPr>
              <a:t>rồi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khi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nghe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thấy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 </a:t>
            </a:r>
            <a:r>
              <a:rPr lang="en-US" sz="1800" dirty="0" err="1" smtClean="0">
                <a:latin typeface="UTM Avo" panose="02040603050506020204" pitchFamily="18" charset="0"/>
              </a:rPr>
              <a:t>khóc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sẽ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nói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cỏ</a:t>
            </a:r>
            <a:r>
              <a:rPr lang="en-US" sz="1800" dirty="0" smtClean="0">
                <a:latin typeface="UTM Avo" panose="02040603050506020204" pitchFamily="18" charset="0"/>
              </a:rPr>
              <a:t> non?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561"/>
          <a:stretch/>
        </p:blipFill>
        <p:spPr>
          <a:xfrm>
            <a:off x="1639104" y="2595034"/>
            <a:ext cx="1035516" cy="217886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21" r="6540"/>
          <a:stretch/>
        </p:blipFill>
        <p:spPr>
          <a:xfrm>
            <a:off x="3841284" y="2628074"/>
            <a:ext cx="1035516" cy="2178862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2333994" y="1889760"/>
            <a:ext cx="3364230" cy="705274"/>
          </a:xfrm>
          <a:prstGeom prst="wedgeRoundRectCallout">
            <a:avLst>
              <a:gd name="adj1" fmla="val -49374"/>
              <a:gd name="adj2" fmla="val 86466"/>
              <a:gd name="adj3" fmla="val 16667"/>
            </a:avLst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Mình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xin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lỗi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vì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đã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giẫm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lên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người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UTM Avo" panose="02040603050506020204" pitchFamily="18" charset="0"/>
              </a:rPr>
              <a:t>bạn</a:t>
            </a:r>
            <a:r>
              <a:rPr lang="en-US" sz="1600" dirty="0" smtClean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47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278" y="501591"/>
            <a:ext cx="6022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lnSpc>
                <a:spcPct val="150000"/>
              </a:lnSpc>
            </a:pPr>
            <a:r>
              <a:rPr lang="en-US" sz="1800" b="1" dirty="0" smtClean="0">
                <a:latin typeface="UTM Avo" panose="02040603050506020204" pitchFamily="18" charset="0"/>
              </a:rPr>
              <a:t>ĐỌC MỞ RỘNG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err="1" smtClean="0">
                <a:latin typeface="UTM Avo" panose="02040603050506020204" pitchFamily="18" charset="0"/>
              </a:rPr>
              <a:t>Tìm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sách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báo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viết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về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hoạt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động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giữ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gìn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môi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xanh</a:t>
            </a:r>
            <a:r>
              <a:rPr lang="en-US" sz="1800" dirty="0" smtClean="0">
                <a:latin typeface="UTM Avo" panose="02040603050506020204" pitchFamily="18" charset="0"/>
              </a:rPr>
              <a:t>, </a:t>
            </a:r>
            <a:r>
              <a:rPr lang="en-US" sz="1800" dirty="0" err="1" smtClean="0">
                <a:latin typeface="UTM Avo" panose="02040603050506020204" pitchFamily="18" charset="0"/>
              </a:rPr>
              <a:t>sạch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đẹp</a:t>
            </a:r>
            <a:r>
              <a:rPr lang="en-US" sz="1800" dirty="0" smtClean="0">
                <a:latin typeface="UTM Avo" panose="02040603050506020204" pitchFamily="18" charset="0"/>
              </a:rPr>
              <a:t> ở </a:t>
            </a:r>
            <a:r>
              <a:rPr lang="en-US" sz="1800" dirty="0" err="1" smtClean="0">
                <a:latin typeface="UTM Avo" panose="02040603050506020204" pitchFamily="18" charset="0"/>
              </a:rPr>
              <a:t>nhà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trường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</a:p>
          <a:p>
            <a:pPr marL="342900" lvl="1" indent="-342900">
              <a:lnSpc>
                <a:spcPct val="150000"/>
              </a:lnSpc>
              <a:buAutoNum type="arabicPeriod"/>
            </a:pPr>
            <a:r>
              <a:rPr lang="en-US" sz="1800" dirty="0" smtClean="0">
                <a:latin typeface="UTM Avo" panose="02040603050506020204" pitchFamily="18" charset="0"/>
              </a:rPr>
              <a:t>Chia </a:t>
            </a:r>
            <a:r>
              <a:rPr lang="en-US" sz="1800" dirty="0" err="1" smtClean="0">
                <a:latin typeface="UTM Avo" panose="02040603050506020204" pitchFamily="18" charset="0"/>
              </a:rPr>
              <a:t>sẻ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với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các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bạn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những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điều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mà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em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đã</a:t>
            </a:r>
            <a:r>
              <a:rPr lang="en-US" sz="1800" dirty="0" smtClean="0">
                <a:latin typeface="UTM Avo" panose="02040603050506020204" pitchFamily="18" charset="0"/>
              </a:rPr>
              <a:t> </a:t>
            </a:r>
            <a:r>
              <a:rPr lang="en-US" sz="1800" dirty="0" err="1" smtClean="0">
                <a:latin typeface="UTM Avo" panose="02040603050506020204" pitchFamily="18" charset="0"/>
              </a:rPr>
              <a:t>đọc</a:t>
            </a:r>
            <a:r>
              <a:rPr lang="en-US" sz="1800" dirty="0" smtClean="0">
                <a:latin typeface="UTM Avo" panose="02040603050506020204" pitchFamily="18" charset="0"/>
              </a:rPr>
              <a:t>.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9" y="2320664"/>
            <a:ext cx="5192169" cy="23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7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447589" y="255280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1 – 2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52354FA0-88C8-4F5C-A6E1-0274A536B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94" y="3268600"/>
            <a:ext cx="1563093" cy="156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317816FD-9AC0-4D9F-95CF-E65FBC4086FF}"/>
              </a:ext>
            </a:extLst>
          </p:cNvPr>
          <p:cNvGrpSpPr/>
          <p:nvPr/>
        </p:nvGrpSpPr>
        <p:grpSpPr>
          <a:xfrm>
            <a:off x="295467" y="624435"/>
            <a:ext cx="1963303" cy="584775"/>
            <a:chOff x="337445" y="617893"/>
            <a:chExt cx="1963303" cy="58477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chemeClr val="bg1">
                      <a:lumMod val="25000"/>
                    </a:schemeClr>
                  </a:solidFill>
                  <a:latin typeface="UTM Cookies" panose="02040603050506020204" pitchFamily="18" charset="0"/>
                </a:rPr>
                <a:t>14 </a:t>
              </a:r>
              <a:endParaRPr lang="en-US" sz="3200" dirty="0">
                <a:solidFill>
                  <a:schemeClr val="bg1">
                    <a:lumMod val="25000"/>
                  </a:schemeClr>
                </a:solidFill>
                <a:latin typeface="UTM Cookies" panose="020406030505060202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439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UTM Cookies" panose="02040603050506020204" pitchFamily="18" charset="0"/>
                </a:rPr>
                <a:t>BÀI </a:t>
              </a:r>
              <a:r>
                <a:rPr lang="en-US" sz="3200" dirty="0" smtClean="0">
                  <a:solidFill>
                    <a:srgbClr val="7EA131"/>
                  </a:solidFill>
                  <a:latin typeface="UTM Cookies" panose="02040603050506020204" pitchFamily="18" charset="0"/>
                </a:rPr>
                <a:t>14</a:t>
              </a:r>
              <a:endParaRPr lang="en-US" sz="3200" dirty="0">
                <a:solidFill>
                  <a:srgbClr val="7EA131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34775" y="510748"/>
            <a:ext cx="4672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CỎ NON CƯỜI RỒI</a:t>
            </a:r>
            <a:endParaRPr lang="en-US" sz="4000" dirty="0">
              <a:ln>
                <a:solidFill>
                  <a:schemeClr val="bg1">
                    <a:lumMod val="25000"/>
                  </a:schemeClr>
                </a:solidFill>
              </a:ln>
              <a:solidFill>
                <a:schemeClr val="accent1"/>
              </a:solidFill>
              <a:latin typeface="UTM Cookies" panose="02040603050506020204" pitchFamily="18" charset="0"/>
            </a:endParaRPr>
          </a:p>
        </p:txBody>
      </p:sp>
      <p:sp>
        <p:nvSpPr>
          <p:cNvPr id="45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49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54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605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89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00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1924802" y="727214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khó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phát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âm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1598667" y="1314054"/>
            <a:ext cx="258004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smtClean="0">
                <a:latin typeface="UTM Avo" panose="02040603050506020204" pitchFamily="18" charset="0"/>
              </a:rPr>
              <a:t>    </a:t>
            </a:r>
            <a:r>
              <a:rPr lang="en-US" sz="2400" dirty="0" err="1" smtClean="0">
                <a:latin typeface="UTM Avo" panose="02040603050506020204" pitchFamily="18" charset="0"/>
              </a:rPr>
              <a:t>bừng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tỉnh</a:t>
            </a:r>
            <a:endParaRPr lang="vi-VN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9984686-D9C8-1541-B1BE-DF75E6CE61B6}"/>
              </a:ext>
            </a:extLst>
          </p:cNvPr>
          <p:cNvSpPr/>
          <p:nvPr/>
        </p:nvSpPr>
        <p:spPr>
          <a:xfrm>
            <a:off x="1598667" y="1902498"/>
            <a:ext cx="2471888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giấc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ngủ</a:t>
            </a:r>
            <a:endParaRPr lang="vi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598667" y="2471659"/>
            <a:ext cx="2186751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sửa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soạn</a:t>
            </a:r>
            <a:endParaRPr lang="vi-VN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1DFA7C5-42F0-644F-A449-37BAD5B856D4}"/>
              </a:ext>
            </a:extLst>
          </p:cNvPr>
          <p:cNvSpPr/>
          <p:nvPr/>
        </p:nvSpPr>
        <p:spPr>
          <a:xfrm>
            <a:off x="1768343" y="1557746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768343" y="214619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48FA0106-3394-A74C-9895-B3A17E410635}"/>
              </a:ext>
            </a:extLst>
          </p:cNvPr>
          <p:cNvSpPr/>
          <p:nvPr/>
        </p:nvSpPr>
        <p:spPr>
          <a:xfrm>
            <a:off x="1768344" y="2715351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0DC3C9-D8FE-8343-84BC-BA7E05AFEB0D}"/>
              </a:ext>
            </a:extLst>
          </p:cNvPr>
          <p:cNvSpPr/>
          <p:nvPr/>
        </p:nvSpPr>
        <p:spPr>
          <a:xfrm>
            <a:off x="1598666" y="3040819"/>
            <a:ext cx="34157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nhoẻn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miệng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cười</a:t>
            </a:r>
            <a:endParaRPr lang="vi-VN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F72DEC70-6CE3-A84E-B133-9B8831666FB9}"/>
              </a:ext>
            </a:extLst>
          </p:cNvPr>
          <p:cNvSpPr/>
          <p:nvPr/>
        </p:nvSpPr>
        <p:spPr>
          <a:xfrm>
            <a:off x="1768343" y="3287370"/>
            <a:ext cx="233916" cy="23391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303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  <p:bldP spid="9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9379E3-F72F-364A-B033-9BD22226F102}"/>
              </a:ext>
            </a:extLst>
          </p:cNvPr>
          <p:cNvSpPr txBox="1"/>
          <p:nvPr/>
        </p:nvSpPr>
        <p:spPr>
          <a:xfrm>
            <a:off x="2613995" y="591234"/>
            <a:ext cx="1763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Ngắt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nghỉ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408961" y="1294389"/>
            <a:ext cx="61786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Một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hôm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chị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nâu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đang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soạn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ngủ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nghe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thấy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tiếng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khóc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thút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latin typeface="UTM Avo" panose="02040603050506020204" pitchFamily="18" charset="0"/>
              </a:rPr>
              <a:t>thít</a:t>
            </a:r>
            <a:r>
              <a:rPr lang="en-US" sz="2400" dirty="0" smtClean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cxnSp>
        <p:nvCxnSpPr>
          <p:cNvPr id="12" name="Straight Connector 11"/>
          <p:cNvCxnSpPr/>
          <p:nvPr/>
        </p:nvCxnSpPr>
        <p:spPr>
          <a:xfrm flipH="1">
            <a:off x="2346751" y="139196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422519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318983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97641" y="193304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4B2AE07-AE20-3040-9F7E-25ABBA398403}"/>
              </a:ext>
            </a:extLst>
          </p:cNvPr>
          <p:cNvSpPr/>
          <p:nvPr/>
        </p:nvSpPr>
        <p:spPr>
          <a:xfrm>
            <a:off x="408961" y="2653349"/>
            <a:ext cx="61786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UTM Avo" panose="02040603050506020204" pitchFamily="18" charset="0"/>
              </a:rPr>
              <a:t>     </a:t>
            </a:r>
            <a:r>
              <a:rPr lang="en-US" sz="2400" dirty="0" err="1" smtClean="0">
                <a:latin typeface="UTM Avo" panose="02040603050506020204" pitchFamily="18" charset="0"/>
              </a:rPr>
              <a:t>Suốt</a:t>
            </a:r>
            <a:r>
              <a:rPr lang="en-US" sz="2400" dirty="0" smtClean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đêm</a:t>
            </a:r>
            <a:r>
              <a:rPr lang="en-US" sz="2400" dirty="0">
                <a:latin typeface="UTM Avo" panose="02040603050506020204" pitchFamily="18" charset="0"/>
              </a:rPr>
              <a:t>, </a:t>
            </a:r>
            <a:r>
              <a:rPr lang="en-US" sz="2400" dirty="0" err="1">
                <a:latin typeface="UTM Avo" panose="02040603050506020204" pitchFamily="18" charset="0"/>
              </a:rPr>
              <a:t>cả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đàn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én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ra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sức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khô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thành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dòng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chữ</a:t>
            </a:r>
            <a:r>
              <a:rPr lang="en-US" sz="2400" dirty="0">
                <a:latin typeface="UTM Avo" panose="02040603050506020204" pitchFamily="18" charset="0"/>
              </a:rPr>
              <a:t> “</a:t>
            </a:r>
            <a:r>
              <a:rPr lang="en-US" sz="2400" dirty="0" err="1">
                <a:latin typeface="UTM Avo" panose="02040603050506020204" pitchFamily="18" charset="0"/>
              </a:rPr>
              <a:t>Không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dẫm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!” </a:t>
            </a:r>
            <a:r>
              <a:rPr lang="en-US" sz="2400" dirty="0" err="1">
                <a:latin typeface="UTM Avo" panose="02040603050506020204" pitchFamily="18" charset="0"/>
              </a:rPr>
              <a:t>đặt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bên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cạnh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bãi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cỏ</a:t>
            </a:r>
            <a:r>
              <a:rPr lang="en-US" sz="2400" dirty="0">
                <a:latin typeface="UTM Avo" panose="02040603050506020204" pitchFamily="18" charset="0"/>
              </a:rPr>
              <a:t>.</a:t>
            </a:r>
            <a:endParaRPr lang="vi-VN" sz="2400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402407" y="2773397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377127" y="331082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458063" y="3910033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5771534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5827190" y="3910032"/>
            <a:ext cx="111312" cy="4393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2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xuân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tỉnh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sau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đông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phương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nam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trở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về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Trẻ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dưới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trời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ấm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áp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hôm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sửa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soạn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ngủ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thì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nghe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thít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Lần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theo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tiếng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Thấy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đang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hỏi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ốm</a:t>
            </a:r>
            <a:r>
              <a:rPr lang="en-US" dirty="0" smtClean="0">
                <a:latin typeface="UTM Avo" panose="02040603050506020204" pitchFamily="18" charset="0"/>
              </a:rPr>
              <a:t> à?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nấc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-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đứng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thẳng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được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Các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đến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đây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đùa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lặng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một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phút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bỗng</a:t>
            </a:r>
            <a:r>
              <a:rPr lang="en-US" dirty="0" smtClean="0">
                <a:latin typeface="UTM Avo" panose="02040603050506020204" pitchFamily="18" charset="0"/>
              </a:rPr>
              <a:t> reo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- </a:t>
            </a:r>
            <a:r>
              <a:rPr lang="en-US" dirty="0" err="1" smtClean="0">
                <a:latin typeface="UTM Avo" panose="02040603050506020204" pitchFamily="18" charset="0"/>
              </a:rPr>
              <a:t>Đừng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khóc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!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sẽ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giúp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690EC3B-891B-417A-A712-D5F0015B33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09" y="1015710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CAB96B-6FE5-4EDE-ABE3-7E5F314AEE0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2035530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313B8F63-C1DC-4BF0-9681-7D14EF947D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134705" y="450661"/>
            <a:ext cx="4635536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smtClean="0">
                <a:solidFill>
                  <a:srgbClr val="C00000"/>
                </a:solidFill>
                <a:latin typeface="UTM Avo" panose="02040603050506020204" pitchFamily="18" charset="0"/>
              </a:rPr>
              <a:t>CỎ NON CƯỜI RỒI</a:t>
            </a:r>
            <a:endParaRPr lang="en-US" sz="18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481781" y="957264"/>
            <a:ext cx="6115665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Thế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kêu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gọi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thêm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rất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nhiều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của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mình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Suốt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đêm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cả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đàn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sức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tìm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khô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tết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thành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dòng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chữ</a:t>
            </a:r>
            <a:r>
              <a:rPr lang="en-US" dirty="0" smtClean="0">
                <a:latin typeface="UTM Avo" panose="02040603050506020204" pitchFamily="18" charset="0"/>
              </a:rPr>
              <a:t> “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dẫm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chân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!” </a:t>
            </a:r>
            <a:r>
              <a:rPr lang="en-US" dirty="0" err="1" smtClean="0">
                <a:latin typeface="UTM Avo" panose="02040603050506020204" pitchFamily="18" charset="0"/>
              </a:rPr>
              <a:t>đặt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cạnh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bãi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Xong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việc</a:t>
            </a:r>
            <a:r>
              <a:rPr lang="en-US" dirty="0" smtClean="0">
                <a:latin typeface="UTM Avo" panose="02040603050506020204" pitchFamily="18" charset="0"/>
              </a:rPr>
              <a:t>,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tươi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bảo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non: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- </a:t>
            </a:r>
            <a:r>
              <a:rPr lang="en-US" dirty="0" err="1" smtClean="0">
                <a:latin typeface="UTM Avo" panose="02040603050506020204" pitchFamily="18" charset="0"/>
              </a:rPr>
              <a:t>Từ</a:t>
            </a:r>
            <a:r>
              <a:rPr lang="en-US" dirty="0" smtClean="0">
                <a:latin typeface="UTM Avo" panose="02040603050506020204" pitchFamily="18" charset="0"/>
              </a:rPr>
              <a:t> nay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yên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tâm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rồi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r>
              <a:rPr lang="en-US" dirty="0" err="1" smtClean="0">
                <a:latin typeface="UTM Avo" panose="02040603050506020204" pitchFamily="18" charset="0"/>
              </a:rPr>
              <a:t>Không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còn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ai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giẫm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lên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em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nữa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đâu</a:t>
            </a:r>
            <a:r>
              <a:rPr lang="en-US" dirty="0" smtClean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UTM Avo" panose="02040603050506020204" pitchFamily="18" charset="0"/>
              </a:rPr>
              <a:t>     </a:t>
            </a:r>
            <a:r>
              <a:rPr lang="en-US" dirty="0" err="1" smtClean="0">
                <a:latin typeface="UTM Avo" panose="02040603050506020204" pitchFamily="18" charset="0"/>
              </a:rPr>
              <a:t>Cỏ</a:t>
            </a:r>
            <a:r>
              <a:rPr lang="en-US" dirty="0" smtClean="0">
                <a:latin typeface="UTM Avo" panose="02040603050506020204" pitchFamily="18" charset="0"/>
              </a:rPr>
              <a:t> non </a:t>
            </a:r>
            <a:r>
              <a:rPr lang="en-US" dirty="0" err="1" smtClean="0">
                <a:latin typeface="UTM Avo" panose="02040603050506020204" pitchFamily="18" charset="0"/>
              </a:rPr>
              <a:t>nhoẻn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miệng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cười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và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cảm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ơn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chị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én</a:t>
            </a:r>
            <a:r>
              <a:rPr lang="en-US" dirty="0" smtClean="0">
                <a:latin typeface="UTM Avo" panose="02040603050506020204" pitchFamily="18" charset="0"/>
              </a:rPr>
              <a:t> </a:t>
            </a:r>
            <a:r>
              <a:rPr lang="en-US" dirty="0" err="1" smtClean="0">
                <a:latin typeface="UTM Avo" panose="02040603050506020204" pitchFamily="18" charset="0"/>
              </a:rPr>
              <a:t>nâu</a:t>
            </a:r>
            <a:r>
              <a:rPr lang="en-US" dirty="0" smtClean="0">
                <a:latin typeface="UTM Avo" panose="02040603050506020204" pitchFamily="18" charset="0"/>
              </a:rPr>
              <a:t>. </a:t>
            </a:r>
            <a:endParaRPr lang="en-US" dirty="0">
              <a:latin typeface="UTM Avo" panose="020406030505060202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1100" i="1" dirty="0" smtClean="0">
                <a:latin typeface="UTM Avo" panose="02040603050506020204" pitchFamily="18" charset="0"/>
              </a:rPr>
              <a:t>(</a:t>
            </a:r>
            <a:r>
              <a:rPr lang="en-US" sz="1100" i="1" dirty="0">
                <a:latin typeface="UTM Avo" panose="02040603050506020204" pitchFamily="18" charset="0"/>
              </a:rPr>
              <a:t>T</a:t>
            </a:r>
            <a:r>
              <a:rPr lang="en-US" sz="1100" i="1" dirty="0" smtClean="0">
                <a:latin typeface="UTM Avo" panose="02040603050506020204" pitchFamily="18" charset="0"/>
              </a:rPr>
              <a:t>heo 365 </a:t>
            </a:r>
            <a:r>
              <a:rPr lang="en-US" sz="1100" i="1" dirty="0" err="1" smtClean="0">
                <a:latin typeface="UTM Avo" panose="02040603050506020204" pitchFamily="18" charset="0"/>
              </a:rPr>
              <a:t>truyện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kể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hằng</a:t>
            </a:r>
            <a:r>
              <a:rPr lang="en-US" sz="1100" i="1" dirty="0" smtClean="0">
                <a:latin typeface="UTM Avo" panose="02040603050506020204" pitchFamily="18" charset="0"/>
              </a:rPr>
              <a:t> </a:t>
            </a:r>
            <a:r>
              <a:rPr lang="en-US" sz="1100" i="1" dirty="0" err="1" smtClean="0">
                <a:latin typeface="UTM Avo" panose="02040603050506020204" pitchFamily="18" charset="0"/>
              </a:rPr>
              <a:t>đêm</a:t>
            </a:r>
            <a:r>
              <a:rPr lang="en-US" sz="1100" i="1" dirty="0" smtClean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4E56CF-13A6-4CFC-BDFF-C89478191F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045755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1350</Words>
  <Application>Microsoft Office PowerPoint</Application>
  <PresentationFormat>Custom</PresentationFormat>
  <Paragraphs>159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Montserrat</vt:lpstr>
      <vt:lpstr>UTM Avo</vt:lpstr>
      <vt:lpstr>Kalam</vt:lpstr>
      <vt:lpstr>UTM Cookies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User</cp:lastModifiedBy>
  <cp:revision>118</cp:revision>
  <dcterms:modified xsi:type="dcterms:W3CDTF">2023-03-09T03:16:02Z</dcterms:modified>
</cp:coreProperties>
</file>