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4"/>
  </p:notesMasterIdLst>
  <p:sldIdLst>
    <p:sldId id="355" r:id="rId2"/>
    <p:sldId id="359" r:id="rId3"/>
    <p:sldId id="360" r:id="rId4"/>
    <p:sldId id="361" r:id="rId5"/>
    <p:sldId id="362" r:id="rId6"/>
    <p:sldId id="363" r:id="rId7"/>
    <p:sldId id="364" r:id="rId8"/>
    <p:sldId id="369" r:id="rId9"/>
    <p:sldId id="370" r:id="rId10"/>
    <p:sldId id="365" r:id="rId11"/>
    <p:sldId id="366" r:id="rId12"/>
    <p:sldId id="367" r:id="rId13"/>
    <p:sldId id="368" r:id="rId14"/>
    <p:sldId id="371" r:id="rId15"/>
    <p:sldId id="372" r:id="rId16"/>
    <p:sldId id="373" r:id="rId17"/>
    <p:sldId id="375" r:id="rId18"/>
    <p:sldId id="374" r:id="rId19"/>
    <p:sldId id="376" r:id="rId20"/>
    <p:sldId id="377" r:id="rId21"/>
    <p:sldId id="378" r:id="rId22"/>
    <p:sldId id="379" r:id="rId23"/>
  </p:sldIdLst>
  <p:sldSz cx="6858000" cy="5143500"/>
  <p:notesSz cx="6858000" cy="9144000"/>
  <p:embeddedFontLst>
    <p:embeddedFont>
      <p:font typeface="Kalam" panose="020B0604020202020204" charset="0"/>
      <p:regular r:id="rId25"/>
      <p:bold r:id="rId26"/>
    </p:embeddedFont>
    <p:embeddedFont>
      <p:font typeface="UTM Cookies" panose="02040603050506020204" pitchFamily="18" charset="0"/>
      <p:regular r:id="rId27"/>
    </p:embeddedFont>
    <p:embeddedFont>
      <p:font typeface="Montserrat" panose="02000505000000020004" pitchFamily="2" charset="0"/>
      <p:regular r:id="rId28"/>
      <p:bold r:id="rId29"/>
      <p:italic r:id="rId30"/>
      <p:boldItalic r:id="rId31"/>
    </p:embeddedFont>
    <p:embeddedFont>
      <p:font typeface="HP001 5 hàng" panose="020B0603050302020204" pitchFamily="34" charset="0"/>
      <p:regular r:id="rId32"/>
      <p:bold r:id="rId33"/>
    </p:embeddedFont>
    <p:embeddedFont>
      <p:font typeface="HP001 4 hàng" panose="020B0603050302020204" pitchFamily="34" charset="0"/>
      <p:regular r:id="rId34"/>
      <p:bold r:id="rId35"/>
    </p:embeddedFont>
    <p:embeddedFont>
      <p:font typeface="UTM Avo" panose="02040603050506020204" pitchFamily="18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A131"/>
    <a:srgbClr val="000000"/>
    <a:srgbClr val="CC7500"/>
    <a:srgbClr val="1E5CC1"/>
    <a:srgbClr val="FB5B53"/>
    <a:srgbClr val="FB4C43"/>
    <a:srgbClr val="6FC9C7"/>
    <a:srgbClr val="FFCC00"/>
    <a:srgbClr val="B7D574"/>
    <a:srgbClr val="8AB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4364" autoAdjust="0"/>
  </p:normalViewPr>
  <p:slideViewPr>
    <p:cSldViewPr snapToGrid="0">
      <p:cViewPr>
        <p:scale>
          <a:sx n="200" d="100"/>
          <a:sy n="200" d="100"/>
        </p:scale>
        <p:origin x="-384" y="-22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microsoft.com/office/2007/relationships/hdphoto" Target="../media/hdphoto8.wdp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microsoft.com/office/2007/relationships/hdphoto" Target="../media/hdphoto5.wdp"/><Relationship Id="rId15" Type="http://schemas.openxmlformats.org/officeDocument/2006/relationships/image" Target="../media/image22.jpe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4690" y="1658678"/>
            <a:ext cx="18257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B5B53"/>
                </a:solidFill>
                <a:latin typeface="UTM Cookies" panose="02040603050506020204" pitchFamily="18" charset="0"/>
              </a:rPr>
              <a:t>HÀNH TINH XANH CỦA EM</a:t>
            </a:r>
            <a:endParaRPr lang="en-US" sz="4000" dirty="0">
              <a:solidFill>
                <a:srgbClr val="FB5B53"/>
              </a:solidFill>
              <a:latin typeface="UTM Cookies" panose="02040603050506020204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2022374" y="471948"/>
            <a:ext cx="4350836" cy="4260536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78504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1605561" y="371135"/>
            <a:ext cx="4366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thuộc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8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dòng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đầu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14575" y="1017466"/>
            <a:ext cx="2743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chạy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lon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xon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mới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nở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Vừa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vừa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nhảy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sáo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xinh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nói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linh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tinh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con </a:t>
            </a:r>
            <a:r>
              <a:rPr lang="en-US" sz="2000" dirty="0" err="1">
                <a:latin typeface="UTM Avo" panose="02040603050506020204" pitchFamily="18" charset="0"/>
              </a:rPr>
              <a:t>liếu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điếu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nghịch</a:t>
            </a:r>
            <a:r>
              <a:rPr lang="en-US" sz="2000" dirty="0">
                <a:latin typeface="UTM Avo" panose="02040603050506020204" pitchFamily="18" charset="0"/>
              </a:rPr>
              <a:t> hay </a:t>
            </a:r>
            <a:r>
              <a:rPr lang="en-US" sz="2000" dirty="0" err="1">
                <a:latin typeface="UTM Avo" panose="02040603050506020204" pitchFamily="18" charset="0"/>
              </a:rPr>
              <a:t>tếu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cậu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chìa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vôi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48075" y="1171575"/>
            <a:ext cx="100965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81350" y="1514475"/>
            <a:ext cx="100965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84042" y="1989356"/>
            <a:ext cx="1154607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86175" y="2490337"/>
            <a:ext cx="1154607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84042" y="2925668"/>
            <a:ext cx="1154607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84042" y="3360999"/>
            <a:ext cx="1154607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03168" y="3861980"/>
            <a:ext cx="1154607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84042" y="4299807"/>
            <a:ext cx="1154607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5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1605561" y="371135"/>
            <a:ext cx="4366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thuộc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8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dòng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đầu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14575" y="1017466"/>
            <a:ext cx="2743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chạy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lon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xon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mới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nở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Vừa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vừa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nhảy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sáo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xinh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nói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linh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tinh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con </a:t>
            </a:r>
            <a:r>
              <a:rPr lang="en-US" sz="2000" dirty="0" err="1">
                <a:latin typeface="UTM Avo" panose="02040603050506020204" pitchFamily="18" charset="0"/>
              </a:rPr>
              <a:t>liếu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điếu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nghịch</a:t>
            </a:r>
            <a:r>
              <a:rPr lang="en-US" sz="2000" dirty="0">
                <a:latin typeface="UTM Avo" panose="02040603050506020204" pitchFamily="18" charset="0"/>
              </a:rPr>
              <a:t> hay </a:t>
            </a:r>
            <a:r>
              <a:rPr lang="en-US" sz="2000" dirty="0" err="1">
                <a:latin typeface="UTM Avo" panose="02040603050506020204" pitchFamily="18" charset="0"/>
              </a:rPr>
              <a:t>tếu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cậu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chìa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vôi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81250" y="1124112"/>
            <a:ext cx="120015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81250" y="1582451"/>
            <a:ext cx="80010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81251" y="2044988"/>
            <a:ext cx="902791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14575" y="2503177"/>
            <a:ext cx="866775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81250" y="2941004"/>
            <a:ext cx="990599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81251" y="3366071"/>
            <a:ext cx="902792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04021" y="3882242"/>
            <a:ext cx="1444079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81251" y="4336232"/>
            <a:ext cx="902792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4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1605561" y="371135"/>
            <a:ext cx="4366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thuộc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8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dòng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đầu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14575" y="1017466"/>
            <a:ext cx="2743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chạy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lon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xon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mới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nở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Vừa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vừa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nhảy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sáo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xinh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nói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linh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tinh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con </a:t>
            </a:r>
            <a:r>
              <a:rPr lang="en-US" sz="2000" dirty="0" err="1">
                <a:latin typeface="UTM Avo" panose="02040603050506020204" pitchFamily="18" charset="0"/>
              </a:rPr>
              <a:t>liếu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điếu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nghịch</a:t>
            </a:r>
            <a:r>
              <a:rPr lang="en-US" sz="2000" dirty="0">
                <a:latin typeface="UTM Avo" panose="02040603050506020204" pitchFamily="18" charset="0"/>
              </a:rPr>
              <a:t> hay </a:t>
            </a:r>
            <a:r>
              <a:rPr lang="en-US" sz="2000" dirty="0" err="1">
                <a:latin typeface="UTM Avo" panose="02040603050506020204" pitchFamily="18" charset="0"/>
              </a:rPr>
              <a:t>tếu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cậu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chìa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vôi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62275" y="1159646"/>
            <a:ext cx="167640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81250" y="1582451"/>
            <a:ext cx="32385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81250" y="2044726"/>
            <a:ext cx="581025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99260" y="2528556"/>
            <a:ext cx="78209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81251" y="2941004"/>
            <a:ext cx="51435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81251" y="3401442"/>
            <a:ext cx="902792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04022" y="3882242"/>
            <a:ext cx="49158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81251" y="4336232"/>
            <a:ext cx="902792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81349" y="1582451"/>
            <a:ext cx="962025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788868" y="2005256"/>
            <a:ext cx="678357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686175" y="2528556"/>
            <a:ext cx="78209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405186" y="2941004"/>
            <a:ext cx="976314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97584" y="3858578"/>
            <a:ext cx="979216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3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076623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1. </a:t>
            </a:r>
            <a:r>
              <a:rPr lang="en-US" sz="1600" dirty="0" err="1" smtClean="0">
                <a:latin typeface="UTM Avo" panose="02040603050506020204" pitchFamily="18" charset="0"/>
              </a:rPr>
              <a:t>Tìm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từ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ngữ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chỉ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người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được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dùng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để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gọi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loài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chim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dưới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đây</a:t>
            </a:r>
            <a:r>
              <a:rPr lang="en-US" sz="1600" dirty="0" smtClean="0"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49644" y="1790700"/>
            <a:ext cx="1345831" cy="3619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800" dirty="0" err="1" smtClean="0">
                <a:solidFill>
                  <a:schemeClr val="tx1"/>
                </a:solidFill>
              </a:rPr>
              <a:t>bác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cú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mèo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02540" y="1790700"/>
            <a:ext cx="1345831" cy="3619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800" dirty="0" err="1" smtClean="0">
                <a:solidFill>
                  <a:schemeClr val="tx1"/>
                </a:solidFill>
              </a:rPr>
              <a:t>em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sáo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xinh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55436" y="1790700"/>
            <a:ext cx="1345831" cy="3619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800" dirty="0" err="1" smtClean="0">
                <a:solidFill>
                  <a:schemeClr val="tx1"/>
                </a:solidFill>
              </a:rPr>
              <a:t>cậu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chìa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vôi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08332" y="1790700"/>
            <a:ext cx="1345831" cy="3619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800" dirty="0" err="1" smtClean="0">
                <a:solidFill>
                  <a:schemeClr val="tx1"/>
                </a:solidFill>
              </a:rPr>
              <a:t>cô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tu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hú</a:t>
            </a: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28650" y="2076450"/>
            <a:ext cx="381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76450" y="2076450"/>
            <a:ext cx="266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552825" y="2076450"/>
            <a:ext cx="266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162550" y="2076450"/>
            <a:ext cx="266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2152650"/>
            <a:ext cx="6076623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2</a:t>
            </a:r>
            <a:r>
              <a:rPr lang="en-US" sz="1600" b="1" dirty="0" smtClean="0">
                <a:latin typeface="UTM Avo" panose="02040603050506020204" pitchFamily="18" charset="0"/>
              </a:rPr>
              <a:t>. </a:t>
            </a:r>
            <a:r>
              <a:rPr lang="en-US" sz="1600" dirty="0" err="1" smtClean="0">
                <a:latin typeface="UTM Avo" panose="02040603050506020204" pitchFamily="18" charset="0"/>
              </a:rPr>
              <a:t>Đặt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một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câu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từ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ngữ</a:t>
            </a:r>
            <a:r>
              <a:rPr lang="en-US" sz="1600" dirty="0" smtClean="0">
                <a:latin typeface="UTM Avo" panose="02040603050506020204" pitchFamily="18" charset="0"/>
              </a:rPr>
              <a:t> ở </a:t>
            </a:r>
            <a:r>
              <a:rPr lang="en-US" sz="1600" dirty="0" err="1" smtClean="0">
                <a:latin typeface="UTM Avo" panose="02040603050506020204" pitchFamily="18" charset="0"/>
              </a:rPr>
              <a:t>bài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tập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trên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VD: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6438" y="3148881"/>
            <a:ext cx="132287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B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25163" y="3102714"/>
            <a:ext cx="218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err="1" smtClean="0"/>
              <a:t>đôi</a:t>
            </a:r>
            <a:r>
              <a:rPr lang="en-US" sz="1800" dirty="0" smtClean="0"/>
              <a:t> </a:t>
            </a:r>
            <a:r>
              <a:rPr lang="en-US" sz="1800" dirty="0" err="1" smtClean="0"/>
              <a:t>mắt</a:t>
            </a:r>
            <a:r>
              <a:rPr lang="en-US" sz="1800" dirty="0" smtClean="0"/>
              <a:t> </a:t>
            </a:r>
            <a:r>
              <a:rPr lang="en-US" sz="1800" dirty="0" err="1" smtClean="0"/>
              <a:t>rất</a:t>
            </a:r>
            <a:r>
              <a:rPr lang="en-US" sz="1800" dirty="0" smtClean="0"/>
              <a:t> </a:t>
            </a:r>
            <a:r>
              <a:rPr lang="en-US" sz="1800" dirty="0" err="1" smtClean="0"/>
              <a:t>tinh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4486403" y="3102714"/>
            <a:ext cx="218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1800" dirty="0" err="1">
                <a:solidFill>
                  <a:srgbClr val="C00000"/>
                </a:solidFill>
                <a:sym typeface="Wingdings" panose="05000000000000000000" pitchFamily="2" charset="2"/>
              </a:rPr>
              <a:t>n</a:t>
            </a:r>
            <a:r>
              <a:rPr lang="en-US" sz="1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êu</a:t>
            </a:r>
            <a:r>
              <a:rPr lang="en-US" sz="1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đặc</a:t>
            </a:r>
            <a:r>
              <a:rPr lang="en-US" sz="1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điểm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96438" y="3643436"/>
            <a:ext cx="165625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C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74550" y="3597269"/>
            <a:ext cx="2649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đang</a:t>
            </a:r>
            <a:r>
              <a:rPr lang="en-US" sz="1800" dirty="0" smtClean="0"/>
              <a:t> bay </a:t>
            </a:r>
            <a:r>
              <a:rPr lang="en-US" sz="1800" dirty="0" err="1" smtClean="0"/>
              <a:t>đi</a:t>
            </a:r>
            <a:r>
              <a:rPr lang="en-US" sz="1800" dirty="0" smtClean="0"/>
              <a:t> </a:t>
            </a:r>
            <a:r>
              <a:rPr lang="en-US" sz="1800" dirty="0" err="1" smtClean="0"/>
              <a:t>kiếm</a:t>
            </a:r>
            <a:r>
              <a:rPr lang="en-US" sz="1800" dirty="0" smtClean="0"/>
              <a:t> </a:t>
            </a:r>
            <a:r>
              <a:rPr lang="en-US" sz="1800" dirty="0" err="1" smtClean="0"/>
              <a:t>mồi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24" name="TextBox 23"/>
          <p:cNvSpPr txBox="1"/>
          <p:nvPr/>
        </p:nvSpPr>
        <p:spPr>
          <a:xfrm>
            <a:off x="4629269" y="3597269"/>
            <a:ext cx="218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1800" dirty="0" err="1">
                <a:solidFill>
                  <a:srgbClr val="C00000"/>
                </a:solidFill>
                <a:sym typeface="Wingdings" panose="05000000000000000000" pitchFamily="2" charset="2"/>
              </a:rPr>
              <a:t>n</a:t>
            </a:r>
            <a:r>
              <a:rPr lang="en-US" sz="1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êu</a:t>
            </a:r>
            <a:r>
              <a:rPr lang="en-US" sz="1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hành</a:t>
            </a:r>
            <a:r>
              <a:rPr lang="en-US" sz="1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động</a:t>
            </a:r>
            <a:endParaRPr lang="en-US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7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-3.33333E-6 L 0.06898 0.2555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9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5185E-6 -3.33333E-6 L -0.3456 0.3481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92" y="1740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18" grpId="0" uiExpand="1" build="p"/>
      <p:bldP spid="19" grpId="0" animBg="1"/>
      <p:bldP spid="20" grpId="0"/>
      <p:bldP spid="21" grpId="0"/>
      <p:bldP spid="22" grpId="0" animBg="1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VÈ CHIM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 smtClean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408718" y="389389"/>
            <a:ext cx="1198883" cy="1174001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4255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3413" y="399022"/>
            <a:ext cx="4606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UTM Cookies" panose="02040603050506020204" pitchFamily="18" charset="0"/>
              </a:rPr>
              <a:t>CHỮ HOA </a:t>
            </a:r>
            <a:r>
              <a:rPr lang="en-US" sz="5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U,Ư</a:t>
            </a:r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UTM Cookies" panose="02040603050506020204" pitchFamily="18" charset="0"/>
              </a:rPr>
              <a:t> 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74585" y="1286763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U,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408718" y="389389"/>
            <a:ext cx="1198883" cy="1174001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22813" r="10224" b="22880"/>
          <a:stretch/>
        </p:blipFill>
        <p:spPr>
          <a:xfrm>
            <a:off x="4101280" y="3375059"/>
            <a:ext cx="1400175" cy="1381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1" t="2991" r="2370" b="5127"/>
          <a:stretch/>
        </p:blipFill>
        <p:spPr>
          <a:xfrm>
            <a:off x="1008159" y="2117760"/>
            <a:ext cx="2638424" cy="263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2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717269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U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videoplayba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55"/>
                </p14:media>
              </p:ext>
            </p:extLst>
          </p:nvPr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1065806" y="1409699"/>
            <a:ext cx="4857752" cy="274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1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717269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U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52222" y="1066799"/>
            <a:ext cx="3495919" cy="3676597"/>
            <a:chOff x="1790456" y="1200150"/>
            <a:chExt cx="3219451" cy="3385840"/>
          </a:xfrm>
        </p:grpSpPr>
        <p:pic>
          <p:nvPicPr>
            <p:cNvPr id="5" name="85E5E548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4"/>
            <a:srcRect l="8475" r="8951" b="14976"/>
            <a:stretch/>
          </p:blipFill>
          <p:spPr>
            <a:xfrm>
              <a:off x="1790456" y="1285861"/>
              <a:ext cx="3219451" cy="330012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295525" y="1200150"/>
              <a:ext cx="1838325" cy="3048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403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717269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Ư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4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1125815" y="1514474"/>
            <a:ext cx="4760636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7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717269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Ư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CCBF36F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711" r="9205" b="14683"/>
          <a:stretch/>
        </p:blipFill>
        <p:spPr>
          <a:xfrm>
            <a:off x="1600199" y="1155700"/>
            <a:ext cx="3642113" cy="35972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00663" y="1066799"/>
            <a:ext cx="1996190" cy="33097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3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26410" y="623829"/>
            <a:ext cx="1963303" cy="646331"/>
            <a:chOff x="337445" y="617893"/>
            <a:chExt cx="1963303" cy="646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6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9 </a:t>
              </a:r>
              <a:endParaRPr lang="en-US" sz="36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2780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9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VÈ CHIM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1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1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34" b="12990"/>
          <a:stretch/>
        </p:blipFill>
        <p:spPr>
          <a:xfrm>
            <a:off x="1287777" y="1761481"/>
            <a:ext cx="4309704" cy="3023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553687" y="1338995"/>
            <a:ext cx="4732817" cy="34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Hãy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kể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loài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chim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mà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em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biết</a:t>
            </a:r>
            <a:endParaRPr lang="vi-VN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2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21396" y="243626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6387" y="1092566"/>
            <a:ext cx="6895810" cy="1168423"/>
            <a:chOff x="1984109" y="1048675"/>
            <a:chExt cx="6802934" cy="111626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984109" y="1308732"/>
              <a:ext cx="6802934" cy="48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700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700" dirty="0" err="1">
                  <a:solidFill>
                    <a:srgbClr val="C00000"/>
                  </a:solidFill>
                  <a:latin typeface="HP001 4 hàng" panose="020B0603050302020204" pitchFamily="34" charset="0"/>
                </a:rPr>
                <a:t>Rừng</a:t>
              </a:r>
              <a:r>
                <a:rPr lang="en-US" sz="2700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 U </a:t>
              </a:r>
              <a:r>
                <a:rPr lang="en-US" sz="2700" dirty="0" err="1">
                  <a:solidFill>
                    <a:srgbClr val="C00000"/>
                  </a:solidFill>
                  <a:latin typeface="HP001 4 hàng" panose="020B0603050302020204" pitchFamily="34" charset="0"/>
                </a:rPr>
                <a:t>Mi</a:t>
              </a:r>
              <a:r>
                <a:rPr lang="el-GR" sz="2700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ζ </a:t>
              </a:r>
              <a:r>
                <a:rPr lang="en-US" sz="2700" dirty="0" err="1">
                  <a:solidFill>
                    <a:srgbClr val="C0000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2700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ηΗϛ</a:t>
              </a:r>
              <a:r>
                <a:rPr lang="en-US" sz="2700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u  </a:t>
              </a:r>
              <a:r>
                <a:rPr lang="en-US" sz="2700" dirty="0" err="1" smtClean="0">
                  <a:solidFill>
                    <a:srgbClr val="C00000"/>
                  </a:solidFill>
                  <a:latin typeface="HP001 4 hàng" panose="020B0603050302020204" pitchFamily="34" charset="0"/>
                </a:rPr>
                <a:t>loài</a:t>
              </a:r>
              <a:r>
                <a:rPr lang="en-US" sz="2700" dirty="0" smtClean="0">
                  <a:solidFill>
                    <a:srgbClr val="C0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ε</a:t>
              </a:r>
              <a:r>
                <a:rPr lang="en-US" sz="2700" dirty="0" err="1">
                  <a:solidFill>
                    <a:srgbClr val="C00000"/>
                  </a:solidFill>
                  <a:latin typeface="HP001 4 hàng" panose="020B0603050302020204" pitchFamily="34" charset="0"/>
                </a:rPr>
                <a:t>im</a:t>
              </a:r>
              <a:r>
                <a:rPr lang="en-US" sz="2700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 Ǖ</a:t>
              </a:r>
              <a:r>
                <a:rPr lang="el-GR" sz="2700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ί</a:t>
              </a:r>
              <a:r>
                <a:rPr lang="en-US" sz="2700" dirty="0" smtClean="0">
                  <a:solidFill>
                    <a:srgbClr val="C00000"/>
                  </a:solidFill>
                  <a:latin typeface="HP001 4 hàng" panose="020B0603050302020204" pitchFamily="34" charset="0"/>
                </a:rPr>
                <a:t>ý. </a:t>
              </a:r>
              <a:r>
                <a:rPr lang="en-US" sz="2700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. 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821396" y="2404112"/>
            <a:ext cx="61198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a. </a:t>
            </a:r>
            <a:r>
              <a:rPr lang="en-US" sz="1800" dirty="0" err="1">
                <a:latin typeface="UTM Avo" panose="02040603050506020204" pitchFamily="18" charset="0"/>
              </a:rPr>
              <a:t>Chữ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được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viết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hoa</a:t>
            </a:r>
            <a:r>
              <a:rPr lang="en-US" sz="18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R, U, M</a:t>
            </a:r>
            <a:endParaRPr lang="vi-VN" sz="2000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latin typeface="UTM Avo" panose="02040603050506020204" pitchFamily="18" charset="0"/>
              </a:rPr>
              <a:t>b</a:t>
            </a:r>
            <a:r>
              <a:rPr lang="en-US" sz="1800" dirty="0" smtClean="0">
                <a:latin typeface="UTM Avo" panose="02040603050506020204" pitchFamily="18" charset="0"/>
              </a:rPr>
              <a:t>. </a:t>
            </a:r>
            <a:r>
              <a:rPr lang="en-US" sz="1800" dirty="0" err="1">
                <a:latin typeface="UTM Avo" panose="02040603050506020204" pitchFamily="18" charset="0"/>
              </a:rPr>
              <a:t>Những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chữ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cao</a:t>
            </a:r>
            <a:r>
              <a:rPr lang="en-US" sz="1800" dirty="0">
                <a:latin typeface="UTM Avo" panose="02040603050506020204" pitchFamily="18" charset="0"/>
              </a:rPr>
              <a:t> 2.5 li </a:t>
            </a:r>
            <a:r>
              <a:rPr lang="en-US" sz="1800" dirty="0" smtClean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R, U, M, g, h, l, y</a:t>
            </a:r>
            <a:endParaRPr lang="vi-VN" sz="24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38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825296" y="1401452"/>
            <a:ext cx="4405927" cy="3318271"/>
            <a:chOff x="1417547" y="1264224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815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3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333588" y="269034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822" y="3391782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408718" y="389389"/>
            <a:ext cx="1198883" cy="1174001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1633413" y="399022"/>
            <a:ext cx="4606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UTM Cookies" panose="02040603050506020204" pitchFamily="18" charset="0"/>
              </a:rPr>
              <a:t>CẢM ƠN HỌA MI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57675" y="1056139"/>
            <a:ext cx="2291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Truyện</a:t>
            </a:r>
            <a:r>
              <a:rPr lang="en-US" i="1" dirty="0" smtClean="0"/>
              <a:t> </a:t>
            </a:r>
            <a:r>
              <a:rPr lang="en-US" i="1" dirty="0" err="1" smtClean="0"/>
              <a:t>cổ</a:t>
            </a:r>
            <a:r>
              <a:rPr lang="en-US" i="1" dirty="0" smtClean="0"/>
              <a:t> An – </a:t>
            </a:r>
            <a:r>
              <a:rPr lang="en-US" i="1" dirty="0" err="1" smtClean="0"/>
              <a:t>đéc</a:t>
            </a:r>
            <a:r>
              <a:rPr lang="en-US" i="1" dirty="0" smtClean="0"/>
              <a:t> - </a:t>
            </a:r>
            <a:r>
              <a:rPr lang="en-US" i="1" dirty="0" err="1" smtClean="0"/>
              <a:t>xen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1864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319301"/>
            <a:ext cx="5895975" cy="1722603"/>
          </a:xfrm>
          <a:prstGeom prst="roundRect">
            <a:avLst>
              <a:gd name="adj" fmla="val 18879"/>
            </a:avLst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4" y="2665869"/>
            <a:ext cx="6162676" cy="1793095"/>
          </a:xfrm>
          <a:prstGeom prst="roundRect">
            <a:avLst>
              <a:gd name="adj" fmla="val 11416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542924" y="1949759"/>
            <a:ext cx="2790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C00000"/>
                </a:solidFill>
              </a:rPr>
              <a:t>Nhà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vua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tự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hào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vì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có</a:t>
            </a:r>
            <a:r>
              <a:rPr lang="en-US" sz="1800" dirty="0" smtClean="0">
                <a:solidFill>
                  <a:srgbClr val="C00000"/>
                </a:solidFill>
              </a:rPr>
              <a:t> con </a:t>
            </a:r>
            <a:r>
              <a:rPr lang="en-US" sz="1800" dirty="0" err="1" smtClean="0">
                <a:solidFill>
                  <a:srgbClr val="C00000"/>
                </a:solidFill>
              </a:rPr>
              <a:t>chim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quý</a:t>
            </a:r>
            <a:r>
              <a:rPr lang="en-US" sz="1800" dirty="0" smtClean="0">
                <a:solidFill>
                  <a:srgbClr val="C00000"/>
                </a:solidFill>
              </a:rPr>
              <a:t>.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9949" y="1949759"/>
            <a:ext cx="316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- </a:t>
            </a:r>
            <a:r>
              <a:rPr lang="en-US" sz="1600" dirty="0" err="1" smtClean="0">
                <a:solidFill>
                  <a:srgbClr val="C00000"/>
                </a:solidFill>
              </a:rPr>
              <a:t>Nhà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vua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được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tặng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chim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máy</a:t>
            </a:r>
            <a:r>
              <a:rPr lang="en-US" sz="1600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sz="1600" dirty="0" smtClean="0">
                <a:solidFill>
                  <a:srgbClr val="C00000"/>
                </a:solidFill>
              </a:rPr>
              <a:t>- </a:t>
            </a:r>
            <a:r>
              <a:rPr lang="en-US" sz="1600" dirty="0" err="1" smtClean="0">
                <a:solidFill>
                  <a:srgbClr val="C00000"/>
                </a:solidFill>
              </a:rPr>
              <a:t>Vì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nhà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vua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không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để</a:t>
            </a:r>
            <a:r>
              <a:rPr lang="en-US" sz="1600" dirty="0" smtClean="0">
                <a:solidFill>
                  <a:srgbClr val="C00000"/>
                </a:solidFill>
              </a:rPr>
              <a:t> ý </a:t>
            </a:r>
            <a:r>
              <a:rPr lang="en-US" sz="1600" dirty="0" err="1" smtClean="0">
                <a:solidFill>
                  <a:srgbClr val="C00000"/>
                </a:solidFill>
              </a:rPr>
              <a:t>đến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chim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họa</a:t>
            </a:r>
            <a:r>
              <a:rPr lang="en-US" sz="1600" dirty="0" smtClean="0">
                <a:solidFill>
                  <a:srgbClr val="C00000"/>
                </a:solidFill>
              </a:rPr>
              <a:t> mi </a:t>
            </a:r>
            <a:r>
              <a:rPr lang="en-US" sz="1600" dirty="0" err="1" smtClean="0">
                <a:solidFill>
                  <a:srgbClr val="C00000"/>
                </a:solidFill>
              </a:rPr>
              <a:t>nữa</a:t>
            </a:r>
            <a:r>
              <a:rPr lang="en-US" sz="1600" dirty="0" smtClean="0">
                <a:solidFill>
                  <a:srgbClr val="C00000"/>
                </a:solidFill>
              </a:rPr>
              <a:t>.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924" y="4312273"/>
            <a:ext cx="3162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C00000"/>
                </a:solidFill>
              </a:rPr>
              <a:t>Chim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đồ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chơi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hỏng</a:t>
            </a:r>
            <a:r>
              <a:rPr lang="en-US" sz="1600" dirty="0" smtClean="0">
                <a:solidFill>
                  <a:srgbClr val="C00000"/>
                </a:solidFill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</a:rPr>
              <a:t>mọi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người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không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ai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sửa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được</a:t>
            </a:r>
            <a:r>
              <a:rPr lang="en-US" sz="1600" dirty="0" smtClean="0">
                <a:solidFill>
                  <a:srgbClr val="C00000"/>
                </a:solidFill>
              </a:rPr>
              <a:t>.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86150" y="4312273"/>
            <a:ext cx="3162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C00000"/>
                </a:solidFill>
              </a:rPr>
              <a:t>Vua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ốm</a:t>
            </a:r>
            <a:r>
              <a:rPr lang="en-US" sz="1600" dirty="0" smtClean="0">
                <a:solidFill>
                  <a:srgbClr val="C00000"/>
                </a:solidFill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</a:rPr>
              <a:t>họa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trở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về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cất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tiếng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hót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khiến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vua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khỏi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bệnh</a:t>
            </a:r>
            <a:r>
              <a:rPr lang="en-US" sz="1600" dirty="0" smtClean="0">
                <a:solidFill>
                  <a:srgbClr val="C00000"/>
                </a:solidFill>
              </a:rPr>
              <a:t>.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20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 build="p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26410" y="623829"/>
            <a:ext cx="1963303" cy="646331"/>
            <a:chOff x="337445" y="617893"/>
            <a:chExt cx="1963303" cy="646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6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9 </a:t>
              </a:r>
              <a:endParaRPr lang="en-US" sz="36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2780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9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VÈ CHIM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1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1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57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66713"/>
            <a:ext cx="582308" cy="525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400175" y="284729"/>
            <a:ext cx="22719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VÈ CHIM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77029" y="838727"/>
            <a:ext cx="2318229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00" dirty="0" smtClean="0">
                <a:latin typeface="UTM Avo" panose="02040603050506020204" pitchFamily="18" charset="0"/>
              </a:rPr>
              <a:t>Hay </a:t>
            </a:r>
            <a:r>
              <a:rPr lang="en-US" sz="1700" dirty="0" err="1" smtClean="0">
                <a:latin typeface="UTM Avo" panose="02040603050506020204" pitchFamily="18" charset="0"/>
              </a:rPr>
              <a:t>chạy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lon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xon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Là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gà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mới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nở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Vừa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đi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vừa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nhảy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Là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em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sáo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xinh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smtClean="0">
                <a:latin typeface="UTM Avo" panose="02040603050506020204" pitchFamily="18" charset="0"/>
              </a:rPr>
              <a:t>Hay </a:t>
            </a:r>
            <a:r>
              <a:rPr lang="en-US" sz="1700" dirty="0" err="1" smtClean="0">
                <a:latin typeface="UTM Avo" panose="02040603050506020204" pitchFamily="18" charset="0"/>
              </a:rPr>
              <a:t>nói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linh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tinh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Là</a:t>
            </a:r>
            <a:r>
              <a:rPr lang="en-US" sz="1700" dirty="0" smtClean="0">
                <a:latin typeface="UTM Avo" panose="02040603050506020204" pitchFamily="18" charset="0"/>
              </a:rPr>
              <a:t> con </a:t>
            </a:r>
            <a:r>
              <a:rPr lang="en-US" sz="1700" dirty="0" err="1" smtClean="0">
                <a:latin typeface="UTM Avo" panose="02040603050506020204" pitchFamily="18" charset="0"/>
              </a:rPr>
              <a:t>liếu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điếu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smtClean="0">
                <a:latin typeface="UTM Avo" panose="02040603050506020204" pitchFamily="18" charset="0"/>
              </a:rPr>
              <a:t>Hay </a:t>
            </a:r>
            <a:r>
              <a:rPr lang="en-US" sz="1700" dirty="0" err="1" smtClean="0">
                <a:latin typeface="UTM Avo" panose="02040603050506020204" pitchFamily="18" charset="0"/>
              </a:rPr>
              <a:t>nghịch</a:t>
            </a:r>
            <a:r>
              <a:rPr lang="en-US" sz="1700" dirty="0" smtClean="0">
                <a:latin typeface="UTM Avo" panose="02040603050506020204" pitchFamily="18" charset="0"/>
              </a:rPr>
              <a:t> hay </a:t>
            </a:r>
            <a:r>
              <a:rPr lang="en-US" sz="1700" dirty="0" err="1" smtClean="0">
                <a:latin typeface="UTM Avo" panose="02040603050506020204" pitchFamily="18" charset="0"/>
              </a:rPr>
              <a:t>tếu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Là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cậu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chìa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vôi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smtClean="0">
                <a:latin typeface="UTM Avo" panose="02040603050506020204" pitchFamily="18" charset="0"/>
              </a:rPr>
              <a:t>Hay </a:t>
            </a:r>
            <a:r>
              <a:rPr lang="en-US" sz="1700" dirty="0" err="1" smtClean="0">
                <a:latin typeface="UTM Avo" panose="02040603050506020204" pitchFamily="18" charset="0"/>
              </a:rPr>
              <a:t>chao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đớp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mồi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Là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chim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chèo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bẻo</a:t>
            </a:r>
            <a:endParaRPr lang="en-US" sz="1700" dirty="0" smtClean="0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8857" y="366713"/>
            <a:ext cx="3160057" cy="435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Tính</a:t>
            </a:r>
            <a:r>
              <a:rPr lang="en-US" sz="1700" dirty="0">
                <a:latin typeface="UTM Avo" panose="02040603050506020204" pitchFamily="18" charset="0"/>
              </a:rPr>
              <a:t> hay </a:t>
            </a:r>
            <a:r>
              <a:rPr lang="en-US" sz="1700" dirty="0" err="1">
                <a:latin typeface="UTM Avo" panose="02040603050506020204" pitchFamily="18" charset="0"/>
              </a:rPr>
              <a:t>mách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lẻo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Thím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khách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trước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nhà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Hay </a:t>
            </a:r>
            <a:r>
              <a:rPr lang="en-US" sz="1700" dirty="0" err="1">
                <a:latin typeface="UTM Avo" panose="02040603050506020204" pitchFamily="18" charset="0"/>
              </a:rPr>
              <a:t>nhặt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lân</a:t>
            </a:r>
            <a:r>
              <a:rPr lang="en-US" sz="1700" dirty="0">
                <a:latin typeface="UTM Avo" panose="02040603050506020204" pitchFamily="18" charset="0"/>
              </a:rPr>
              <a:t> la</a:t>
            </a: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chim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sẻ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Có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tình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có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nghĩa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mẹ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chim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sâu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Giục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hè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đến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mau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cô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tu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hú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Nhấp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nhem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buồn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ngủ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bác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cú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mèo</a:t>
            </a:r>
            <a:r>
              <a:rPr lang="en-US" sz="1700" dirty="0">
                <a:latin typeface="UTM Avo" panose="02040603050506020204" pitchFamily="18" charset="0"/>
              </a:rPr>
              <a:t>…</a:t>
            </a:r>
          </a:p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(</a:t>
            </a:r>
            <a:r>
              <a:rPr lang="en-US" sz="1700" dirty="0" err="1">
                <a:latin typeface="UTM Avo" panose="02040603050506020204" pitchFamily="18" charset="0"/>
              </a:rPr>
              <a:t>Đồng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dao</a:t>
            </a:r>
            <a:r>
              <a:rPr lang="en-US" sz="1700" dirty="0">
                <a:latin typeface="UTM Avo" panose="02040603050506020204" pitchFamily="18" charset="0"/>
              </a:rPr>
              <a:t>)</a:t>
            </a:r>
            <a:endParaRPr lang="vi-VN" sz="17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79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1767486" y="618785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khó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phát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âm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1136551" y="1314054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smtClean="0">
                <a:latin typeface="UTM Avo" panose="02040603050506020204" pitchFamily="18" charset="0"/>
              </a:rPr>
              <a:t>    </a:t>
            </a:r>
            <a:r>
              <a:rPr lang="en-US" sz="2400" dirty="0" err="1" smtClean="0">
                <a:latin typeface="UTM Avo" panose="02040603050506020204" pitchFamily="18" charset="0"/>
              </a:rPr>
              <a:t>lon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xon</a:t>
            </a:r>
            <a:endParaRPr lang="vi-VN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1136551" y="1902498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liếu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điếu</a:t>
            </a:r>
            <a:endParaRPr lang="vi-VN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1136551" y="2490942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chèo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bẻo</a:t>
            </a:r>
            <a:endParaRPr lang="vi-VN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1306227" y="1557746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1306227" y="2146190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1306227" y="2734634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1136551" y="3040819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mách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lẻo</a:t>
            </a:r>
            <a:endParaRPr lang="vi-VN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1136551" y="3635745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nhấp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nhem</a:t>
            </a:r>
            <a:endParaRPr lang="vi-VN" sz="24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1306227" y="3287370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1306227" y="3875814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284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  <p:bldP spid="8" grpId="0" animBg="1"/>
      <p:bldP spid="9" grpId="0"/>
      <p:bldP spid="10" grpId="0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1767486" y="618785"/>
            <a:ext cx="5365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giải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nghĩa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438459" y="1371073"/>
            <a:ext cx="2840026" cy="49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smtClean="0">
                <a:latin typeface="UTM Avo" panose="02040603050506020204" pitchFamily="18" charset="0"/>
              </a:rPr>
              <a:t>    (</a:t>
            </a:r>
            <a:r>
              <a:rPr lang="en-US" sz="2000" dirty="0" err="1" smtClean="0">
                <a:latin typeface="UTM Avo" panose="02040603050506020204" pitchFamily="18" charset="0"/>
              </a:rPr>
              <a:t>Chạy</a:t>
            </a:r>
            <a:r>
              <a:rPr lang="en-US" sz="2000" dirty="0" smtClean="0">
                <a:latin typeface="UTM Avo" panose="02040603050506020204" pitchFamily="18" charset="0"/>
              </a:rPr>
              <a:t>) </a:t>
            </a:r>
            <a:r>
              <a:rPr lang="en-US" sz="2000" dirty="0" err="1" smtClean="0">
                <a:latin typeface="UTM Avo" panose="02040603050506020204" pitchFamily="18" charset="0"/>
              </a:rPr>
              <a:t>lon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xon</a:t>
            </a:r>
            <a:endParaRPr lang="vi-VN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438459" y="3121701"/>
            <a:ext cx="26273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     </a:t>
            </a:r>
            <a:r>
              <a:rPr lang="en-US" sz="2000" dirty="0" smtClean="0">
                <a:latin typeface="UTM Avo" panose="02040603050506020204" pitchFamily="18" charset="0"/>
              </a:rPr>
              <a:t>(</a:t>
            </a:r>
            <a:r>
              <a:rPr lang="en-US" sz="2000" dirty="0" err="1" smtClean="0">
                <a:latin typeface="UTM Avo" panose="02040603050506020204" pitchFamily="18" charset="0"/>
              </a:rPr>
              <a:t>Nhặt</a:t>
            </a:r>
            <a:r>
              <a:rPr lang="en-US" sz="2000" dirty="0" smtClean="0">
                <a:latin typeface="UTM Avo" panose="02040603050506020204" pitchFamily="18" charset="0"/>
              </a:rPr>
              <a:t>) </a:t>
            </a:r>
            <a:r>
              <a:rPr lang="en-US" sz="2000" dirty="0" err="1" smtClean="0">
                <a:latin typeface="UTM Avo" panose="02040603050506020204" pitchFamily="18" charset="0"/>
              </a:rPr>
              <a:t>lân</a:t>
            </a:r>
            <a:r>
              <a:rPr lang="en-US" sz="2000" dirty="0" smtClean="0">
                <a:latin typeface="UTM Avo" panose="02040603050506020204" pitchFamily="18" charset="0"/>
              </a:rPr>
              <a:t> la</a:t>
            </a:r>
            <a:endParaRPr lang="vi-VN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438459" y="3710145"/>
            <a:ext cx="26273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     </a:t>
            </a:r>
            <a:r>
              <a:rPr lang="en-US" sz="2000" dirty="0" err="1" smtClean="0">
                <a:latin typeface="UTM Avo" panose="02040603050506020204" pitchFamily="18" charset="0"/>
              </a:rPr>
              <a:t>Nhấp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nhem</a:t>
            </a:r>
            <a:endParaRPr lang="vi-VN" sz="20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608135" y="1557746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608135" y="3297522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608135" y="3881740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438460" y="2244704"/>
            <a:ext cx="11418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     </a:t>
            </a:r>
            <a:r>
              <a:rPr lang="en-US" sz="2000" dirty="0" err="1" smtClean="0">
                <a:latin typeface="UTM Avo" panose="02040603050506020204" pitchFamily="18" charset="0"/>
              </a:rPr>
              <a:t>tếu</a:t>
            </a:r>
            <a:endParaRPr lang="vi-VN" sz="20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608135" y="2422431"/>
            <a:ext cx="20672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680654" y="1371073"/>
            <a:ext cx="38086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: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dáng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chạy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nhanh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trông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rất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đáng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yêu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  <a:endParaRPr lang="vi-VN" sz="2000" dirty="0">
              <a:solidFill>
                <a:srgbClr val="C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957491" y="2246610"/>
            <a:ext cx="55317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  :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hành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động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lời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nói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vui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nhộn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cố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tình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gây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cười</a:t>
            </a:r>
            <a:endParaRPr lang="vi-VN" sz="2000" dirty="0">
              <a:solidFill>
                <a:srgbClr val="C0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088200" y="3121701"/>
            <a:ext cx="5531799" cy="49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  :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nhặt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loanh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quanh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không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đi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xa</a:t>
            </a:r>
            <a:endParaRPr lang="vi-VN" sz="2000" dirty="0">
              <a:solidFill>
                <a:srgbClr val="C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088200" y="3723115"/>
            <a:ext cx="5531799" cy="49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  : (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mắt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)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lúc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nhắm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lúc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mở</a:t>
            </a:r>
            <a:endParaRPr lang="vi-VN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5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  <p:bldP spid="8" grpId="0" animBg="1"/>
      <p:bldP spid="13" grpId="0"/>
      <p:bldP spid="14" grpId="0" animBg="1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362770"/>
            <a:chExt cx="3042331" cy="728662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362770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00147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43951"/>
            <a:ext cx="5905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1.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Tên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các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loài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chim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được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nhắc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đến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trong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bài</a:t>
            </a:r>
            <a:r>
              <a:rPr lang="en-US" sz="1800" dirty="0" smtClean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gà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sáo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liếu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điếu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chìa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vôi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chèo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bẻo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chim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khách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sẻ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chim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sâu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tu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hú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cú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mèo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  <a:endParaRPr lang="en-US" sz="1800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1800" dirty="0" smtClean="0">
              <a:latin typeface="UTM Avo" panose="02040603050506020204" pitchFamily="18" charset="0"/>
            </a:endParaRPr>
          </a:p>
        </p:txBody>
      </p:sp>
      <p:pic>
        <p:nvPicPr>
          <p:cNvPr id="1026" name="Picture 2" descr="Tiếng Chim Sáo Nâu Hót Hay Và Rõ Không Tạp Âm MP3 - YouTub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4"/>
          <a:stretch/>
        </p:blipFill>
        <p:spPr bwMode="auto">
          <a:xfrm>
            <a:off x="1112646" y="2390775"/>
            <a:ext cx="4650659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ò chao, Liếu điếu - Masked Laughingthrush - Garrulax perspicillatu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524" y="2242943"/>
            <a:ext cx="3352901" cy="251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y2mate.com - Tiếng chim Liếu Điếu cho anh em đam mê bẫy chi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0338" y="4055569"/>
            <a:ext cx="609600" cy="609600"/>
          </a:xfrm>
          <a:prstGeom prst="rect">
            <a:avLst/>
          </a:prstGeom>
        </p:spPr>
      </p:pic>
      <p:pic>
        <p:nvPicPr>
          <p:cNvPr id="1030" name="Picture 6" descr="Chìa vôi trắng – Wikipedia tiếng Việ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713" y="2242943"/>
            <a:ext cx="3226672" cy="251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èo bẻo và hai anh em nhà chào mà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993" y="2316003"/>
            <a:ext cx="3847962" cy="248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ìm hiểu ý nghĩa của giấc mơ thấy chim khách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4" b="14286"/>
          <a:stretch/>
        </p:blipFill>
        <p:spPr bwMode="auto">
          <a:xfrm>
            <a:off x="1733875" y="2185085"/>
            <a:ext cx="3408198" cy="261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him Sẻ】 Ăn Gì, Cách Nuôi, Giá Bao Nhiêu, Bay Vào Nhà Có Điềm Gì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001" y="2185085"/>
            <a:ext cx="3803945" cy="260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ướng dẫn cách nuôi chim sâu xanh chuẩn nhất - VNLif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719" y="2275985"/>
            <a:ext cx="3888659" cy="249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hân tích Khi con tu hú của Tố Hữu (11 bài) - Văn mẫu lớp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24" y="2244205"/>
            <a:ext cx="4844647" cy="252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ú mèo là gì và môi trường sống của nó như thế nào?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43" y="2236833"/>
            <a:ext cx="4509808" cy="256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60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362770"/>
            <a:chExt cx="3042331" cy="728662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362770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00147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43951"/>
            <a:ext cx="5905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1.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Tên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các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loài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chim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được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nhắc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đến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trong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bài</a:t>
            </a:r>
            <a:r>
              <a:rPr lang="en-US" sz="1800" dirty="0" smtClean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gà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sáo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liếu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điếu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chìa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vôi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chèo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bẻo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chim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khách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sẻ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chim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sâu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tu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hú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cú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mèo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  <a:endParaRPr lang="en-US" sz="1800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1800" dirty="0" smtClean="0"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2402295"/>
            <a:ext cx="59055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3</a:t>
            </a:r>
            <a:r>
              <a:rPr lang="en-US" sz="1800" b="1" dirty="0" smtClean="0">
                <a:latin typeface="UTM Avo" panose="02040603050506020204" pitchFamily="18" charset="0"/>
              </a:rPr>
              <a:t>.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Tìm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từ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ngữ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chỉ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hoạt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động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của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các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loài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chim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trong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bài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vè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1800" dirty="0" smtClean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58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66713"/>
            <a:ext cx="582308" cy="525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400175" y="284729"/>
            <a:ext cx="22719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VÈ CHIM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77029" y="838727"/>
            <a:ext cx="2318229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00" dirty="0" smtClean="0">
                <a:latin typeface="UTM Avo" panose="02040603050506020204" pitchFamily="18" charset="0"/>
              </a:rPr>
              <a:t>Hay </a:t>
            </a:r>
            <a:r>
              <a:rPr lang="en-US" sz="1700" dirty="0" err="1" smtClean="0">
                <a:latin typeface="UTM Avo" panose="02040603050506020204" pitchFamily="18" charset="0"/>
              </a:rPr>
              <a:t>chạy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lon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xon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Là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gà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mới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nở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Vừa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đi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vừa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nhảy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Là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em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sáo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xinh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smtClean="0">
                <a:latin typeface="UTM Avo" panose="02040603050506020204" pitchFamily="18" charset="0"/>
              </a:rPr>
              <a:t>Hay </a:t>
            </a:r>
            <a:r>
              <a:rPr lang="en-US" sz="1700" dirty="0" err="1" smtClean="0">
                <a:latin typeface="UTM Avo" panose="02040603050506020204" pitchFamily="18" charset="0"/>
              </a:rPr>
              <a:t>nói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linh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tinh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Là</a:t>
            </a:r>
            <a:r>
              <a:rPr lang="en-US" sz="1700" dirty="0" smtClean="0">
                <a:latin typeface="UTM Avo" panose="02040603050506020204" pitchFamily="18" charset="0"/>
              </a:rPr>
              <a:t> con </a:t>
            </a:r>
            <a:r>
              <a:rPr lang="en-US" sz="1700" dirty="0" err="1" smtClean="0">
                <a:latin typeface="UTM Avo" panose="02040603050506020204" pitchFamily="18" charset="0"/>
              </a:rPr>
              <a:t>liếu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điếu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smtClean="0">
                <a:latin typeface="UTM Avo" panose="02040603050506020204" pitchFamily="18" charset="0"/>
              </a:rPr>
              <a:t>Hay </a:t>
            </a:r>
            <a:r>
              <a:rPr lang="en-US" sz="1700" dirty="0" err="1" smtClean="0">
                <a:latin typeface="UTM Avo" panose="02040603050506020204" pitchFamily="18" charset="0"/>
              </a:rPr>
              <a:t>nghịch</a:t>
            </a:r>
            <a:r>
              <a:rPr lang="en-US" sz="1700" dirty="0" smtClean="0">
                <a:latin typeface="UTM Avo" panose="02040603050506020204" pitchFamily="18" charset="0"/>
              </a:rPr>
              <a:t> hay </a:t>
            </a:r>
            <a:r>
              <a:rPr lang="en-US" sz="1700" dirty="0" err="1" smtClean="0">
                <a:latin typeface="UTM Avo" panose="02040603050506020204" pitchFamily="18" charset="0"/>
              </a:rPr>
              <a:t>tếu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Là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cậu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chìa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vôi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smtClean="0">
                <a:latin typeface="UTM Avo" panose="02040603050506020204" pitchFamily="18" charset="0"/>
              </a:rPr>
              <a:t>Hay </a:t>
            </a:r>
            <a:r>
              <a:rPr lang="en-US" sz="1700" dirty="0" err="1" smtClean="0">
                <a:latin typeface="UTM Avo" panose="02040603050506020204" pitchFamily="18" charset="0"/>
              </a:rPr>
              <a:t>chao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đớp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mồi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Là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chim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chèo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bẻo</a:t>
            </a:r>
            <a:endParaRPr lang="en-US" sz="1700" dirty="0" smtClean="0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8857" y="366713"/>
            <a:ext cx="3160057" cy="435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Tính</a:t>
            </a:r>
            <a:r>
              <a:rPr lang="en-US" sz="1700" dirty="0">
                <a:latin typeface="UTM Avo" panose="02040603050506020204" pitchFamily="18" charset="0"/>
              </a:rPr>
              <a:t> hay </a:t>
            </a:r>
            <a:r>
              <a:rPr lang="en-US" sz="1700" dirty="0" err="1">
                <a:latin typeface="UTM Avo" panose="02040603050506020204" pitchFamily="18" charset="0"/>
              </a:rPr>
              <a:t>mách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lẻo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Thím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khách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trước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nhà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Hay </a:t>
            </a:r>
            <a:r>
              <a:rPr lang="en-US" sz="1700" dirty="0" err="1">
                <a:latin typeface="UTM Avo" panose="02040603050506020204" pitchFamily="18" charset="0"/>
              </a:rPr>
              <a:t>nhặt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lân</a:t>
            </a:r>
            <a:r>
              <a:rPr lang="en-US" sz="1700" dirty="0">
                <a:latin typeface="UTM Avo" panose="02040603050506020204" pitchFamily="18" charset="0"/>
              </a:rPr>
              <a:t> la</a:t>
            </a: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chim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sẻ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Có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tình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có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nghĩa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mẹ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chim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sâu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Giục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hè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đến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mau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cô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tu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hú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Nhấp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nhem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buồn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ngủ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bác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cú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mèo</a:t>
            </a:r>
            <a:r>
              <a:rPr lang="en-US" sz="1700" dirty="0">
                <a:latin typeface="UTM Avo" panose="02040603050506020204" pitchFamily="18" charset="0"/>
              </a:rPr>
              <a:t>…</a:t>
            </a:r>
          </a:p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(</a:t>
            </a:r>
            <a:r>
              <a:rPr lang="en-US" sz="1700" dirty="0" err="1">
                <a:latin typeface="UTM Avo" panose="02040603050506020204" pitchFamily="18" charset="0"/>
              </a:rPr>
              <a:t>Đồng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dao</a:t>
            </a:r>
            <a:r>
              <a:rPr lang="en-US" sz="1700" dirty="0">
                <a:latin typeface="UTM Avo" panose="02040603050506020204" pitchFamily="18" charset="0"/>
              </a:rPr>
              <a:t>)</a:t>
            </a:r>
            <a:endParaRPr lang="vi-VN" sz="1700" dirty="0">
              <a:latin typeface="UTM Avo" panose="020406030505060202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71675" y="1257300"/>
            <a:ext cx="1295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81200" y="2019300"/>
            <a:ext cx="1714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57475" y="2019300"/>
            <a:ext cx="5238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952625" y="2800350"/>
            <a:ext cx="1143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952625" y="3571875"/>
            <a:ext cx="7048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181350" y="3571875"/>
            <a:ext cx="3619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952625" y="4352925"/>
            <a:ext cx="14954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914900" y="782104"/>
            <a:ext cx="10191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467225" y="1553629"/>
            <a:ext cx="11334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000500" y="3106204"/>
            <a:ext cx="13335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990975" y="3877729"/>
            <a:ext cx="12763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50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747</Words>
  <Application>Microsoft Office PowerPoint</Application>
  <PresentationFormat>Custom</PresentationFormat>
  <Paragraphs>141</Paragraphs>
  <Slides>22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Kalam</vt:lpstr>
      <vt:lpstr>UTM Cookies</vt:lpstr>
      <vt:lpstr>Montserrat</vt:lpstr>
      <vt:lpstr>HP001 5 hàng</vt:lpstr>
      <vt:lpstr>Arial</vt:lpstr>
      <vt:lpstr>Wingdings</vt:lpstr>
      <vt:lpstr>HP001 4 hàng</vt:lpstr>
      <vt:lpstr>UTM Avo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76</cp:revision>
  <dcterms:modified xsi:type="dcterms:W3CDTF">2021-06-21T02:12:21Z</dcterms:modified>
</cp:coreProperties>
</file>