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Lst>
  <p:notesMasterIdLst>
    <p:notesMasterId r:id="rId31"/>
  </p:notesMasterIdLst>
  <p:sldIdLst>
    <p:sldId id="322" r:id="rId3"/>
    <p:sldId id="320" r:id="rId4"/>
    <p:sldId id="340" r:id="rId5"/>
    <p:sldId id="349" r:id="rId6"/>
    <p:sldId id="350" r:id="rId7"/>
    <p:sldId id="325" r:id="rId8"/>
    <p:sldId id="323" r:id="rId9"/>
    <p:sldId id="351" r:id="rId10"/>
    <p:sldId id="327" r:id="rId11"/>
    <p:sldId id="328" r:id="rId12"/>
    <p:sldId id="352" r:id="rId13"/>
    <p:sldId id="330" r:id="rId14"/>
    <p:sldId id="341" r:id="rId15"/>
    <p:sldId id="333" r:id="rId16"/>
    <p:sldId id="334" r:id="rId17"/>
    <p:sldId id="335" r:id="rId18"/>
    <p:sldId id="336" r:id="rId19"/>
    <p:sldId id="337" r:id="rId20"/>
    <p:sldId id="338" r:id="rId21"/>
    <p:sldId id="353" r:id="rId22"/>
    <p:sldId id="342" r:id="rId23"/>
    <p:sldId id="344" r:id="rId24"/>
    <p:sldId id="354" r:id="rId25"/>
    <p:sldId id="316" r:id="rId26"/>
    <p:sldId id="343" r:id="rId27"/>
    <p:sldId id="317" r:id="rId28"/>
    <p:sldId id="355" r:id="rId29"/>
    <p:sldId id="332" r:id="rId30"/>
  </p:sldIdLst>
  <p:sldSz cx="6858000" cy="5143500"/>
  <p:notesSz cx="6858000" cy="9144000"/>
  <p:embeddedFontLst>
    <p:embeddedFont>
      <p:font typeface="Kalam" panose="02000000000000000000" pitchFamily="2" charset="77"/>
      <p:regular r:id="rId32"/>
      <p:bold r:id="rId33"/>
    </p:embeddedFont>
    <p:embeddedFont>
      <p:font typeface="Montserrat" panose="02000505000000020004" pitchFamily="2" charset="77"/>
      <p:regular r:id="rId34"/>
      <p:bold r:id="rId35"/>
      <p:italic r:id="rId36"/>
      <p:boldItalic r:id="rId37"/>
    </p:embeddedFont>
    <p:embeddedFont>
      <p:font typeface="UTM Avo" panose="02040603050506020204" pitchFamily="18" charset="0"/>
      <p:regular r:id="rId38"/>
      <p:bold r:id="rId39"/>
      <p:italic r:id="rId40"/>
      <p:boldItalic r:id="rId41"/>
    </p:embeddedFont>
    <p:embeddedFont>
      <p:font typeface="UTM Cookies" panose="02040603050506020204" pitchFamily="18"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EA131"/>
    <a:srgbClr val="B7D574"/>
    <a:srgbClr val="BEE7FB"/>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60"/>
    <p:restoredTop sz="94615"/>
  </p:normalViewPr>
  <p:slideViewPr>
    <p:cSldViewPr snapToGrid="0">
      <p:cViewPr varScale="1">
        <p:scale>
          <a:sx n="136" d="100"/>
          <a:sy n="136" d="100"/>
        </p:scale>
        <p:origin x="4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7757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1134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83180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7845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217001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653106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168401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205261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20.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5.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4.wdp"/><Relationship Id="rId7"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24.png"/><Relationship Id="rId5" Type="http://schemas.microsoft.com/office/2007/relationships/hdphoto" Target="../media/hdphoto10.wdp"/><Relationship Id="rId4" Type="http://schemas.openxmlformats.org/officeDocument/2006/relationships/image" Target="../media/image23.png"/><Relationship Id="rId9" Type="http://schemas.microsoft.com/office/2007/relationships/hdphoto" Target="../media/hdphoto12.wdp"/></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14.wdp"/><Relationship Id="rId5" Type="http://schemas.openxmlformats.org/officeDocument/2006/relationships/image" Target="../media/image28.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18.wdp"/><Relationship Id="rId5" Type="http://schemas.openxmlformats.org/officeDocument/2006/relationships/image" Target="../media/image32.png"/><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microsoft.com/office/2007/relationships/hdphoto" Target="../media/hdphoto6.wdp"/><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notesSlide" Target="../notesSlides/notesSlide4.xml"/><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3B6DA8-2FB3-3345-8961-C821C42C0327}"/>
              </a:ext>
            </a:extLst>
          </p:cNvPr>
          <p:cNvSpPr txBox="1"/>
          <p:nvPr/>
        </p:nvSpPr>
        <p:spPr>
          <a:xfrm>
            <a:off x="369481" y="1794029"/>
            <a:ext cx="170854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5" name="Picture 4">
            <a:extLst>
              <a:ext uri="{FF2B5EF4-FFF2-40B4-BE49-F238E27FC236}">
                <a16:creationId xmlns:a16="http://schemas.microsoft.com/office/drawing/2014/main" id="{C83487BF-D82D-3341-96DD-F8C157F107F3}"/>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548690" y="809426"/>
            <a:ext cx="5760620" cy="784125"/>
          </a:xfrm>
          <a:prstGeom prst="rect">
            <a:avLst/>
          </a:prstGeom>
          <a:noFill/>
        </p:spPr>
        <p:txBody>
          <a:bodyPr wrap="square" rtlCol="0">
            <a:spAutoFit/>
          </a:bodyPr>
          <a:lstStyle/>
          <a:p>
            <a:pPr marL="7938" indent="38100" algn="just">
              <a:lnSpc>
                <a:spcPct val="150000"/>
              </a:lnSpc>
            </a:pPr>
            <a:r>
              <a:rPr lang="vi-VN" sz="1600" b="1" dirty="0">
                <a:solidFill>
                  <a:srgbClr val="FF0000"/>
                </a:solidFill>
                <a:latin typeface="UTM Avo" panose="02040603050506020204" pitchFamily="18" charset="0"/>
              </a:rPr>
              <a:t>3. </a:t>
            </a:r>
            <a:r>
              <a:rPr lang="vi-VN" sz="1600" dirty="0">
                <a:latin typeface="UTM Avo" panose="02040603050506020204" pitchFamily="18" charset="0"/>
              </a:rPr>
              <a:t>Vì sao vào mùa nước nổi, người ta phải làm cầu từ cửa trước vào đến tận bếp? </a:t>
            </a:r>
          </a:p>
        </p:txBody>
      </p:sp>
      <p:sp>
        <p:nvSpPr>
          <p:cNvPr id="14" name="TextBox 13">
            <a:extLst>
              <a:ext uri="{FF2B5EF4-FFF2-40B4-BE49-F238E27FC236}">
                <a16:creationId xmlns:a16="http://schemas.microsoft.com/office/drawing/2014/main" id="{29E6DC67-9AFD-9F44-AE16-92B28C235C95}"/>
              </a:ext>
            </a:extLst>
          </p:cNvPr>
          <p:cNvSpPr txBox="1"/>
          <p:nvPr/>
        </p:nvSpPr>
        <p:spPr>
          <a:xfrm>
            <a:off x="616963" y="1506503"/>
            <a:ext cx="56923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Vì nước ngập lên những viên gạch, không đi lại được.</a:t>
            </a:r>
          </a:p>
        </p:txBody>
      </p:sp>
      <p:sp>
        <p:nvSpPr>
          <p:cNvPr id="15" name="TextBox 14">
            <a:extLst>
              <a:ext uri="{FF2B5EF4-FFF2-40B4-BE49-F238E27FC236}">
                <a16:creationId xmlns:a16="http://schemas.microsoft.com/office/drawing/2014/main" id="{430725AA-0FFC-FB42-8EAC-E521DF0083DF}"/>
              </a:ext>
            </a:extLst>
          </p:cNvPr>
          <p:cNvSpPr txBox="1"/>
          <p:nvPr/>
        </p:nvSpPr>
        <p:spPr>
          <a:xfrm>
            <a:off x="548690" y="2515678"/>
            <a:ext cx="5760620" cy="412934"/>
          </a:xfrm>
          <a:prstGeom prst="rect">
            <a:avLst/>
          </a:prstGeom>
          <a:noFill/>
        </p:spPr>
        <p:txBody>
          <a:bodyPr wrap="square" rtlCol="0">
            <a:spAutoFit/>
          </a:bodyPr>
          <a:lstStyle/>
          <a:p>
            <a:pPr marL="7938" indent="38100" algn="just">
              <a:lnSpc>
                <a:spcPct val="150000"/>
              </a:lnSpc>
            </a:pPr>
            <a:r>
              <a:rPr lang="vi-VN" sz="1600" b="1" dirty="0">
                <a:solidFill>
                  <a:srgbClr val="FF0000"/>
                </a:solidFill>
                <a:latin typeface="UTM Avo" panose="02040603050506020204" pitchFamily="18" charset="0"/>
              </a:rPr>
              <a:t>4. </a:t>
            </a:r>
            <a:r>
              <a:rPr lang="vi-VN" sz="1600" dirty="0">
                <a:latin typeface="UTM Avo" panose="02040603050506020204" pitchFamily="18" charset="0"/>
              </a:rPr>
              <a:t>Em thích nhất hình ảnh nào trong bài? </a:t>
            </a:r>
          </a:p>
        </p:txBody>
      </p:sp>
      <p:sp>
        <p:nvSpPr>
          <p:cNvPr id="16" name="TextBox 15">
            <a:extLst>
              <a:ext uri="{FF2B5EF4-FFF2-40B4-BE49-F238E27FC236}">
                <a16:creationId xmlns:a16="http://schemas.microsoft.com/office/drawing/2014/main" id="{4731BFB4-6F71-6E48-B2D8-BD28FA690A02}"/>
              </a:ext>
            </a:extLst>
          </p:cNvPr>
          <p:cNvSpPr txBox="1"/>
          <p:nvPr/>
        </p:nvSpPr>
        <p:spPr>
          <a:xfrm>
            <a:off x="616963" y="292839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a:t>
            </a: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2802799" cy="555217"/>
            <a:chOff x="635794" y="386605"/>
            <a:chExt cx="2802799"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2220491" cy="45390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LUYỆN ĐỌC LẠI</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nước nổi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570867"/>
          </a:xfrm>
          <a:prstGeom prst="rect">
            <a:avLst/>
          </a:prstGeom>
          <a:noFill/>
        </p:spPr>
        <p:txBody>
          <a:bodyPr wrap="square" rtlCol="0">
            <a:spAutoFit/>
          </a:bodyPr>
          <a:lstStyle/>
          <a:p>
            <a:pPr marL="44450" lvl="0" algn="just">
              <a:lnSpc>
                <a:spcPct val="150000"/>
              </a:lnSpc>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lang="vi-VN" dirty="0">
                <a:latin typeface="UTM Avo" panose="020406030505060202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lvl="0" algn="just">
              <a:lnSpc>
                <a:spcPct val="150000"/>
              </a:lnSpc>
              <a:defRPr/>
            </a:pPr>
            <a:r>
              <a:rPr lang="vi-VN" dirty="0">
                <a:latin typeface="UTM Avo" panose="020406030505060202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lvl="0" algn="just">
              <a:lnSpc>
                <a:spcPct val="150000"/>
              </a:lnSpc>
              <a:defRPr/>
            </a:pPr>
            <a:r>
              <a:rPr lang="vi-VN" dirty="0">
                <a:latin typeface="UTM Avo" panose="020406030505060202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lvl="0" algn="just">
              <a:lnSpc>
                <a:spcPct val="150000"/>
              </a:lnSpc>
              <a:defRPr/>
            </a:pPr>
            <a:r>
              <a:rPr lang="vi-VN" dirty="0">
                <a:latin typeface="UTM Avo" panose="020406030505060202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dirty="0">
                <a:latin typeface="UTM Avo" panose="02040603050506020204" pitchFamily="18" charset="0"/>
              </a:rPr>
              <a:t>(T</a:t>
            </a: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heo Nguyễn Quang Sáng)</a:t>
            </a: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688328"/>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640019"/>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430" y="2611680"/>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42597" y="3868528"/>
            <a:ext cx="377072" cy="414779"/>
          </a:xfrm>
          <a:prstGeom prst="rect">
            <a:avLst/>
          </a:prstGeom>
        </p:spPr>
      </p:pic>
    </p:spTree>
    <p:extLst>
      <p:ext uri="{BB962C8B-B14F-4D97-AF65-F5344CB8AC3E}">
        <p14:creationId xmlns:p14="http://schemas.microsoft.com/office/powerpoint/2010/main" val="4012180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18293" y="1057693"/>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Từ nào chỉ đặc điểm của mưa có trong bài đọc? </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5">
            <a:clrChange>
              <a:clrFrom>
                <a:srgbClr val="FEFFFE"/>
              </a:clrFrom>
              <a:clrTo>
                <a:srgbClr val="FEFFFE">
                  <a:alpha val="0"/>
                </a:srgbClr>
              </a:clrTo>
            </a:clrChange>
            <a:extLst>
              <a:ext uri="{BEBA8EAE-BF5A-486C-A8C5-ECC9F3942E4B}">
                <a14:imgProps xmlns:a14="http://schemas.microsoft.com/office/drawing/2010/main">
                  <a14:imgLayer r:embed="rId6">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418294" y="3522357"/>
            <a:ext cx="6327981"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Tìm thêm từ ngữ tả mưa:</a:t>
            </a:r>
          </a:p>
          <a:p>
            <a:pPr lvl="0" algn="just">
              <a:lnSpc>
                <a:spcPct val="150000"/>
              </a:lnSpc>
            </a:pPr>
            <a:r>
              <a:rPr lang="vi-VN" sz="1800" dirty="0">
                <a:solidFill>
                  <a:srgbClr val="FF0000"/>
                </a:solidFill>
                <a:latin typeface="UTM Avo" panose="02040603050506020204" pitchFamily="18" charset="0"/>
              </a:rPr>
              <a:t>M: </a:t>
            </a:r>
            <a:r>
              <a:rPr lang="vi-VN" sz="1800" dirty="0">
                <a:latin typeface="UTM Avo" panose="02040603050506020204" pitchFamily="18" charset="0"/>
              </a:rPr>
              <a:t>ào ào, </a:t>
            </a:r>
          </a:p>
        </p:txBody>
      </p:sp>
      <p:sp>
        <p:nvSpPr>
          <p:cNvPr id="7" name="Rounded Rectangle 6">
            <a:extLst>
              <a:ext uri="{FF2B5EF4-FFF2-40B4-BE49-F238E27FC236}">
                <a16:creationId xmlns:a16="http://schemas.microsoft.com/office/drawing/2014/main" id="{59F76D46-3E84-EF47-9898-0AFB63E9F736}"/>
              </a:ext>
            </a:extLst>
          </p:cNvPr>
          <p:cNvSpPr/>
          <p:nvPr/>
        </p:nvSpPr>
        <p:spPr>
          <a:xfrm rot="288941">
            <a:off x="1258044" y="1718984"/>
            <a:ext cx="1542972" cy="464893"/>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UTM Avo" panose="02040603050506020204" pitchFamily="18" charset="0"/>
              </a:rPr>
              <a:t>dầm</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dề</a:t>
            </a:r>
            <a:endParaRPr lang="en-US" sz="1800" dirty="0">
              <a:solidFill>
                <a:srgbClr val="000000"/>
              </a:solidFill>
              <a:latin typeface="UTM Avo" panose="02040603050506020204" pitchFamily="18" charset="0"/>
            </a:endParaRPr>
          </a:p>
        </p:txBody>
      </p:sp>
      <p:sp>
        <p:nvSpPr>
          <p:cNvPr id="12" name="Rounded Rectangle 11">
            <a:extLst>
              <a:ext uri="{FF2B5EF4-FFF2-40B4-BE49-F238E27FC236}">
                <a16:creationId xmlns:a16="http://schemas.microsoft.com/office/drawing/2014/main" id="{73E485E1-662A-FB4C-B56F-E9F73416C416}"/>
              </a:ext>
            </a:extLst>
          </p:cNvPr>
          <p:cNvSpPr/>
          <p:nvPr/>
        </p:nvSpPr>
        <p:spPr>
          <a:xfrm rot="21311040">
            <a:off x="1257180" y="2786622"/>
            <a:ext cx="1601113" cy="446740"/>
          </a:xfrm>
          <a:prstGeom prst="roundRect">
            <a:avLst>
              <a:gd name="adj" fmla="val 20734"/>
            </a:avLst>
          </a:prstGeom>
          <a:solidFill>
            <a:schemeClr val="accent1">
              <a:lumMod val="60000"/>
              <a:lumOff val="4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UTM Avo" panose="02040603050506020204" pitchFamily="18" charset="0"/>
              </a:rPr>
              <a:t>sướt</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mướt</a:t>
            </a:r>
            <a:endParaRPr lang="en-US" sz="1800" dirty="0">
              <a:solidFill>
                <a:srgbClr val="000000"/>
              </a:solidFill>
              <a:latin typeface="UTM Avo" panose="02040603050506020204" pitchFamily="18" charset="0"/>
            </a:endParaRPr>
          </a:p>
        </p:txBody>
      </p:sp>
      <p:sp>
        <p:nvSpPr>
          <p:cNvPr id="14" name="Rounded Rectangle 13">
            <a:extLst>
              <a:ext uri="{FF2B5EF4-FFF2-40B4-BE49-F238E27FC236}">
                <a16:creationId xmlns:a16="http://schemas.microsoft.com/office/drawing/2014/main" id="{D85DDC54-BC0D-8F4C-920F-255AEEB6E284}"/>
              </a:ext>
            </a:extLst>
          </p:cNvPr>
          <p:cNvSpPr/>
          <p:nvPr/>
        </p:nvSpPr>
        <p:spPr>
          <a:xfrm>
            <a:off x="3582284" y="1834068"/>
            <a:ext cx="1496291" cy="446740"/>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UTM Avo" panose="02040603050506020204" pitchFamily="18" charset="0"/>
              </a:rPr>
              <a:t>rả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rích</a:t>
            </a:r>
            <a:endParaRPr lang="en-US" sz="1800" dirty="0">
              <a:solidFill>
                <a:srgbClr val="000000"/>
              </a:solidFill>
              <a:latin typeface="UTM Avo" panose="02040603050506020204" pitchFamily="18" charset="0"/>
            </a:endParaRPr>
          </a:p>
        </p:txBody>
      </p:sp>
      <p:sp>
        <p:nvSpPr>
          <p:cNvPr id="15" name="Rounded Rectangle 14">
            <a:extLst>
              <a:ext uri="{FF2B5EF4-FFF2-40B4-BE49-F238E27FC236}">
                <a16:creationId xmlns:a16="http://schemas.microsoft.com/office/drawing/2014/main" id="{398E846D-EE4F-0D4B-A06C-0F1F1AD7FCEA}"/>
              </a:ext>
            </a:extLst>
          </p:cNvPr>
          <p:cNvSpPr/>
          <p:nvPr/>
        </p:nvSpPr>
        <p:spPr>
          <a:xfrm rot="347092">
            <a:off x="3866588" y="2807623"/>
            <a:ext cx="1496291" cy="446740"/>
          </a:xfrm>
          <a:prstGeom prst="roundRect">
            <a:avLst>
              <a:gd name="adj" fmla="val 26156"/>
            </a:avLst>
          </a:prstGeom>
          <a:solidFill>
            <a:schemeClr val="bg1">
              <a:lumMod val="90000"/>
            </a:schemeClr>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UTM Avo" panose="02040603050506020204" pitchFamily="18" charset="0"/>
              </a:rPr>
              <a:t>dai</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dẳng</a:t>
            </a:r>
            <a:endParaRPr lang="en-US" sz="1800" dirty="0">
              <a:solidFill>
                <a:srgbClr val="000000"/>
              </a:solidFill>
              <a:latin typeface="UTM Avo" panose="02040603050506020204" pitchFamily="18" charset="0"/>
            </a:endParaRPr>
          </a:p>
        </p:txBody>
      </p:sp>
      <p:sp>
        <p:nvSpPr>
          <p:cNvPr id="2" name="Rectangle 1">
            <a:extLst>
              <a:ext uri="{FF2B5EF4-FFF2-40B4-BE49-F238E27FC236}">
                <a16:creationId xmlns:a16="http://schemas.microsoft.com/office/drawing/2014/main" id="{6E789C9B-4C6D-304F-89C3-C823DF97DDE5}"/>
              </a:ext>
            </a:extLst>
          </p:cNvPr>
          <p:cNvSpPr/>
          <p:nvPr/>
        </p:nvSpPr>
        <p:spPr>
          <a:xfrm>
            <a:off x="1597360" y="4017492"/>
            <a:ext cx="963725" cy="369332"/>
          </a:xfrm>
          <a:prstGeom prst="rect">
            <a:avLst/>
          </a:prstGeom>
        </p:spPr>
        <p:txBody>
          <a:bodyPr wrap="none">
            <a:spAutoFit/>
          </a:bodyPr>
          <a:lstStyle/>
          <a:p>
            <a:r>
              <a:rPr lang="vi-VN" sz="1800" dirty="0">
                <a:solidFill>
                  <a:srgbClr val="FF0000"/>
                </a:solidFill>
                <a:latin typeface="UTM Avo" panose="02040603050506020204" pitchFamily="18" charset="0"/>
                <a:ea typeface="Calibri" panose="020F0502020204030204" pitchFamily="34" charset="0"/>
              </a:rPr>
              <a:t>tí tách,</a:t>
            </a:r>
            <a:endParaRPr lang="en-VN" sz="1800" dirty="0">
              <a:solidFill>
                <a:srgbClr val="FF0000"/>
              </a:solidFill>
              <a:latin typeface="Times New Roman" panose="02020603050405020304" pitchFamily="18" charset="0"/>
              <a:ea typeface="Calibri" panose="020F0502020204030204" pitchFamily="34" charset="0"/>
            </a:endParaRPr>
          </a:p>
        </p:txBody>
      </p:sp>
      <p:sp>
        <p:nvSpPr>
          <p:cNvPr id="16" name="Rectangle 15">
            <a:extLst>
              <a:ext uri="{FF2B5EF4-FFF2-40B4-BE49-F238E27FC236}">
                <a16:creationId xmlns:a16="http://schemas.microsoft.com/office/drawing/2014/main" id="{3B2ACA82-5E94-784D-A4B3-334759798B50}"/>
              </a:ext>
            </a:extLst>
          </p:cNvPr>
          <p:cNvSpPr/>
          <p:nvPr/>
        </p:nvSpPr>
        <p:spPr>
          <a:xfrm>
            <a:off x="2465275" y="4017492"/>
            <a:ext cx="1426994" cy="369332"/>
          </a:xfrm>
          <a:prstGeom prst="rect">
            <a:avLst/>
          </a:prstGeom>
        </p:spPr>
        <p:txBody>
          <a:bodyPr wrap="none">
            <a:spAutoFit/>
          </a:bodyPr>
          <a:lstStyle/>
          <a:p>
            <a:r>
              <a:rPr lang="vi-VN" sz="1800" dirty="0">
                <a:solidFill>
                  <a:srgbClr val="FF0000"/>
                </a:solidFill>
                <a:latin typeface="UTM Avo" panose="02040603050506020204" pitchFamily="18" charset="0"/>
                <a:ea typeface="Calibri" panose="020F0502020204030204" pitchFamily="34" charset="0"/>
              </a:rPr>
              <a:t>lộp bộp, …</a:t>
            </a:r>
            <a:endParaRPr lang="en-VN" sz="18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left)">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left)">
                                      <p:cBhvr>
                                        <p:cTn id="29" dur="5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7"/>
                                        </p:tgtEl>
                                        <p:attrNameLst>
                                          <p:attrName>fillcolor</p:attrName>
                                        </p:attrNameLst>
                                      </p:cBhvr>
                                      <p:to>
                                        <a:srgbClr val="9FE540"/>
                                      </p:to>
                                    </p:animClr>
                                    <p:set>
                                      <p:cBhvr>
                                        <p:cTn id="45" dur="1000" fill="hold"/>
                                        <p:tgtEl>
                                          <p:spTgt spid="7"/>
                                        </p:tgtEl>
                                        <p:attrNameLst>
                                          <p:attrName>fill.type</p:attrName>
                                        </p:attrNameLst>
                                      </p:cBhvr>
                                      <p:to>
                                        <p:strVal val="solid"/>
                                      </p:to>
                                    </p:set>
                                    <p:set>
                                      <p:cBhvr>
                                        <p:cTn id="46" dur="10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drumroll.wav"/>
                                        </p:tgtEl>
                                      </p:cMediaNode>
                                    </p:audio>
                                  </p:subTnLst>
                                </p:cTn>
                              </p:par>
                            </p:childTnLst>
                          </p:cTn>
                        </p:par>
                        <p:par>
                          <p:cTn id="47" fill="hold">
                            <p:stCondLst>
                              <p:cond delay="1000"/>
                            </p:stCondLst>
                            <p:childTnLst>
                              <p:par>
                                <p:cTn id="48" presetID="26" presetClass="emph" presetSubtype="0" repeatCount="0" fill="hold" grpId="1" nodeType="afterEffect">
                                  <p:stCondLst>
                                    <p:cond delay="0"/>
                                  </p:stCondLst>
                                  <p:iterate type="lt">
                                    <p:tmPct val="0"/>
                                  </p:iterate>
                                  <p:childTnLst>
                                    <p:animEffect transition="out" filter="fade">
                                      <p:cBhvr>
                                        <p:cTn id="49" dur="2000" tmFilter="0, 0; .2, .5; .8, .5; 1, 0"/>
                                        <p:tgtEl>
                                          <p:spTgt spid="7"/>
                                        </p:tgtEl>
                                      </p:cBhvr>
                                    </p:animEffect>
                                    <p:animScale>
                                      <p:cBhvr>
                                        <p:cTn id="50" dur="1000" autoRev="1" fill="hold"/>
                                        <p:tgtEl>
                                          <p:spTgt spid="7"/>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1000" fill="hold"/>
                                        <p:tgtEl>
                                          <p:spTgt spid="12"/>
                                        </p:tgtEl>
                                        <p:attrNameLst>
                                          <p:attrName>fillcolor</p:attrName>
                                        </p:attrNameLst>
                                      </p:cBhvr>
                                      <p:to>
                                        <a:srgbClr val="9FE540"/>
                                      </p:to>
                                    </p:animClr>
                                    <p:set>
                                      <p:cBhvr>
                                        <p:cTn id="56" dur="1000" fill="hold"/>
                                        <p:tgtEl>
                                          <p:spTgt spid="12"/>
                                        </p:tgtEl>
                                        <p:attrNameLst>
                                          <p:attrName>fill.type</p:attrName>
                                        </p:attrNameLst>
                                      </p:cBhvr>
                                      <p:to>
                                        <p:strVal val="solid"/>
                                      </p:to>
                                    </p:set>
                                    <p:set>
                                      <p:cBhvr>
                                        <p:cTn id="57" dur="1000" fill="hold"/>
                                        <p:tgtEl>
                                          <p:spTgt spid="1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drumroll.wav"/>
                                        </p:tgtEl>
                                      </p:cMediaNode>
                                    </p:audio>
                                  </p:subTnLst>
                                </p:cTn>
                              </p:par>
                            </p:childTnLst>
                          </p:cTn>
                        </p:par>
                        <p:par>
                          <p:cTn id="58" fill="hold">
                            <p:stCondLst>
                              <p:cond delay="1000"/>
                            </p:stCondLst>
                            <p:childTnLst>
                              <p:par>
                                <p:cTn id="59" presetID="26" presetClass="emph" presetSubtype="0" repeatCount="0" fill="hold" grpId="1" nodeType="afterEffect">
                                  <p:stCondLst>
                                    <p:cond delay="0"/>
                                  </p:stCondLst>
                                  <p:iterate type="lt">
                                    <p:tmPct val="0"/>
                                  </p:iterate>
                                  <p:childTnLst>
                                    <p:animEffect transition="out" filter="fade">
                                      <p:cBhvr>
                                        <p:cTn id="60" dur="2000" tmFilter="0, 0; .2, .5; .8, .5; 1, 0"/>
                                        <p:tgtEl>
                                          <p:spTgt spid="12"/>
                                        </p:tgtEl>
                                      </p:cBhvr>
                                    </p:animEffect>
                                    <p:animScale>
                                      <p:cBhvr>
                                        <p:cTn id="61" dur="1000" autoRev="1" fill="hold"/>
                                        <p:tgtEl>
                                          <p:spTgt spid="12"/>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4"/>
                                        </p:tgtEl>
                                        <p:attrNameLst>
                                          <p:attrName>fillcolor</p:attrName>
                                        </p:attrNameLst>
                                      </p:cBhvr>
                                      <p:to>
                                        <a:srgbClr val="EF5F5F"/>
                                      </p:to>
                                    </p:animClr>
                                    <p:set>
                                      <p:cBhvr>
                                        <p:cTn id="67" dur="2000" fill="hold"/>
                                        <p:tgtEl>
                                          <p:spTgt spid="14"/>
                                        </p:tgtEl>
                                        <p:attrNameLst>
                                          <p:attrName>fill.type</p:attrName>
                                        </p:attrNameLst>
                                      </p:cBhvr>
                                      <p:to>
                                        <p:strVal val="solid"/>
                                      </p:to>
                                    </p:set>
                                    <p:set>
                                      <p:cBhvr>
                                        <p:cTn id="68" dur="2000" fill="hold"/>
                                        <p:tgtEl>
                                          <p:spTgt spid="14"/>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drumroll.wav"/>
                                        </p:tgtEl>
                                      </p:cMediaNode>
                                    </p:audio>
                                  </p:subTnLst>
                                </p:cTn>
                              </p:par>
                            </p:childTnLst>
                          </p:cTn>
                        </p:par>
                        <p:par>
                          <p:cTn id="69" fill="hold">
                            <p:stCondLst>
                              <p:cond delay="2000"/>
                            </p:stCondLst>
                            <p:childTnLst>
                              <p:par>
                                <p:cTn id="70" presetID="26" presetClass="emph" presetSubtype="0" repeatCount="0" fill="hold" grpId="1" nodeType="afterEffect">
                                  <p:stCondLst>
                                    <p:cond delay="0"/>
                                  </p:stCondLst>
                                  <p:iterate type="lt">
                                    <p:tmPct val="0"/>
                                  </p:iterate>
                                  <p:childTnLst>
                                    <p:animEffect transition="out" filter="fade">
                                      <p:cBhvr>
                                        <p:cTn id="71" dur="2000" tmFilter="0, 0; .2, .5; .8, .5; 1, 0"/>
                                        <p:tgtEl>
                                          <p:spTgt spid="14"/>
                                        </p:tgtEl>
                                      </p:cBhvr>
                                    </p:animEffect>
                                    <p:animScale>
                                      <p:cBhvr>
                                        <p:cTn id="72" dur="1000" autoRev="1" fill="hold"/>
                                        <p:tgtEl>
                                          <p:spTgt spid="14"/>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4"/>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15"/>
                                        </p:tgtEl>
                                        <p:attrNameLst>
                                          <p:attrName>fillcolor</p:attrName>
                                        </p:attrNameLst>
                                      </p:cBhvr>
                                      <p:to>
                                        <a:srgbClr val="EF5F5F"/>
                                      </p:to>
                                    </p:animClr>
                                    <p:set>
                                      <p:cBhvr>
                                        <p:cTn id="78" dur="2000" fill="hold"/>
                                        <p:tgtEl>
                                          <p:spTgt spid="15"/>
                                        </p:tgtEl>
                                        <p:attrNameLst>
                                          <p:attrName>fill.type</p:attrName>
                                        </p:attrNameLst>
                                      </p:cBhvr>
                                      <p:to>
                                        <p:strVal val="solid"/>
                                      </p:to>
                                    </p:set>
                                    <p:set>
                                      <p:cBhvr>
                                        <p:cTn id="79" dur="2000" fill="hold"/>
                                        <p:tgtEl>
                                          <p:spTgt spid="15"/>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drumroll.wav"/>
                                        </p:tgtEl>
                                      </p:cMediaNode>
                                    </p:audio>
                                  </p:subTnLst>
                                </p:cTn>
                              </p:par>
                            </p:childTnLst>
                          </p:cTn>
                        </p:par>
                        <p:par>
                          <p:cTn id="80" fill="hold">
                            <p:stCondLst>
                              <p:cond delay="2000"/>
                            </p:stCondLst>
                            <p:childTnLst>
                              <p:par>
                                <p:cTn id="81" presetID="26" presetClass="emph" presetSubtype="0" repeatCount="0" fill="hold" grpId="1" nodeType="afterEffect">
                                  <p:stCondLst>
                                    <p:cond delay="0"/>
                                  </p:stCondLst>
                                  <p:iterate type="lt">
                                    <p:tmPct val="0"/>
                                  </p:iterate>
                                  <p:childTnLst>
                                    <p:animEffect transition="out" filter="fade">
                                      <p:cBhvr>
                                        <p:cTn id="82" dur="2000" tmFilter="0, 0; .2, .5; .8, .5; 1, 0"/>
                                        <p:tgtEl>
                                          <p:spTgt spid="15"/>
                                        </p:tgtEl>
                                      </p:cBhvr>
                                    </p:animEffect>
                                    <p:animScale>
                                      <p:cBhvr>
                                        <p:cTn id="83" dur="1000" autoRev="1" fill="hold"/>
                                        <p:tgtEl>
                                          <p:spTgt spid="15"/>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5"/>
                  </p:tgtEl>
                </p:cond>
              </p:nextCondLst>
            </p:seq>
          </p:childTnLst>
        </p:cTn>
      </p:par>
    </p:tnLst>
    <p:bldLst>
      <p:bldP spid="8" grpId="0"/>
      <p:bldP spid="11" grpId="0" build="p"/>
      <p:bldP spid="7" grpId="0" animBg="1"/>
      <p:bldP spid="7" grpId="1" animBg="1"/>
      <p:bldP spid="12" grpId="0" animBg="1"/>
      <p:bldP spid="12" grpId="1" animBg="1"/>
      <p:bldP spid="14" grpId="0" animBg="1"/>
      <p:bldP spid="14" grpId="1" animBg="1"/>
      <p:bldP spid="15" grpId="0" animBg="1"/>
      <p:bldP spid="15" grpId="1" animBg="1"/>
      <p:bldP spid="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09FE986-86F1-7144-8B34-DF7C9BF4A1A5}"/>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NƯỚC NỔI</a:t>
            </a:r>
            <a:endParaRPr lang="en-US" sz="4400" dirty="0">
              <a:solidFill>
                <a:schemeClr val="accent2"/>
              </a:solidFill>
              <a:latin typeface="UTM Cookies" panose="02040603050506020204" pitchFamily="18" charset="0"/>
            </a:endParaRPr>
          </a:p>
        </p:txBody>
      </p:sp>
      <p:grpSp>
        <p:nvGrpSpPr>
          <p:cNvPr id="21" name="Group 20">
            <a:extLst>
              <a:ext uri="{FF2B5EF4-FFF2-40B4-BE49-F238E27FC236}">
                <a16:creationId xmlns:a16="http://schemas.microsoft.com/office/drawing/2014/main" id="{01215EE0-FCB5-6B41-92B1-3F8B03EB099A}"/>
              </a:ext>
            </a:extLst>
          </p:cNvPr>
          <p:cNvGrpSpPr/>
          <p:nvPr/>
        </p:nvGrpSpPr>
        <p:grpSpPr>
          <a:xfrm>
            <a:off x="395070" y="578414"/>
            <a:ext cx="1613648" cy="751495"/>
            <a:chOff x="369342" y="617893"/>
            <a:chExt cx="1613648" cy="751495"/>
          </a:xfrm>
        </p:grpSpPr>
        <p:sp>
          <p:nvSpPr>
            <p:cNvPr id="22" name="TextBox 21">
              <a:extLst>
                <a:ext uri="{FF2B5EF4-FFF2-40B4-BE49-F238E27FC236}">
                  <a16:creationId xmlns:a16="http://schemas.microsoft.com/office/drawing/2014/main" id="{30927A0E-958A-9E42-926D-6D66C20B4782}"/>
                </a:ext>
              </a:extLst>
            </p:cNvPr>
            <p:cNvSpPr txBox="1"/>
            <p:nvPr/>
          </p:nvSpPr>
          <p:spPr>
            <a:xfrm>
              <a:off x="369343"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2</a:t>
              </a:r>
            </a:p>
          </p:txBody>
        </p:sp>
        <p:sp>
          <p:nvSpPr>
            <p:cNvPr id="23" name="TextBox 22">
              <a:extLst>
                <a:ext uri="{FF2B5EF4-FFF2-40B4-BE49-F238E27FC236}">
                  <a16:creationId xmlns:a16="http://schemas.microsoft.com/office/drawing/2014/main" id="{12FEDA2B-AA4C-624F-BC07-90F547F452F4}"/>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2</a:t>
              </a:r>
            </a:p>
          </p:txBody>
        </p:sp>
      </p:grpSp>
    </p:spTree>
    <p:extLst>
      <p:ext uri="{BB962C8B-B14F-4D97-AF65-F5344CB8AC3E}">
        <p14:creationId xmlns:p14="http://schemas.microsoft.com/office/powerpoint/2010/main" val="383932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2148040" y="1770595"/>
            <a:ext cx="3078087" cy="523220"/>
          </a:xfrm>
          <a:prstGeom prst="rect">
            <a:avLst/>
          </a:prstGeom>
          <a:noFill/>
        </p:spPr>
        <p:txBody>
          <a:bodyPr wrap="none" rtlCol="0">
            <a:spAutoFit/>
          </a:bodyPr>
          <a:lstStyle/>
          <a:p>
            <a:r>
              <a:rPr lang="en-VN" sz="2800" b="1" dirty="0">
                <a:solidFill>
                  <a:srgbClr val="17479D"/>
                </a:solidFill>
                <a:latin typeface="UTM Avo" panose="02040603050506020204" pitchFamily="18" charset="0"/>
              </a:rPr>
              <a:t>MÙA NƯỚC NỔI</a:t>
            </a:r>
          </a:p>
        </p:txBody>
      </p:sp>
      <p:sp>
        <p:nvSpPr>
          <p:cNvPr id="5" name="TextBox 4">
            <a:extLst>
              <a:ext uri="{FF2B5EF4-FFF2-40B4-BE49-F238E27FC236}">
                <a16:creationId xmlns:a16="http://schemas.microsoft.com/office/drawing/2014/main" id="{9FA24853-01FC-A946-88A2-4E5CEA158308}"/>
              </a:ext>
            </a:extLst>
          </p:cNvPr>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c/ k.</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2" name="Picture 11">
            <a:extLst>
              <a:ext uri="{FF2B5EF4-FFF2-40B4-BE49-F238E27FC236}">
                <a16:creationId xmlns:a16="http://schemas.microsoft.com/office/drawing/2014/main" id="{B9925A4E-E9A7-144D-BD44-7D022C5949F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colorTemperature colorTemp="7200"/>
                    </a14:imgEffect>
                    <a14:imgEffect>
                      <a14:saturation sat="200000"/>
                    </a14:imgEffect>
                  </a14:imgLayer>
                </a14:imgProps>
              </a:ext>
            </a:extLst>
          </a:blip>
          <a:stretch>
            <a:fillRect/>
          </a:stretch>
        </p:blipFill>
        <p:spPr>
          <a:xfrm>
            <a:off x="378231" y="332451"/>
            <a:ext cx="1281656" cy="1315037"/>
          </a:xfrm>
          <a:prstGeom prst="ellipse">
            <a:avLst/>
          </a:prstGeom>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Mùa nước nổi</a:t>
            </a:r>
            <a:endParaRPr lang="en-US" sz="24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427017" y="1376616"/>
            <a:ext cx="5999771" cy="2796920"/>
          </a:xfrm>
          <a:prstGeom prst="rect">
            <a:avLst/>
          </a:prstGeom>
          <a:noFill/>
        </p:spPr>
        <p:txBody>
          <a:bodyPr wrap="square" rtlCol="0">
            <a:spAutoFit/>
          </a:bodyPr>
          <a:lstStyle/>
          <a:p>
            <a:pPr marL="7938" algn="just">
              <a:lnSpc>
                <a:spcPct val="150000"/>
              </a:lnSpc>
            </a:pPr>
            <a:r>
              <a:rPr lang="vi-VN" sz="2000" dirty="0">
                <a:latin typeface="UTM Avo" panose="020406030505060202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266700" algn="just">
              <a:lnSpc>
                <a:spcPct val="150000"/>
              </a:lnSpc>
            </a:pPr>
            <a:r>
              <a:rPr lang="vi-VN" sz="2000" dirty="0">
                <a:latin typeface="UTM Avo" panose="02040603050506020204" pitchFamily="18" charset="0"/>
              </a:rPr>
              <a:t>			    </a:t>
            </a:r>
            <a:endParaRPr lang="en-US" sz="2000" dirty="0">
              <a:latin typeface="UTM Avo" panose="02040603050506020204" pitchFamily="18" charset="0"/>
            </a:endParaRPr>
          </a:p>
        </p:txBody>
      </p:sp>
      <p:cxnSp>
        <p:nvCxnSpPr>
          <p:cNvPr id="4" name="Straight Connector 3">
            <a:extLst>
              <a:ext uri="{FF2B5EF4-FFF2-40B4-BE49-F238E27FC236}">
                <a16:creationId xmlns:a16="http://schemas.microsoft.com/office/drawing/2014/main" id="{1F4C6444-6C93-BF45-B1C3-D4A014078C78}"/>
              </a:ext>
            </a:extLst>
          </p:cNvPr>
          <p:cNvCxnSpPr>
            <a:cxnSpLocks/>
          </p:cNvCxnSpPr>
          <p:nvPr/>
        </p:nvCxnSpPr>
        <p:spPr>
          <a:xfrm>
            <a:off x="2343536" y="1404859"/>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02C3C9-A326-274C-8CA8-74D8353AD7BB}"/>
              </a:ext>
            </a:extLst>
          </p:cNvPr>
          <p:cNvCxnSpPr>
            <a:cxnSpLocks/>
          </p:cNvCxnSpPr>
          <p:nvPr/>
        </p:nvCxnSpPr>
        <p:spPr>
          <a:xfrm>
            <a:off x="879965" y="1856195"/>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a16="http://schemas.microsoft.com/office/drawing/2014/main" id="{B778746E-20C0-B74C-8556-5A9A1ECA4885}"/>
              </a:ext>
            </a:extLst>
          </p:cNvPr>
          <p:cNvCxnSpPr>
            <a:cxnSpLocks/>
          </p:cNvCxnSpPr>
          <p:nvPr/>
        </p:nvCxnSpPr>
        <p:spPr>
          <a:xfrm>
            <a:off x="1182744" y="2765649"/>
            <a:ext cx="5725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733428"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phù sa</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733428"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quanh</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50DC3C9-D8FE-8343-84BC-BA7E05AFEB0D}"/>
              </a:ext>
            </a:extLst>
          </p:cNvPr>
          <p:cNvSpPr/>
          <p:nvPr/>
        </p:nvSpPr>
        <p:spPr>
          <a:xfrm>
            <a:off x="3731809" y="1265889"/>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đồng sâu</a:t>
            </a:r>
            <a:endParaRPr lang="vi-VN" sz="2400" dirty="0"/>
          </a:p>
        </p:txBody>
      </p:sp>
      <p:sp>
        <p:nvSpPr>
          <p:cNvPr id="8" name="Oval 7">
            <a:extLst>
              <a:ext uri="{FF2B5EF4-FFF2-40B4-BE49-F238E27FC236}">
                <a16:creationId xmlns:a16="http://schemas.microsoft.com/office/drawing/2014/main" id="{48FA0106-3394-A74C-9895-B3A17E410635}"/>
              </a:ext>
            </a:extLst>
          </p:cNvPr>
          <p:cNvSpPr/>
          <p:nvPr/>
        </p:nvSpPr>
        <p:spPr>
          <a:xfrm>
            <a:off x="3901485" y="150958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a16="http://schemas.microsoft.com/office/drawing/2014/main" id="{DE0A48E0-0785-A64C-A6C3-78946FAA0D83}"/>
              </a:ext>
            </a:extLst>
          </p:cNvPr>
          <p:cNvSpPr/>
          <p:nvPr/>
        </p:nvSpPr>
        <p:spPr>
          <a:xfrm>
            <a:off x="3731809" y="194010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ròng ròng</a:t>
            </a:r>
            <a:endParaRPr lang="vi-VN" sz="2400" dirty="0"/>
          </a:p>
        </p:txBody>
      </p:sp>
      <p:sp>
        <p:nvSpPr>
          <p:cNvPr id="12" name="Oval 11">
            <a:extLst>
              <a:ext uri="{FF2B5EF4-FFF2-40B4-BE49-F238E27FC236}">
                <a16:creationId xmlns:a16="http://schemas.microsoft.com/office/drawing/2014/main" id="{A3B84396-0B06-5C45-B092-E24B244371DA}"/>
              </a:ext>
            </a:extLst>
          </p:cNvPr>
          <p:cNvSpPr/>
          <p:nvPr/>
        </p:nvSpPr>
        <p:spPr>
          <a:xfrm>
            <a:off x="3901485" y="218379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29207175-DBBC-5B47-9626-791F4B16E07A}"/>
              </a:ext>
            </a:extLst>
          </p:cNvPr>
          <p:cNvSpPr/>
          <p:nvPr/>
        </p:nvSpPr>
        <p:spPr>
          <a:xfrm>
            <a:off x="733428"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đồng ruộng</a:t>
            </a:r>
            <a:endParaRPr lang="vi-VN" sz="2400" dirty="0"/>
          </a:p>
        </p:txBody>
      </p:sp>
      <p:sp>
        <p:nvSpPr>
          <p:cNvPr id="14" name="Oval 13">
            <a:extLst>
              <a:ext uri="{FF2B5EF4-FFF2-40B4-BE49-F238E27FC236}">
                <a16:creationId xmlns:a16="http://schemas.microsoft.com/office/drawing/2014/main"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1" grpId="0"/>
      <p:bldP spid="12" grpId="0" animBg="1"/>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74826" y="471053"/>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922978" y="32999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Tìm tên sự vật bắt đầu bằng c hoặc k.</a:t>
            </a:r>
          </a:p>
        </p:txBody>
      </p:sp>
      <p:sp>
        <p:nvSpPr>
          <p:cNvPr id="18" name="TextBox 17">
            <a:extLst>
              <a:ext uri="{FF2B5EF4-FFF2-40B4-BE49-F238E27FC236}">
                <a16:creationId xmlns:a16="http://schemas.microsoft.com/office/drawing/2014/main" id="{2EF07F35-8585-6E47-B00F-FEC0C06E4342}"/>
              </a:ext>
            </a:extLst>
          </p:cNvPr>
          <p:cNvSpPr txBox="1"/>
          <p:nvPr/>
        </p:nvSpPr>
        <p:spPr>
          <a:xfrm>
            <a:off x="1071055" y="2571750"/>
            <a:ext cx="1614196" cy="461665"/>
          </a:xfrm>
          <a:prstGeom prst="rect">
            <a:avLst/>
          </a:prstGeom>
          <a:noFill/>
        </p:spPr>
        <p:txBody>
          <a:bodyPr wrap="square" rtlCol="0">
            <a:spAutoFit/>
          </a:bodyPr>
          <a:lstStyle/>
          <a:p>
            <a:pPr algn="ctr"/>
            <a:r>
              <a:rPr lang="en-VN" sz="2400" b="1" dirty="0">
                <a:solidFill>
                  <a:srgbClr val="FF0000"/>
                </a:solidFill>
                <a:latin typeface="UTM Avo" panose="02040603050506020204" pitchFamily="18" charset="0"/>
              </a:rPr>
              <a:t>cầu</a:t>
            </a:r>
          </a:p>
        </p:txBody>
      </p:sp>
      <p:sp>
        <p:nvSpPr>
          <p:cNvPr id="19" name="TextBox 18">
            <a:extLst>
              <a:ext uri="{FF2B5EF4-FFF2-40B4-BE49-F238E27FC236}">
                <a16:creationId xmlns:a16="http://schemas.microsoft.com/office/drawing/2014/main" id="{8C78FD36-4D9D-7C45-ACE4-76D89BB3BC51}"/>
              </a:ext>
            </a:extLst>
          </p:cNvPr>
          <p:cNvSpPr txBox="1"/>
          <p:nvPr/>
        </p:nvSpPr>
        <p:spPr>
          <a:xfrm>
            <a:off x="3925796" y="2571750"/>
            <a:ext cx="1614196" cy="461665"/>
          </a:xfrm>
          <a:prstGeom prst="rect">
            <a:avLst/>
          </a:prstGeom>
          <a:noFill/>
        </p:spPr>
        <p:txBody>
          <a:bodyPr wrap="square" rtlCol="0">
            <a:spAutoFit/>
          </a:bodyPr>
          <a:lstStyle/>
          <a:p>
            <a:pPr algn="ctr"/>
            <a:r>
              <a:rPr lang="en-VN" sz="2400" b="1" dirty="0">
                <a:solidFill>
                  <a:srgbClr val="FF0000"/>
                </a:solidFill>
                <a:latin typeface="UTM Avo" panose="02040603050506020204" pitchFamily="18" charset="0"/>
              </a:rPr>
              <a:t>cá</a:t>
            </a:r>
          </a:p>
        </p:txBody>
      </p:sp>
      <p:sp>
        <p:nvSpPr>
          <p:cNvPr id="20" name="TextBox 19">
            <a:extLst>
              <a:ext uri="{FF2B5EF4-FFF2-40B4-BE49-F238E27FC236}">
                <a16:creationId xmlns:a16="http://schemas.microsoft.com/office/drawing/2014/main" id="{451221C1-5E01-1B4D-8CE5-A7EE8E90F46F}"/>
              </a:ext>
            </a:extLst>
          </p:cNvPr>
          <p:cNvSpPr txBox="1"/>
          <p:nvPr/>
        </p:nvSpPr>
        <p:spPr>
          <a:xfrm>
            <a:off x="4129921" y="4450987"/>
            <a:ext cx="1614196" cy="461665"/>
          </a:xfrm>
          <a:prstGeom prst="rect">
            <a:avLst/>
          </a:prstGeom>
          <a:noFill/>
        </p:spPr>
        <p:txBody>
          <a:bodyPr wrap="square" rtlCol="0">
            <a:spAutoFit/>
          </a:bodyPr>
          <a:lstStyle/>
          <a:p>
            <a:pPr algn="ctr"/>
            <a:r>
              <a:rPr lang="en-VN" sz="2400" b="1" dirty="0">
                <a:solidFill>
                  <a:srgbClr val="FF0000"/>
                </a:solidFill>
                <a:latin typeface="UTM Avo" panose="02040603050506020204" pitchFamily="18" charset="0"/>
              </a:rPr>
              <a:t>kiến</a:t>
            </a:r>
          </a:p>
        </p:txBody>
      </p:sp>
      <p:pic>
        <p:nvPicPr>
          <p:cNvPr id="5" name="Picture 4">
            <a:extLst>
              <a:ext uri="{FF2B5EF4-FFF2-40B4-BE49-F238E27FC236}">
                <a16:creationId xmlns:a16="http://schemas.microsoft.com/office/drawing/2014/main" id="{A953DB82-BE57-0C4E-AFA7-8EBE9856E1C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3000"/>
                    </a14:imgEffect>
                    <a14:imgEffect>
                      <a14:colorTemperature colorTemp="7200"/>
                    </a14:imgEffect>
                  </a14:imgLayer>
                </a14:imgProps>
              </a:ext>
            </a:extLst>
          </a:blip>
          <a:stretch>
            <a:fillRect/>
          </a:stretch>
        </p:blipFill>
        <p:spPr>
          <a:xfrm>
            <a:off x="826919" y="823146"/>
            <a:ext cx="2192127" cy="1769085"/>
          </a:xfrm>
          <a:prstGeom prst="rect">
            <a:avLst/>
          </a:prstGeom>
        </p:spPr>
      </p:pic>
      <p:pic>
        <p:nvPicPr>
          <p:cNvPr id="7" name="Picture 6">
            <a:extLst>
              <a:ext uri="{FF2B5EF4-FFF2-40B4-BE49-F238E27FC236}">
                <a16:creationId xmlns:a16="http://schemas.microsoft.com/office/drawing/2014/main" id="{FC7F66E4-853B-934A-BAE2-F3C33FB239B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7000"/>
                    </a14:imgEffect>
                    <a14:imgEffect>
                      <a14:colorTemperature colorTemp="7200"/>
                    </a14:imgEffect>
                    <a14:imgEffect>
                      <a14:saturation sat="200000"/>
                    </a14:imgEffect>
                  </a14:imgLayer>
                </a14:imgProps>
              </a:ext>
            </a:extLst>
          </a:blip>
          <a:stretch>
            <a:fillRect/>
          </a:stretch>
        </p:blipFill>
        <p:spPr>
          <a:xfrm>
            <a:off x="3636831" y="836679"/>
            <a:ext cx="2192127" cy="1772764"/>
          </a:xfrm>
          <a:prstGeom prst="rect">
            <a:avLst/>
          </a:prstGeom>
        </p:spPr>
      </p:pic>
      <p:pic>
        <p:nvPicPr>
          <p:cNvPr id="9" name="Picture 8">
            <a:extLst>
              <a:ext uri="{FF2B5EF4-FFF2-40B4-BE49-F238E27FC236}">
                <a16:creationId xmlns:a16="http://schemas.microsoft.com/office/drawing/2014/main" id="{91BC0C1C-9E7D-974D-8400-C00F7D091173}"/>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30000"/>
                    </a14:imgEffect>
                  </a14:imgLayer>
                </a14:imgProps>
              </a:ext>
            </a:extLst>
          </a:blip>
          <a:stretch>
            <a:fillRect/>
          </a:stretch>
        </p:blipFill>
        <p:spPr>
          <a:xfrm>
            <a:off x="2181106" y="3087114"/>
            <a:ext cx="2156424" cy="1746131"/>
          </a:xfrm>
          <a:prstGeom prst="rect">
            <a:avLst/>
          </a:prstGeom>
        </p:spPr>
      </p:pic>
    </p:spTree>
    <p:extLst>
      <p:ext uri="{BB962C8B-B14F-4D97-AF65-F5344CB8AC3E}">
        <p14:creationId xmlns:p14="http://schemas.microsoft.com/office/powerpoint/2010/main" val="271765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2978" y="32999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391885"/>
            <a:ext cx="353714" cy="353714"/>
          </a:xfrm>
          <a:prstGeom prst="rect">
            <a:avLst/>
          </a:prstGeom>
        </p:spPr>
      </p:pic>
      <p:sp>
        <p:nvSpPr>
          <p:cNvPr id="22" name="TextBox 21">
            <a:extLst>
              <a:ext uri="{FF2B5EF4-FFF2-40B4-BE49-F238E27FC236}">
                <a16:creationId xmlns:a16="http://schemas.microsoft.com/office/drawing/2014/main" id="{8DCAE5E1-6BC4-624B-AEDB-E2FA773A81B6}"/>
              </a:ext>
            </a:extLst>
          </p:cNvPr>
          <p:cNvSpPr txBox="1"/>
          <p:nvPr/>
        </p:nvSpPr>
        <p:spPr>
          <a:xfrm>
            <a:off x="588321" y="807486"/>
            <a:ext cx="6327981" cy="392928"/>
          </a:xfrm>
          <a:prstGeom prst="rect">
            <a:avLst/>
          </a:prstGeom>
          <a:noFill/>
        </p:spPr>
        <p:txBody>
          <a:bodyPr wrap="square" rtlCol="0">
            <a:spAutoFit/>
          </a:bodyPr>
          <a:lstStyle/>
          <a:p>
            <a:pPr lvl="0" algn="just">
              <a:lnSpc>
                <a:spcPct val="150000"/>
              </a:lnSpc>
            </a:pPr>
            <a:r>
              <a:rPr lang="vi-VN" sz="1500" b="1" dirty="0">
                <a:solidFill>
                  <a:schemeClr val="accent6">
                    <a:lumMod val="75000"/>
                  </a:schemeClr>
                </a:solidFill>
                <a:latin typeface="UTM Avo" panose="02040603050506020204" pitchFamily="18" charset="0"/>
              </a:rPr>
              <a:t>a) </a:t>
            </a:r>
            <a:r>
              <a:rPr lang="vi-VN" sz="1500" dirty="0">
                <a:latin typeface="UTM Avo" panose="02040603050506020204" pitchFamily="18" charset="0"/>
              </a:rPr>
              <a:t>Chọn tiếng chứa iêu hoặc ươu thay cho dấu ba chấm.</a:t>
            </a:r>
          </a:p>
        </p:txBody>
      </p:sp>
      <p:sp>
        <p:nvSpPr>
          <p:cNvPr id="23" name="TextBox 22">
            <a:extLst>
              <a:ext uri="{FF2B5EF4-FFF2-40B4-BE49-F238E27FC236}">
                <a16:creationId xmlns:a16="http://schemas.microsoft.com/office/drawing/2014/main" id="{BAA855D0-DACB-0844-B16F-5352437F63B1}"/>
              </a:ext>
            </a:extLst>
          </p:cNvPr>
          <p:cNvSpPr txBox="1"/>
          <p:nvPr/>
        </p:nvSpPr>
        <p:spPr>
          <a:xfrm>
            <a:off x="1605153" y="1296460"/>
            <a:ext cx="906012" cy="400110"/>
          </a:xfrm>
          <a:prstGeom prst="rect">
            <a:avLst/>
          </a:prstGeom>
          <a:noFill/>
        </p:spPr>
        <p:txBody>
          <a:bodyPr wrap="square" rtlCol="0">
            <a:spAutoFit/>
          </a:bodyPr>
          <a:lstStyle/>
          <a:p>
            <a:pPr algn="ctr"/>
            <a:r>
              <a:rPr lang="en-US" sz="2000" dirty="0">
                <a:solidFill>
                  <a:srgbClr val="FF0000"/>
                </a:solidFill>
                <a:latin typeface="UTM Avo" panose="02040603050506020204" pitchFamily="18" charset="0"/>
              </a:rPr>
              <a:t>h</a:t>
            </a:r>
            <a:r>
              <a:rPr lang="en-VN" sz="2000" dirty="0">
                <a:solidFill>
                  <a:srgbClr val="FF0000"/>
                </a:solidFill>
                <a:latin typeface="UTM Avo" panose="02040603050506020204" pitchFamily="18" charset="0"/>
              </a:rPr>
              <a:t>ươu</a:t>
            </a:r>
          </a:p>
        </p:txBody>
      </p:sp>
      <p:sp>
        <p:nvSpPr>
          <p:cNvPr id="25" name="Rectangle 24">
            <a:extLst>
              <a:ext uri="{FF2B5EF4-FFF2-40B4-BE49-F238E27FC236}">
                <a16:creationId xmlns:a16="http://schemas.microsoft.com/office/drawing/2014/main" id="{D1EB2083-CF2A-4148-82AD-018E87DB65B3}"/>
              </a:ext>
            </a:extLst>
          </p:cNvPr>
          <p:cNvSpPr/>
          <p:nvPr/>
        </p:nvSpPr>
        <p:spPr>
          <a:xfrm>
            <a:off x="3875044" y="1294543"/>
            <a:ext cx="949299" cy="400110"/>
          </a:xfrm>
          <a:prstGeom prst="rect">
            <a:avLst/>
          </a:prstGeom>
        </p:spPr>
        <p:txBody>
          <a:bodyPr wrap="none">
            <a:spAutoFit/>
          </a:bodyPr>
          <a:lstStyle/>
          <a:p>
            <a:r>
              <a:rPr lang="en-VN" sz="2000" dirty="0">
                <a:solidFill>
                  <a:srgbClr val="FF0000"/>
                </a:solidFill>
                <a:latin typeface="UTM Avo" panose="02040603050506020204" pitchFamily="18" charset="0"/>
              </a:rPr>
              <a:t>khướu</a:t>
            </a:r>
            <a:endParaRPr lang="en-VN" sz="2000" dirty="0"/>
          </a:p>
        </p:txBody>
      </p:sp>
      <p:sp>
        <p:nvSpPr>
          <p:cNvPr id="26" name="Rectangle 25">
            <a:extLst>
              <a:ext uri="{FF2B5EF4-FFF2-40B4-BE49-F238E27FC236}">
                <a16:creationId xmlns:a16="http://schemas.microsoft.com/office/drawing/2014/main" id="{5FEDB09A-94FA-6E47-AE68-428F4B362B16}"/>
              </a:ext>
            </a:extLst>
          </p:cNvPr>
          <p:cNvSpPr/>
          <p:nvPr/>
        </p:nvSpPr>
        <p:spPr>
          <a:xfrm>
            <a:off x="2773733" y="1294543"/>
            <a:ext cx="872355" cy="400110"/>
          </a:xfrm>
          <a:prstGeom prst="rect">
            <a:avLst/>
          </a:prstGeom>
        </p:spPr>
        <p:txBody>
          <a:bodyPr wrap="none">
            <a:spAutoFit/>
          </a:bodyPr>
          <a:lstStyle/>
          <a:p>
            <a:r>
              <a:rPr lang="en-VN" sz="2000" dirty="0">
                <a:solidFill>
                  <a:srgbClr val="FF0000"/>
                </a:solidFill>
                <a:latin typeface="UTM Avo" panose="02040603050506020204" pitchFamily="18" charset="0"/>
              </a:rPr>
              <a:t>nhiều</a:t>
            </a:r>
            <a:endParaRPr lang="en-VN" sz="2000" dirty="0"/>
          </a:p>
        </p:txBody>
      </p:sp>
      <p:sp>
        <p:nvSpPr>
          <p:cNvPr id="27" name="TextBox 26">
            <a:extLst>
              <a:ext uri="{FF2B5EF4-FFF2-40B4-BE49-F238E27FC236}">
                <a16:creationId xmlns:a16="http://schemas.microsoft.com/office/drawing/2014/main" id="{D4E8AF47-0903-6144-BF73-900083B4200D}"/>
              </a:ext>
            </a:extLst>
          </p:cNvPr>
          <p:cNvSpPr txBox="1"/>
          <p:nvPr/>
        </p:nvSpPr>
        <p:spPr>
          <a:xfrm>
            <a:off x="403529" y="2033486"/>
            <a:ext cx="6173440" cy="2335255"/>
          </a:xfrm>
          <a:prstGeom prst="rect">
            <a:avLst/>
          </a:prstGeom>
          <a:noFill/>
        </p:spPr>
        <p:txBody>
          <a:bodyPr wrap="square" rtlCol="0">
            <a:spAutoFit/>
          </a:bodyPr>
          <a:lstStyle/>
          <a:p>
            <a:pPr algn="just">
              <a:lnSpc>
                <a:spcPct val="150000"/>
              </a:lnSpc>
            </a:pPr>
            <a:r>
              <a:rPr lang="en-US" sz="2000" dirty="0">
                <a:latin typeface="UTM Avo" panose="02040603050506020204" pitchFamily="18" charset="0"/>
              </a:rPr>
              <a:t>    </a:t>
            </a:r>
            <a:r>
              <a:rPr lang="en-US" sz="2000" dirty="0" err="1">
                <a:latin typeface="UTM Avo" panose="02040603050506020204" pitchFamily="18" charset="0"/>
              </a:rPr>
              <a:t>Sóc</a:t>
            </a:r>
            <a:r>
              <a:rPr lang="en-US" sz="2000" dirty="0">
                <a:latin typeface="UTM Avo" panose="02040603050506020204" pitchFamily="18" charset="0"/>
              </a:rPr>
              <a:t> </a:t>
            </a:r>
            <a:r>
              <a:rPr lang="en-US" sz="2000" dirty="0" err="1">
                <a:latin typeface="UTM Avo" panose="02040603050506020204" pitchFamily="18" charset="0"/>
              </a:rPr>
              <a:t>hất</a:t>
            </a:r>
            <a:r>
              <a:rPr lang="en-US" sz="2000" dirty="0">
                <a:latin typeface="UTM Avo" panose="02040603050506020204" pitchFamily="18" charset="0"/>
              </a:rPr>
              <a:t> </a:t>
            </a:r>
            <a:r>
              <a:rPr lang="en-US" sz="2000" dirty="0" err="1">
                <a:latin typeface="UTM Avo" panose="02040603050506020204" pitchFamily="18" charset="0"/>
              </a:rPr>
              <a:t>rất</a:t>
            </a:r>
            <a:r>
              <a:rPr lang="en-US" sz="2000" dirty="0">
                <a:latin typeface="UTM Avo" panose="02040603050506020204" pitchFamily="18" charset="0"/>
              </a:rPr>
              <a:t>……….. </a:t>
            </a:r>
            <a:r>
              <a:rPr lang="en-US" sz="2000" dirty="0" err="1">
                <a:latin typeface="UTM Avo" panose="02040603050506020204" pitchFamily="18" charset="0"/>
              </a:rPr>
              <a:t>hoa</a:t>
            </a:r>
            <a:r>
              <a:rPr lang="en-US" sz="2000" dirty="0">
                <a:latin typeface="UTM Avo" panose="02040603050506020204" pitchFamily="18" charset="0"/>
              </a:rPr>
              <a:t> </a:t>
            </a:r>
            <a:r>
              <a:rPr lang="en-US" sz="2000" dirty="0" err="1">
                <a:latin typeface="UTM Avo" panose="02040603050506020204" pitchFamily="18" charset="0"/>
              </a:rPr>
              <a:t>để</a:t>
            </a:r>
            <a:r>
              <a:rPr lang="en-US" sz="2000" dirty="0">
                <a:latin typeface="UTM Avo" panose="02040603050506020204" pitchFamily="18" charset="0"/>
              </a:rPr>
              <a:t> </a:t>
            </a:r>
            <a:r>
              <a:rPr lang="en-US" sz="2000" dirty="0" err="1">
                <a:latin typeface="UTM Avo" panose="02040603050506020204" pitchFamily="18" charset="0"/>
              </a:rPr>
              <a:t>tặng</a:t>
            </a:r>
            <a:r>
              <a:rPr lang="en-US" sz="2000" dirty="0">
                <a:latin typeface="UTM Avo" panose="02040603050506020204" pitchFamily="18" charset="0"/>
              </a:rPr>
              <a:t> </a:t>
            </a:r>
            <a:r>
              <a:rPr lang="en-US" sz="2000" dirty="0" err="1">
                <a:latin typeface="UTM Avo" panose="02040603050506020204" pitchFamily="18" charset="0"/>
              </a:rPr>
              <a:t>bạn</a:t>
            </a:r>
            <a:r>
              <a:rPr lang="en-US" sz="2000" dirty="0">
                <a:latin typeface="UTM Avo" panose="02040603050506020204" pitchFamily="18" charset="0"/>
              </a:rPr>
              <a:t> </a:t>
            </a:r>
            <a:r>
              <a:rPr lang="en-US" sz="2000" dirty="0" err="1">
                <a:latin typeface="UTM Avo" panose="02040603050506020204" pitchFamily="18" charset="0"/>
              </a:rPr>
              <a:t>bè</a:t>
            </a:r>
            <a:r>
              <a:rPr lang="en-US" sz="2000" dirty="0">
                <a:latin typeface="UTM Avo" panose="02040603050506020204" pitchFamily="18" charset="0"/>
              </a:rPr>
              <a:t>. </a:t>
            </a:r>
            <a:r>
              <a:rPr lang="en-US" sz="2000" dirty="0" err="1">
                <a:latin typeface="UTM Avo" panose="02040603050506020204" pitchFamily="18" charset="0"/>
              </a:rPr>
              <a:t>Nó</a:t>
            </a:r>
            <a:r>
              <a:rPr lang="en-US" sz="2000" dirty="0">
                <a:latin typeface="UTM Avo" panose="02040603050506020204" pitchFamily="18" charset="0"/>
              </a:rPr>
              <a:t> </a:t>
            </a:r>
            <a:r>
              <a:rPr lang="en-US" sz="2000" dirty="0" err="1">
                <a:latin typeface="UTM Avo" panose="02040603050506020204" pitchFamily="18" charset="0"/>
              </a:rPr>
              <a:t>tặng</a:t>
            </a:r>
            <a:r>
              <a:rPr lang="en-US" sz="2000" dirty="0">
                <a:latin typeface="UTM Avo" panose="02040603050506020204" pitchFamily="18" charset="0"/>
              </a:rPr>
              <a:t> ……….. </a:t>
            </a:r>
            <a:r>
              <a:rPr lang="en-US" sz="2000" dirty="0" err="1">
                <a:latin typeface="UTM Avo" panose="02040603050506020204" pitchFamily="18" charset="0"/>
              </a:rPr>
              <a:t>cao</a:t>
            </a:r>
            <a:r>
              <a:rPr lang="en-US" sz="2000" dirty="0">
                <a:latin typeface="UTM Avo" panose="02040603050506020204" pitchFamily="18" charset="0"/>
              </a:rPr>
              <a:t> </a:t>
            </a:r>
            <a:r>
              <a:rPr lang="en-US" sz="2000" dirty="0" err="1">
                <a:latin typeface="UTM Avo" panose="02040603050506020204" pitchFamily="18" charset="0"/>
              </a:rPr>
              <a:t>cổ</a:t>
            </a:r>
            <a:r>
              <a:rPr lang="en-US" sz="2000" dirty="0">
                <a:latin typeface="UTM Avo" panose="02040603050506020204" pitchFamily="18" charset="0"/>
              </a:rPr>
              <a:t> </a:t>
            </a:r>
            <a:r>
              <a:rPr lang="en-US" sz="2000" dirty="0" err="1">
                <a:latin typeface="UTM Avo" panose="02040603050506020204" pitchFamily="18" charset="0"/>
              </a:rPr>
              <a:t>một</a:t>
            </a:r>
            <a:r>
              <a:rPr lang="en-US" sz="2000" dirty="0">
                <a:latin typeface="UTM Avo" panose="02040603050506020204" pitchFamily="18" charset="0"/>
              </a:rPr>
              <a:t> </a:t>
            </a:r>
            <a:r>
              <a:rPr lang="en-US" sz="2000" dirty="0" err="1">
                <a:latin typeface="UTM Avo" panose="02040603050506020204" pitchFamily="18" charset="0"/>
              </a:rPr>
              <a:t>bó</a:t>
            </a:r>
            <a:r>
              <a:rPr lang="en-US" sz="2000" dirty="0">
                <a:latin typeface="UTM Avo" panose="02040603050506020204" pitchFamily="18" charset="0"/>
              </a:rPr>
              <a:t> </a:t>
            </a:r>
            <a:r>
              <a:rPr lang="en-US" sz="2000" dirty="0" err="1">
                <a:latin typeface="UTM Avo" panose="02040603050506020204" pitchFamily="18" charset="0"/>
              </a:rPr>
              <a:t>hoa</a:t>
            </a:r>
            <a:r>
              <a:rPr lang="en-US" sz="2000" dirty="0">
                <a:latin typeface="UTM Avo" panose="02040603050506020204" pitchFamily="18" charset="0"/>
              </a:rPr>
              <a:t> </a:t>
            </a:r>
            <a:r>
              <a:rPr lang="en-US" sz="2000" dirty="0" err="1">
                <a:latin typeface="UTM Avo" panose="02040603050506020204" pitchFamily="18" charset="0"/>
              </a:rPr>
              <a:t>thiên</a:t>
            </a:r>
            <a:r>
              <a:rPr lang="en-US" sz="2000" dirty="0">
                <a:latin typeface="UTM Avo" panose="02040603050506020204" pitchFamily="18" charset="0"/>
              </a:rPr>
              <a:t> </a:t>
            </a:r>
            <a:r>
              <a:rPr lang="en-US" sz="2000" dirty="0" err="1">
                <a:latin typeface="UTM Avo" panose="02040603050506020204" pitchFamily="18" charset="0"/>
              </a:rPr>
              <a:t>điểu</a:t>
            </a:r>
            <a:r>
              <a:rPr lang="en-US" sz="2000" dirty="0">
                <a:latin typeface="UTM Avo" panose="02040603050506020204" pitchFamily="18" charset="0"/>
              </a:rPr>
              <a:t> </a:t>
            </a:r>
            <a:r>
              <a:rPr lang="en-US" sz="2000" dirty="0" err="1">
                <a:latin typeface="UTM Avo" panose="02040603050506020204" pitchFamily="18" charset="0"/>
              </a:rPr>
              <a:t>rực</a:t>
            </a:r>
            <a:r>
              <a:rPr lang="en-US" sz="2000" dirty="0">
                <a:latin typeface="UTM Avo" panose="02040603050506020204" pitchFamily="18" charset="0"/>
              </a:rPr>
              <a:t> </a:t>
            </a:r>
            <a:r>
              <a:rPr lang="en-US" sz="2000" dirty="0" err="1">
                <a:latin typeface="UTM Avo" panose="02040603050506020204" pitchFamily="18" charset="0"/>
              </a:rPr>
              <a:t>rỡ</a:t>
            </a:r>
            <a:r>
              <a:rPr lang="en-US" sz="2000" dirty="0">
                <a:latin typeface="UTM Avo" panose="02040603050506020204" pitchFamily="18" charset="0"/>
              </a:rPr>
              <a:t>. </a:t>
            </a:r>
            <a:r>
              <a:rPr lang="en-US" sz="2000" dirty="0" err="1">
                <a:latin typeface="UTM Avo" panose="02040603050506020204" pitchFamily="18" charset="0"/>
              </a:rPr>
              <a:t>Còn</a:t>
            </a:r>
            <a:r>
              <a:rPr lang="en-US" sz="2000" dirty="0">
                <a:latin typeface="UTM Avo" panose="02040603050506020204" pitchFamily="18" charset="0"/>
              </a:rPr>
              <a:t> </a:t>
            </a:r>
            <a:r>
              <a:rPr lang="en-US" sz="2000" dirty="0" err="1">
                <a:latin typeface="UTM Avo" panose="02040603050506020204" pitchFamily="18" charset="0"/>
              </a:rPr>
              <a:t>chim</a:t>
            </a:r>
            <a:r>
              <a:rPr lang="en-US" sz="2000" dirty="0">
                <a:latin typeface="UTM Avo" panose="02040603050506020204" pitchFamily="18" charset="0"/>
              </a:rPr>
              <a:t> ………… </a:t>
            </a:r>
            <a:r>
              <a:rPr lang="en-US" sz="2000" dirty="0" err="1">
                <a:latin typeface="UTM Avo" panose="02040603050506020204" pitchFamily="18" charset="0"/>
              </a:rPr>
              <a:t>và</a:t>
            </a:r>
            <a:r>
              <a:rPr lang="en-US" sz="2000" dirty="0">
                <a:latin typeface="UTM Avo" panose="02040603050506020204" pitchFamily="18" charset="0"/>
              </a:rPr>
              <a:t> </a:t>
            </a:r>
            <a:r>
              <a:rPr lang="en-US" sz="2000" dirty="0" err="1">
                <a:latin typeface="UTM Avo" panose="02040603050506020204" pitchFamily="18" charset="0"/>
              </a:rPr>
              <a:t>chim</a:t>
            </a:r>
            <a:r>
              <a:rPr lang="en-US" sz="2000" dirty="0">
                <a:latin typeface="UTM Avo" panose="02040603050506020204" pitchFamily="18" charset="0"/>
              </a:rPr>
              <a:t> </a:t>
            </a:r>
            <a:r>
              <a:rPr lang="en-US" sz="2000" dirty="0" err="1">
                <a:latin typeface="UTM Avo" panose="02040603050506020204" pitchFamily="18" charset="0"/>
              </a:rPr>
              <a:t>liếu</a:t>
            </a:r>
            <a:r>
              <a:rPr lang="en-US" sz="2000" dirty="0">
                <a:latin typeface="UTM Avo" panose="02040603050506020204" pitchFamily="18" charset="0"/>
              </a:rPr>
              <a:t> </a:t>
            </a:r>
            <a:r>
              <a:rPr lang="en-US" sz="2000" dirty="0" err="1">
                <a:latin typeface="UTM Avo" panose="02040603050506020204" pitchFamily="18" charset="0"/>
              </a:rPr>
              <a:t>điếu</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sóc</a:t>
            </a:r>
            <a:r>
              <a:rPr lang="en-US" sz="2000" dirty="0">
                <a:latin typeface="UTM Avo" panose="02040603050506020204" pitchFamily="18" charset="0"/>
              </a:rPr>
              <a:t> </a:t>
            </a:r>
            <a:r>
              <a:rPr lang="en-US" sz="2000" dirty="0" err="1">
                <a:latin typeface="UTM Avo" panose="02040603050506020204" pitchFamily="18" charset="0"/>
              </a:rPr>
              <a:t>tặng</a:t>
            </a:r>
            <a:r>
              <a:rPr lang="en-US" sz="2000" dirty="0">
                <a:latin typeface="UTM Avo" panose="02040603050506020204" pitchFamily="18" charset="0"/>
              </a:rPr>
              <a:t> </a:t>
            </a:r>
            <a:r>
              <a:rPr lang="en-US" sz="2000" dirty="0" err="1">
                <a:latin typeface="UTM Avo" panose="02040603050506020204" pitchFamily="18" charset="0"/>
              </a:rPr>
              <a:t>một</a:t>
            </a:r>
            <a:r>
              <a:rPr lang="en-US" sz="2000" dirty="0">
                <a:latin typeface="UTM Avo" panose="02040603050506020204" pitchFamily="18" charset="0"/>
              </a:rPr>
              <a:t> </a:t>
            </a:r>
            <a:r>
              <a:rPr lang="en-US" sz="2000" dirty="0" err="1">
                <a:latin typeface="UTM Avo" panose="02040603050506020204" pitchFamily="18" charset="0"/>
              </a:rPr>
              <a:t>bó</a:t>
            </a:r>
            <a:r>
              <a:rPr lang="en-US" sz="2000" dirty="0">
                <a:latin typeface="UTM Avo" panose="02040603050506020204" pitchFamily="18" charset="0"/>
              </a:rPr>
              <a:t> </a:t>
            </a:r>
            <a:r>
              <a:rPr lang="en-US" sz="2000" dirty="0" err="1">
                <a:latin typeface="UTM Avo" panose="02040603050506020204" pitchFamily="18" charset="0"/>
              </a:rPr>
              <a:t>hoa</a:t>
            </a:r>
            <a:r>
              <a:rPr lang="en-US" sz="2000" dirty="0">
                <a:latin typeface="UTM Avo" panose="02040603050506020204" pitchFamily="18" charset="0"/>
              </a:rPr>
              <a:t> </a:t>
            </a:r>
            <a:r>
              <a:rPr lang="en-US" sz="2000" dirty="0" err="1">
                <a:latin typeface="UTM Avo" panose="02040603050506020204" pitchFamily="18" charset="0"/>
              </a:rPr>
              <a:t>bồ</a:t>
            </a:r>
            <a:r>
              <a:rPr lang="en-US" sz="2000" dirty="0">
                <a:latin typeface="UTM Avo" panose="02040603050506020204" pitchFamily="18" charset="0"/>
              </a:rPr>
              <a:t> </a:t>
            </a:r>
            <a:r>
              <a:rPr lang="en-US" sz="2000" dirty="0" err="1">
                <a:latin typeface="UTM Avo" panose="02040603050506020204" pitchFamily="18" charset="0"/>
              </a:rPr>
              <a:t>công</a:t>
            </a:r>
            <a:r>
              <a:rPr lang="en-US" sz="2000" dirty="0">
                <a:latin typeface="UTM Avo" panose="02040603050506020204" pitchFamily="18" charset="0"/>
              </a:rPr>
              <a:t> </a:t>
            </a:r>
            <a:r>
              <a:rPr lang="en-US" sz="2000" dirty="0" err="1">
                <a:latin typeface="UTM Avo" panose="02040603050506020204" pitchFamily="18" charset="0"/>
              </a:rPr>
              <a:t>anh</a:t>
            </a:r>
            <a:r>
              <a:rPr lang="en-US" sz="2000" dirty="0">
                <a:latin typeface="UTM Avo" panose="02040603050506020204" pitchFamily="18" charset="0"/>
              </a:rPr>
              <a:t> </a:t>
            </a:r>
            <a:r>
              <a:rPr lang="en-US" sz="2000" dirty="0" err="1">
                <a:latin typeface="UTM Avo" panose="02040603050506020204" pitchFamily="18" charset="0"/>
              </a:rPr>
              <a:t>nhẹ</a:t>
            </a:r>
            <a:r>
              <a:rPr lang="en-US" sz="2000" dirty="0">
                <a:latin typeface="UTM Avo" panose="02040603050506020204" pitchFamily="18" charset="0"/>
              </a:rPr>
              <a:t> </a:t>
            </a:r>
            <a:r>
              <a:rPr lang="en-US" sz="2000" dirty="0" err="1">
                <a:latin typeface="UTM Avo" panose="02040603050506020204" pitchFamily="18" charset="0"/>
              </a:rPr>
              <a:t>như</a:t>
            </a:r>
            <a:r>
              <a:rPr lang="en-US" sz="2000" dirty="0">
                <a:latin typeface="UTM Avo" panose="02040603050506020204" pitchFamily="18" charset="0"/>
              </a:rPr>
              <a:t> </a:t>
            </a:r>
            <a:r>
              <a:rPr lang="en-US" sz="2000" dirty="0" err="1">
                <a:latin typeface="UTM Avo" panose="02040603050506020204" pitchFamily="18" charset="0"/>
              </a:rPr>
              <a:t>bông</a:t>
            </a:r>
            <a:r>
              <a:rPr lang="en-US" sz="2000" dirty="0">
                <a:latin typeface="UTM Avo" panose="02040603050506020204" pitchFamily="18" charset="0"/>
              </a:rPr>
              <a:t>.</a:t>
            </a:r>
            <a:endParaRPr lang="en-VN" sz="2000" dirty="0">
              <a:latin typeface="UTM Avo" panose="02040603050506020204" pitchFamily="18" charset="0"/>
            </a:endParaRPr>
          </a:p>
        </p:txBody>
      </p:sp>
    </p:spTree>
    <p:extLst>
      <p:ext uri="{BB962C8B-B14F-4D97-AF65-F5344CB8AC3E}">
        <p14:creationId xmlns:p14="http://schemas.microsoft.com/office/powerpoint/2010/main" val="5593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44444E-6 -2.09877E-6 L -0.06852 0.15803 " pathEditMode="relative" rAng="0" ptsTypes="AA">
                                      <p:cBhvr>
                                        <p:cTn id="26" dur="2000" fill="hold"/>
                                        <p:tgtEl>
                                          <p:spTgt spid="26"/>
                                        </p:tgtEl>
                                        <p:attrNameLst>
                                          <p:attrName>ppt_x</p:attrName>
                                          <p:attrName>ppt_y</p:attrName>
                                        </p:attrNameLst>
                                      </p:cBhvr>
                                      <p:rCtr x="-3426" y="790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5.55112E-17 6.17284E-7 L -0.06597 0.24228 " pathEditMode="relative" rAng="0" ptsTypes="AA">
                                      <p:cBhvr>
                                        <p:cTn id="30" dur="2000" fill="hold"/>
                                        <p:tgtEl>
                                          <p:spTgt spid="23"/>
                                        </p:tgtEl>
                                        <p:attrNameLst>
                                          <p:attrName>ppt_x</p:attrName>
                                          <p:attrName>ppt_y</p:attrName>
                                        </p:attrNameLst>
                                      </p:cBhvr>
                                      <p:rCtr x="-3310" y="1209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7.40741E-7 -2.09877E-6 L -0.21829 0.33426 " pathEditMode="relative" rAng="0" ptsTypes="AA">
                                      <p:cBhvr>
                                        <p:cTn id="34" dur="2000" fill="hold"/>
                                        <p:tgtEl>
                                          <p:spTgt spid="25"/>
                                        </p:tgtEl>
                                        <p:attrNameLst>
                                          <p:attrName>ppt_x</p:attrName>
                                          <p:attrName>ppt_y</p:attrName>
                                        </p:attrNameLst>
                                      </p:cBhvr>
                                      <p:rCtr x="-10926" y="166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bldP spid="23" grpId="0"/>
      <p:bldP spid="23" grpId="1"/>
      <p:bldP spid="25" grpId="0"/>
      <p:bldP spid="25" grpId="1"/>
      <p:bldP spid="26" grpId="0"/>
      <p:bldP spid="26" grpId="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533047" y="1409737"/>
            <a:ext cx="4620268"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Bức tranh vẽ cảnh gì?</a:t>
            </a:r>
            <a:endParaRPr lang="en-US" sz="1500" b="1" dirty="0">
              <a:latin typeface="UTM Avo" panose="02040603050506020204" pitchFamily="18" charset="0"/>
            </a:endParaRPr>
          </a:p>
        </p:txBody>
      </p:sp>
      <p:sp>
        <p:nvSpPr>
          <p:cNvPr id="9" name="TextBox 8">
            <a:extLst>
              <a:ext uri="{FF2B5EF4-FFF2-40B4-BE49-F238E27FC236}">
                <a16:creationId xmlns:a16="http://schemas.microsoft.com/office/drawing/2014/main" id="{7B5B728C-6E08-431C-95CB-497657ACF5B5}"/>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NƯỚC NỔI</a:t>
            </a:r>
            <a:endParaRPr lang="en-US" sz="4400" dirty="0">
              <a:solidFill>
                <a:schemeClr val="accent2"/>
              </a:solidFill>
              <a:latin typeface="UTM Cookies" panose="02040603050506020204" pitchFamily="18" charset="0"/>
            </a:endParaRPr>
          </a:p>
        </p:txBody>
      </p:sp>
      <p:grpSp>
        <p:nvGrpSpPr>
          <p:cNvPr id="10" name="Group 9">
            <a:extLst>
              <a:ext uri="{FF2B5EF4-FFF2-40B4-BE49-F238E27FC236}">
                <a16:creationId xmlns:a16="http://schemas.microsoft.com/office/drawing/2014/main" id="{2CD3229D-B8A8-1B45-ABCD-A8DD88F52D58}"/>
              </a:ext>
            </a:extLst>
          </p:cNvPr>
          <p:cNvGrpSpPr/>
          <p:nvPr/>
        </p:nvGrpSpPr>
        <p:grpSpPr>
          <a:xfrm>
            <a:off x="395070" y="578414"/>
            <a:ext cx="1613648" cy="751495"/>
            <a:chOff x="369342" y="617893"/>
            <a:chExt cx="1613648" cy="751495"/>
          </a:xfrm>
        </p:grpSpPr>
        <p:sp>
          <p:nvSpPr>
            <p:cNvPr id="11" name="TextBox 10">
              <a:extLst>
                <a:ext uri="{FF2B5EF4-FFF2-40B4-BE49-F238E27FC236}">
                  <a16:creationId xmlns:a16="http://schemas.microsoft.com/office/drawing/2014/main" id="{B4C743F2-9ED5-F541-B86C-E3E9166118B2}"/>
                </a:ext>
              </a:extLst>
            </p:cNvPr>
            <p:cNvSpPr txBox="1"/>
            <p:nvPr/>
          </p:nvSpPr>
          <p:spPr>
            <a:xfrm>
              <a:off x="369343"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2</a:t>
              </a:r>
            </a:p>
          </p:txBody>
        </p:sp>
        <p:sp>
          <p:nvSpPr>
            <p:cNvPr id="12" name="TextBox 11">
              <a:extLst>
                <a:ext uri="{FF2B5EF4-FFF2-40B4-BE49-F238E27FC236}">
                  <a16:creationId xmlns:a16="http://schemas.microsoft.com/office/drawing/2014/main" id="{558E45CD-0985-5947-ADFD-12760D42073D}"/>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2</a:t>
              </a:r>
            </a:p>
          </p:txBody>
        </p:sp>
      </p:grpSp>
      <p:pic>
        <p:nvPicPr>
          <p:cNvPr id="14" name="Picture 13">
            <a:extLst>
              <a:ext uri="{FF2B5EF4-FFF2-40B4-BE49-F238E27FC236}">
                <a16:creationId xmlns:a16="http://schemas.microsoft.com/office/drawing/2014/main" id="{3EADC6DA-E3AE-564B-B6C4-0C546DD9EFB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200000"/>
                    </a14:imgEffect>
                  </a14:imgLayer>
                </a14:imgProps>
              </a:ext>
            </a:extLst>
          </a:blip>
          <a:stretch>
            <a:fillRect/>
          </a:stretch>
        </p:blipFill>
        <p:spPr>
          <a:xfrm>
            <a:off x="254524" y="1867134"/>
            <a:ext cx="6363091" cy="3100791"/>
          </a:xfrm>
          <a:prstGeom prst="round2SameRect">
            <a:avLst>
              <a:gd name="adj1" fmla="val 0"/>
              <a:gd name="adj2" fmla="val 31355"/>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0"/>
                                        <p:tgtEl>
                                          <p:spTgt spid="8"/>
                                        </p:tgtEl>
                                        <p:attrNameLst>
                                          <p:attrName>ppt_y</p:attrName>
                                        </p:attrNameLst>
                                      </p:cBhvr>
                                      <p:tavLst>
                                        <p:tav tm="0">
                                          <p:val>
                                            <p:strVal val="ppt_y"/>
                                          </p:val>
                                        </p:tav>
                                        <p:tav tm="100000">
                                          <p:val>
                                            <p:strVal val="ppt_y+.1"/>
                                          </p:val>
                                        </p:tav>
                                      </p:tavLst>
                                    </p:anim>
                                    <p:set>
                                      <p:cBhvr>
                                        <p:cTn id="21"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FBF5B1-BBDB-6F42-8800-DBB674B67530}"/>
              </a:ext>
            </a:extLst>
          </p:cNvPr>
          <p:cNvGrpSpPr/>
          <p:nvPr/>
        </p:nvGrpSpPr>
        <p:grpSpPr>
          <a:xfrm>
            <a:off x="606142" y="1305879"/>
            <a:ext cx="6647974" cy="1106841"/>
            <a:chOff x="606142" y="1305879"/>
            <a:chExt cx="6647974" cy="1106841"/>
          </a:xfrm>
        </p:grpSpPr>
        <p:grpSp>
          <p:nvGrpSpPr>
            <p:cNvPr id="14" name="Group 13">
              <a:extLst>
                <a:ext uri="{FF2B5EF4-FFF2-40B4-BE49-F238E27FC236}">
                  <a16:creationId xmlns:a16="http://schemas.microsoft.com/office/drawing/2014/main" id="{2F0B341E-0A88-BC45-ADB1-BA895D14E010}"/>
                </a:ext>
              </a:extLst>
            </p:cNvPr>
            <p:cNvGrpSpPr/>
            <p:nvPr/>
          </p:nvGrpSpPr>
          <p:grpSpPr>
            <a:xfrm>
              <a:off x="606142" y="1305879"/>
              <a:ext cx="6647974" cy="1106841"/>
              <a:chOff x="606142" y="1305879"/>
              <a:chExt cx="6647974" cy="1106841"/>
            </a:xfrm>
          </p:grpSpPr>
          <p:sp>
            <p:nvSpPr>
              <p:cNvPr id="7" name="TextBox 6">
                <a:extLst>
                  <a:ext uri="{FF2B5EF4-FFF2-40B4-BE49-F238E27FC236}">
                    <a16:creationId xmlns:a16="http://schemas.microsoft.com/office/drawing/2014/main" id="{D771B787-49B6-6147-96C7-1BC638A3CD47}"/>
                  </a:ext>
                </a:extLst>
              </p:cNvPr>
              <p:cNvSpPr txBox="1"/>
              <p:nvPr/>
            </p:nvSpPr>
            <p:spPr>
              <a:xfrm>
                <a:off x="606142" y="1305879"/>
                <a:ext cx="6647974" cy="1106841"/>
              </a:xfrm>
              <a:prstGeom prst="rect">
                <a:avLst/>
              </a:prstGeom>
              <a:noFill/>
            </p:spPr>
            <p:txBody>
              <a:bodyPr wrap="none" rtlCol="0">
                <a:spAutoFit/>
              </a:bodyPr>
              <a:lstStyle/>
              <a:p>
                <a:pPr>
                  <a:lnSpc>
                    <a:spcPct val="200000"/>
                  </a:lnSpc>
                </a:pPr>
                <a:r>
                  <a:rPr lang="en-US" sz="1800" dirty="0" err="1">
                    <a:latin typeface="UTM Avo" panose="02040603050506020204" pitchFamily="18" charset="0"/>
                  </a:rPr>
                  <a:t>cây</a:t>
                </a:r>
                <a:r>
                  <a:rPr lang="en-US" sz="1800" dirty="0">
                    <a:latin typeface="UTM Avo" panose="02040603050506020204" pitchFamily="18" charset="0"/>
                  </a:rPr>
                  <a:t>           e	             </a:t>
                </a:r>
                <a:r>
                  <a:rPr lang="en-US" sz="1800" dirty="0" err="1">
                    <a:latin typeface="UTM Avo" panose="02040603050506020204" pitchFamily="18" charset="0"/>
                  </a:rPr>
                  <a:t>ải</a:t>
                </a:r>
                <a:r>
                  <a:rPr lang="en-US" sz="1800" dirty="0">
                    <a:latin typeface="UTM Avo" panose="02040603050506020204" pitchFamily="18" charset="0"/>
                  </a:rPr>
                  <a:t> </a:t>
                </a:r>
                <a:r>
                  <a:rPr lang="en-US" sz="1800" dirty="0" err="1">
                    <a:latin typeface="UTM Avo" panose="02040603050506020204" pitchFamily="18" charset="0"/>
                  </a:rPr>
                  <a:t>tóc</a:t>
                </a:r>
                <a:r>
                  <a:rPr lang="en-US" sz="1800" dirty="0">
                    <a:latin typeface="UTM Avo" panose="02040603050506020204" pitchFamily="18" charset="0"/>
                  </a:rPr>
                  <a:t>	      </a:t>
                </a:r>
                <a:r>
                  <a:rPr lang="en-US" sz="1800" dirty="0" err="1">
                    <a:latin typeface="UTM Avo" panose="02040603050506020204" pitchFamily="18" charset="0"/>
                  </a:rPr>
                  <a:t>quả</a:t>
                </a:r>
                <a:r>
                  <a:rPr lang="en-US" sz="1800" dirty="0">
                    <a:latin typeface="UTM Avo" panose="02040603050506020204" pitchFamily="18" charset="0"/>
                  </a:rPr>
                  <a:t>           </a:t>
                </a:r>
                <a:r>
                  <a:rPr lang="en-US" sz="1800" dirty="0" err="1">
                    <a:latin typeface="UTM Avo" panose="02040603050506020204" pitchFamily="18" charset="0"/>
                  </a:rPr>
                  <a:t>anh</a:t>
                </a:r>
                <a:r>
                  <a:rPr lang="en-US" sz="1800" dirty="0">
                    <a:latin typeface="UTM Avo" panose="02040603050506020204" pitchFamily="18" charset="0"/>
                  </a:rPr>
                  <a:t>	</a:t>
                </a:r>
              </a:p>
              <a:p>
                <a:pPr>
                  <a:lnSpc>
                    <a:spcPct val="200000"/>
                  </a:lnSpc>
                </a:pPr>
                <a:r>
                  <a:rPr lang="en-US" sz="1800" dirty="0">
                    <a:latin typeface="UTM Avo" panose="02040603050506020204" pitchFamily="18" charset="0"/>
                  </a:rPr>
                  <a:t>         e </a:t>
                </a:r>
                <a:r>
                  <a:rPr lang="en-US" sz="1800" dirty="0" err="1">
                    <a:latin typeface="UTM Avo" panose="02040603050506020204" pitchFamily="18" charset="0"/>
                  </a:rPr>
                  <a:t>mưa</a:t>
                </a:r>
                <a:r>
                  <a:rPr lang="en-US" sz="1800" dirty="0">
                    <a:latin typeface="UTM Avo" panose="02040603050506020204" pitchFamily="18" charset="0"/>
                  </a:rPr>
                  <a:t>	             </a:t>
                </a:r>
                <a:r>
                  <a:rPr lang="en-US" sz="1800" dirty="0" err="1">
                    <a:latin typeface="UTM Avo" panose="02040603050506020204" pitchFamily="18" charset="0"/>
                  </a:rPr>
                  <a:t>ải</a:t>
                </a:r>
                <a:r>
                  <a:rPr lang="en-US" sz="1800" dirty="0">
                    <a:latin typeface="UTM Avo" panose="02040603050506020204" pitchFamily="18" charset="0"/>
                  </a:rPr>
                  <a:t> </a:t>
                </a:r>
                <a:r>
                  <a:rPr lang="en-US" sz="1800" dirty="0" err="1">
                    <a:latin typeface="UTM Avo" panose="02040603050506020204" pitchFamily="18" charset="0"/>
                  </a:rPr>
                  <a:t>nghiệm</a:t>
                </a:r>
                <a:r>
                  <a:rPr lang="en-US" sz="1800" dirty="0">
                    <a:latin typeface="UTM Avo" panose="02040603050506020204" pitchFamily="18" charset="0"/>
                  </a:rPr>
                  <a:t>     </a:t>
                </a:r>
                <a:r>
                  <a:rPr lang="en-US" sz="1800" dirty="0" err="1">
                    <a:latin typeface="UTM Avo" panose="02040603050506020204" pitchFamily="18" charset="0"/>
                  </a:rPr>
                  <a:t>bức</a:t>
                </a:r>
                <a:r>
                  <a:rPr lang="en-US" sz="1800" dirty="0">
                    <a:latin typeface="UTM Avo" panose="02040603050506020204" pitchFamily="18" charset="0"/>
                  </a:rPr>
                  <a:t>           </a:t>
                </a:r>
                <a:r>
                  <a:rPr lang="en-US" sz="1800" dirty="0" err="1">
                    <a:latin typeface="UTM Avo" panose="02040603050506020204" pitchFamily="18" charset="0"/>
                  </a:rPr>
                  <a:t>anh</a:t>
                </a:r>
                <a:r>
                  <a:rPr lang="en-US" sz="1800" dirty="0">
                    <a:latin typeface="UTM Avo" panose="02040603050506020204" pitchFamily="18" charset="0"/>
                  </a:rPr>
                  <a:t> </a:t>
                </a:r>
                <a:endParaRPr lang="en-VN" sz="1800" dirty="0">
                  <a:latin typeface="UTM Avo" panose="02040603050506020204" pitchFamily="18" charset="0"/>
                </a:endParaRPr>
              </a:p>
            </p:txBody>
          </p:sp>
          <p:sp>
            <p:nvSpPr>
              <p:cNvPr id="17" name="Rectangle 16">
                <a:extLst>
                  <a:ext uri="{FF2B5EF4-FFF2-40B4-BE49-F238E27FC236}">
                    <a16:creationId xmlns:a16="http://schemas.microsoft.com/office/drawing/2014/main" id="{5128A25C-AB44-C04A-877D-8D23C69F6E2A}"/>
                  </a:ext>
                </a:extLst>
              </p:cNvPr>
              <p:cNvSpPr/>
              <p:nvPr/>
            </p:nvSpPr>
            <p:spPr>
              <a:xfrm>
                <a:off x="1223418" y="1447769"/>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18" name="Rectangle 17">
                <a:extLst>
                  <a:ext uri="{FF2B5EF4-FFF2-40B4-BE49-F238E27FC236}">
                    <a16:creationId xmlns:a16="http://schemas.microsoft.com/office/drawing/2014/main" id="{02160E9F-D77E-274C-BD73-BB713598E4A1}"/>
                  </a:ext>
                </a:extLst>
              </p:cNvPr>
              <p:cNvSpPr/>
              <p:nvPr/>
            </p:nvSpPr>
            <p:spPr>
              <a:xfrm>
                <a:off x="5280375" y="1461255"/>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19" name="Rectangle 18">
                <a:extLst>
                  <a:ext uri="{FF2B5EF4-FFF2-40B4-BE49-F238E27FC236}">
                    <a16:creationId xmlns:a16="http://schemas.microsoft.com/office/drawing/2014/main" id="{9E63E0D8-0FB1-6F49-828C-48331046F634}"/>
                  </a:ext>
                </a:extLst>
              </p:cNvPr>
              <p:cNvSpPr/>
              <p:nvPr/>
            </p:nvSpPr>
            <p:spPr>
              <a:xfrm>
                <a:off x="684737" y="2017181"/>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20" name="Rectangle 19">
                <a:extLst>
                  <a:ext uri="{FF2B5EF4-FFF2-40B4-BE49-F238E27FC236}">
                    <a16:creationId xmlns:a16="http://schemas.microsoft.com/office/drawing/2014/main" id="{E9BFAEAB-97A6-3246-B06C-316704370FCA}"/>
                  </a:ext>
                </a:extLst>
              </p:cNvPr>
              <p:cNvSpPr/>
              <p:nvPr/>
            </p:nvSpPr>
            <p:spPr>
              <a:xfrm>
                <a:off x="2772773" y="1454798"/>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23" name="Rectangle 22">
                <a:extLst>
                  <a:ext uri="{FF2B5EF4-FFF2-40B4-BE49-F238E27FC236}">
                    <a16:creationId xmlns:a16="http://schemas.microsoft.com/office/drawing/2014/main" id="{738B6BD5-0A54-1C42-B337-25711FF80703}"/>
                  </a:ext>
                </a:extLst>
              </p:cNvPr>
              <p:cNvSpPr/>
              <p:nvPr/>
            </p:nvSpPr>
            <p:spPr>
              <a:xfrm>
                <a:off x="2772773" y="2017181"/>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grpSp>
        <p:sp>
          <p:nvSpPr>
            <p:cNvPr id="38" name="Rectangle 37">
              <a:extLst>
                <a:ext uri="{FF2B5EF4-FFF2-40B4-BE49-F238E27FC236}">
                  <a16:creationId xmlns:a16="http://schemas.microsoft.com/office/drawing/2014/main" id="{5AC5B083-94B2-3940-A054-3DF08101D0AF}"/>
                </a:ext>
              </a:extLst>
            </p:cNvPr>
            <p:cNvSpPr/>
            <p:nvPr/>
          </p:nvSpPr>
          <p:spPr>
            <a:xfrm>
              <a:off x="5299229" y="2018740"/>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grpSp>
      <p:sp>
        <p:nvSpPr>
          <p:cNvPr id="2" name="TextBox 1">
            <a:extLst>
              <a:ext uri="{FF2B5EF4-FFF2-40B4-BE49-F238E27FC236}">
                <a16:creationId xmlns:a16="http://schemas.microsoft.com/office/drawing/2014/main" id="{8B7F940E-EC3B-C04B-BF84-A079CC797EAB}"/>
              </a:ext>
            </a:extLst>
          </p:cNvPr>
          <p:cNvSpPr txBox="1"/>
          <p:nvPr/>
        </p:nvSpPr>
        <p:spPr>
          <a:xfrm>
            <a:off x="922978" y="32999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391885"/>
            <a:ext cx="353714" cy="353714"/>
          </a:xfrm>
          <a:prstGeom prst="rect">
            <a:avLst/>
          </a:prstGeom>
        </p:spPr>
      </p:pic>
      <p:sp>
        <p:nvSpPr>
          <p:cNvPr id="22" name="TextBox 21">
            <a:extLst>
              <a:ext uri="{FF2B5EF4-FFF2-40B4-BE49-F238E27FC236}">
                <a16:creationId xmlns:a16="http://schemas.microsoft.com/office/drawing/2014/main" id="{8DCAE5E1-6BC4-624B-AEDB-E2FA773A81B6}"/>
              </a:ext>
            </a:extLst>
          </p:cNvPr>
          <p:cNvSpPr txBox="1"/>
          <p:nvPr/>
        </p:nvSpPr>
        <p:spPr>
          <a:xfrm>
            <a:off x="588321" y="807486"/>
            <a:ext cx="6327981" cy="453009"/>
          </a:xfrm>
          <a:prstGeom prst="rect">
            <a:avLst/>
          </a:prstGeom>
          <a:noFill/>
        </p:spPr>
        <p:txBody>
          <a:bodyPr wrap="square" rtlCol="0">
            <a:spAutoFit/>
          </a:bodyPr>
          <a:lstStyle/>
          <a:p>
            <a:pPr lvl="0"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Chọn </a:t>
            </a:r>
            <a:r>
              <a:rPr lang="vi-VN" sz="1800" b="1" dirty="0">
                <a:solidFill>
                  <a:srgbClr val="FF0000"/>
                </a:solidFill>
                <a:latin typeface="UTM Avo" panose="02040603050506020204" pitchFamily="18" charset="0"/>
              </a:rPr>
              <a:t>ch</a:t>
            </a:r>
            <a:r>
              <a:rPr lang="vi-VN" sz="1800" dirty="0">
                <a:latin typeface="UTM Avo" panose="02040603050506020204" pitchFamily="18" charset="0"/>
              </a:rPr>
              <a:t> hay </a:t>
            </a:r>
            <a:r>
              <a:rPr lang="vi-VN" sz="1800" b="1" dirty="0">
                <a:solidFill>
                  <a:srgbClr val="FF0000"/>
                </a:solidFill>
                <a:latin typeface="UTM Avo" panose="02040603050506020204" pitchFamily="18" charset="0"/>
              </a:rPr>
              <a:t>tr</a:t>
            </a:r>
            <a:r>
              <a:rPr lang="vi-VN" sz="1800" dirty="0">
                <a:latin typeface="UTM Avo" panose="02040603050506020204" pitchFamily="18" charset="0"/>
              </a:rPr>
              <a:t> thay cho ô vuông</a:t>
            </a:r>
          </a:p>
        </p:txBody>
      </p:sp>
      <p:sp>
        <p:nvSpPr>
          <p:cNvPr id="9" name="TextBox 8">
            <a:extLst>
              <a:ext uri="{FF2B5EF4-FFF2-40B4-BE49-F238E27FC236}">
                <a16:creationId xmlns:a16="http://schemas.microsoft.com/office/drawing/2014/main" id="{DA5991B2-32D7-2D4C-B927-082A670A87A4}"/>
              </a:ext>
            </a:extLst>
          </p:cNvPr>
          <p:cNvSpPr txBox="1"/>
          <p:nvPr/>
        </p:nvSpPr>
        <p:spPr>
          <a:xfrm>
            <a:off x="684737" y="2571750"/>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rPr>
              <a:t>Tìm từ ngữ có tiếng chứa </a:t>
            </a:r>
            <a:r>
              <a:rPr lang="vi-VN" sz="1800" b="1" dirty="0">
                <a:solidFill>
                  <a:srgbClr val="FF0000"/>
                </a:solidFill>
                <a:latin typeface="UTM Avo" panose="02040603050506020204" pitchFamily="18" charset="0"/>
              </a:rPr>
              <a:t>ac</a:t>
            </a:r>
            <a:r>
              <a:rPr lang="vi-VN" sz="1800" dirty="0">
                <a:latin typeface="UTM Avo" panose="02040603050506020204" pitchFamily="18" charset="0"/>
              </a:rPr>
              <a:t> hoặc </a:t>
            </a:r>
            <a:r>
              <a:rPr lang="vi-VN" sz="1800" b="1" dirty="0">
                <a:solidFill>
                  <a:srgbClr val="FF0000"/>
                </a:solidFill>
                <a:latin typeface="UTM Avo" panose="02040603050506020204" pitchFamily="18" charset="0"/>
              </a:rPr>
              <a:t>at</a:t>
            </a:r>
          </a:p>
        </p:txBody>
      </p:sp>
      <p:sp>
        <p:nvSpPr>
          <p:cNvPr id="4" name="Rectangle 3">
            <a:extLst>
              <a:ext uri="{FF2B5EF4-FFF2-40B4-BE49-F238E27FC236}">
                <a16:creationId xmlns:a16="http://schemas.microsoft.com/office/drawing/2014/main" id="{5A2D3542-ED56-DD4D-8F50-623E43BFBFE7}"/>
              </a:ext>
            </a:extLst>
          </p:cNvPr>
          <p:cNvSpPr/>
          <p:nvPr/>
        </p:nvSpPr>
        <p:spPr>
          <a:xfrm>
            <a:off x="1298515" y="1432290"/>
            <a:ext cx="417422" cy="394852"/>
          </a:xfrm>
          <a:prstGeom prst="rect">
            <a:avLst/>
          </a:prstGeom>
        </p:spPr>
        <p:txBody>
          <a:bodyPr wrap="none">
            <a:spAutoFit/>
          </a:bodyPr>
          <a:lstStyle/>
          <a:p>
            <a:pPr marL="49213" lvl="0">
              <a:lnSpc>
                <a:spcPct val="107000"/>
              </a:lnSpc>
              <a:spcAft>
                <a:spcPts val="800"/>
              </a:spcAft>
            </a:pPr>
            <a:r>
              <a:rPr lang="en-US" sz="2000" b="1" dirty="0">
                <a:solidFill>
                  <a:srgbClr val="FF0000"/>
                </a:solidFill>
                <a:latin typeface="UTM Avo" panose="02040603050506020204" pitchFamily="18" charset="0"/>
                <a:ea typeface="Calibri" panose="020F0502020204030204" pitchFamily="34" charset="0"/>
              </a:rPr>
              <a:t>tr</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BCD2CECA-BB08-5941-8E82-9FE09A341BAC}"/>
              </a:ext>
            </a:extLst>
          </p:cNvPr>
          <p:cNvSpPr/>
          <p:nvPr/>
        </p:nvSpPr>
        <p:spPr>
          <a:xfrm>
            <a:off x="2783080" y="1455908"/>
            <a:ext cx="563296" cy="394852"/>
          </a:xfrm>
          <a:prstGeom prst="rect">
            <a:avLst/>
          </a:prstGeom>
        </p:spPr>
        <p:txBody>
          <a:bodyPr wrap="none">
            <a:spAutoFit/>
          </a:bodyPr>
          <a:lstStyle/>
          <a:p>
            <a:pPr marL="49213"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ch</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71BE843F-668E-CC49-B8C9-9751E8CDEC21}"/>
              </a:ext>
            </a:extLst>
          </p:cNvPr>
          <p:cNvSpPr/>
          <p:nvPr/>
        </p:nvSpPr>
        <p:spPr>
          <a:xfrm>
            <a:off x="5264502" y="1450870"/>
            <a:ext cx="563296" cy="394852"/>
          </a:xfrm>
          <a:prstGeom prst="rect">
            <a:avLst/>
          </a:prstGeom>
        </p:spPr>
        <p:txBody>
          <a:bodyPr wrap="none">
            <a:spAutoFit/>
          </a:bodyPr>
          <a:lstStyle/>
          <a:p>
            <a:pPr marL="49213"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ch</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2EF4208E-142E-0E46-B958-F8EE8288882A}"/>
              </a:ext>
            </a:extLst>
          </p:cNvPr>
          <p:cNvSpPr/>
          <p:nvPr/>
        </p:nvSpPr>
        <p:spPr>
          <a:xfrm>
            <a:off x="660387" y="2012073"/>
            <a:ext cx="563296" cy="394852"/>
          </a:xfrm>
          <a:prstGeom prst="rect">
            <a:avLst/>
          </a:prstGeom>
        </p:spPr>
        <p:txBody>
          <a:bodyPr wrap="none">
            <a:spAutoFit/>
          </a:bodyPr>
          <a:lstStyle/>
          <a:p>
            <a:pPr marL="49213"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ch</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C6A90D3C-7B45-A644-8A71-7D0D24548607}"/>
              </a:ext>
            </a:extLst>
          </p:cNvPr>
          <p:cNvSpPr/>
          <p:nvPr/>
        </p:nvSpPr>
        <p:spPr>
          <a:xfrm>
            <a:off x="2850741" y="2007720"/>
            <a:ext cx="417422" cy="394852"/>
          </a:xfrm>
          <a:prstGeom prst="rect">
            <a:avLst/>
          </a:prstGeom>
        </p:spPr>
        <p:txBody>
          <a:bodyPr wrap="none">
            <a:spAutoFit/>
          </a:bodyPr>
          <a:lstStyle/>
          <a:p>
            <a:pPr marL="49213" lvl="0">
              <a:lnSpc>
                <a:spcPct val="107000"/>
              </a:lnSpc>
              <a:spcAft>
                <a:spcPts val="800"/>
              </a:spcAft>
            </a:pPr>
            <a:r>
              <a:rPr lang="en-US" sz="2000" b="1" dirty="0">
                <a:solidFill>
                  <a:srgbClr val="FF0000"/>
                </a:solidFill>
                <a:latin typeface="UTM Avo" panose="02040603050506020204" pitchFamily="18" charset="0"/>
                <a:ea typeface="Calibri" panose="020F0502020204030204" pitchFamily="34" charset="0"/>
              </a:rPr>
              <a:t>tr</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39" name="Rectangle 38">
            <a:extLst>
              <a:ext uri="{FF2B5EF4-FFF2-40B4-BE49-F238E27FC236}">
                <a16:creationId xmlns:a16="http://schemas.microsoft.com/office/drawing/2014/main" id="{4832B86C-868A-3545-93F5-A0409C172F68}"/>
              </a:ext>
            </a:extLst>
          </p:cNvPr>
          <p:cNvSpPr/>
          <p:nvPr/>
        </p:nvSpPr>
        <p:spPr>
          <a:xfrm>
            <a:off x="5351262" y="2010533"/>
            <a:ext cx="417422" cy="394852"/>
          </a:xfrm>
          <a:prstGeom prst="rect">
            <a:avLst/>
          </a:prstGeom>
        </p:spPr>
        <p:txBody>
          <a:bodyPr wrap="none">
            <a:spAutoFit/>
          </a:bodyPr>
          <a:lstStyle/>
          <a:p>
            <a:pPr marL="49213" lvl="0">
              <a:lnSpc>
                <a:spcPct val="107000"/>
              </a:lnSpc>
              <a:spcAft>
                <a:spcPts val="800"/>
              </a:spcAft>
            </a:pPr>
            <a:r>
              <a:rPr lang="en-US" sz="2000" b="1" dirty="0">
                <a:solidFill>
                  <a:srgbClr val="FF0000"/>
                </a:solidFill>
                <a:latin typeface="UTM Avo" panose="02040603050506020204" pitchFamily="18" charset="0"/>
                <a:ea typeface="Calibri" panose="020F0502020204030204" pitchFamily="34" charset="0"/>
              </a:rPr>
              <a:t>tr</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graphicFrame>
        <p:nvGraphicFramePr>
          <p:cNvPr id="41" name="Table 40">
            <a:extLst>
              <a:ext uri="{FF2B5EF4-FFF2-40B4-BE49-F238E27FC236}">
                <a16:creationId xmlns:a16="http://schemas.microsoft.com/office/drawing/2014/main" id="{038106F6-31C4-9840-A0A9-663273ED371D}"/>
              </a:ext>
            </a:extLst>
          </p:cNvPr>
          <p:cNvGraphicFramePr>
            <a:graphicFrameLocks noGrp="1"/>
          </p:cNvGraphicFramePr>
          <p:nvPr>
            <p:extLst>
              <p:ext uri="{D42A27DB-BD31-4B8C-83A1-F6EECF244321}">
                <p14:modId xmlns:p14="http://schemas.microsoft.com/office/powerpoint/2010/main" val="4004604931"/>
              </p:ext>
            </p:extLst>
          </p:nvPr>
        </p:nvGraphicFramePr>
        <p:xfrm>
          <a:off x="1053210" y="3125581"/>
          <a:ext cx="4602872" cy="1599703"/>
        </p:xfrm>
        <a:graphic>
          <a:graphicData uri="http://schemas.openxmlformats.org/drawingml/2006/table">
            <a:tbl>
              <a:tblPr firstRow="1" firstCol="1" bandRow="1">
                <a:tableStyleId>{98A10E9E-05DE-497A-B104-E80DA98F5660}</a:tableStyleId>
              </a:tblPr>
              <a:tblGrid>
                <a:gridCol w="897958">
                  <a:extLst>
                    <a:ext uri="{9D8B030D-6E8A-4147-A177-3AD203B41FA5}">
                      <a16:colId xmlns:a16="http://schemas.microsoft.com/office/drawing/2014/main" val="1162369807"/>
                    </a:ext>
                  </a:extLst>
                </a:gridCol>
                <a:gridCol w="3704914">
                  <a:extLst>
                    <a:ext uri="{9D8B030D-6E8A-4147-A177-3AD203B41FA5}">
                      <a16:colId xmlns:a16="http://schemas.microsoft.com/office/drawing/2014/main" val="1509586747"/>
                    </a:ext>
                  </a:extLst>
                </a:gridCol>
              </a:tblGrid>
              <a:tr h="782246">
                <a:tc>
                  <a:txBody>
                    <a:bodyPr/>
                    <a:lstStyle/>
                    <a:p>
                      <a:pPr marL="7938" indent="0" algn="ctr">
                        <a:lnSpc>
                          <a:spcPct val="107000"/>
                        </a:lnSpc>
                        <a:tabLst/>
                      </a:pPr>
                      <a:r>
                        <a:rPr lang="en-US" sz="1800" dirty="0">
                          <a:effectLst/>
                          <a:latin typeface="UTM Avo" panose="02040603050506020204" pitchFamily="18" charset="0"/>
                        </a:rPr>
                        <a:t>ac</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9213" indent="0" algn="l">
                        <a:lnSpc>
                          <a:spcPct val="107000"/>
                        </a:lnSpc>
                        <a:spcAft>
                          <a:spcPts val="800"/>
                        </a:spcAft>
                        <a:tabLst/>
                      </a:pPr>
                      <a:r>
                        <a:rPr lang="en-US" sz="1800" dirty="0" err="1">
                          <a:effectLst/>
                          <a:latin typeface="UTM Avo" panose="02040603050506020204" pitchFamily="18" charset="0"/>
                        </a:rPr>
                        <a:t>củ</a:t>
                      </a:r>
                      <a:r>
                        <a:rPr lang="en-US" sz="1800" dirty="0">
                          <a:effectLst/>
                          <a:latin typeface="UTM Avo" panose="02040603050506020204" pitchFamily="18" charset="0"/>
                        </a:rPr>
                        <a:t> </a:t>
                      </a:r>
                      <a:r>
                        <a:rPr lang="en-US" sz="1800" dirty="0" err="1">
                          <a:effectLst/>
                          <a:latin typeface="UTM Avo" panose="02040603050506020204" pitchFamily="18" charset="0"/>
                        </a:rPr>
                        <a:t>lạc</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857809"/>
                  </a:ext>
                </a:extLst>
              </a:tr>
              <a:tr h="817457">
                <a:tc>
                  <a:txBody>
                    <a:bodyPr/>
                    <a:lstStyle/>
                    <a:p>
                      <a:pPr marL="7938" indent="0" algn="ctr">
                        <a:lnSpc>
                          <a:spcPct val="107000"/>
                        </a:lnSpc>
                        <a:tabLst/>
                      </a:pPr>
                      <a:r>
                        <a:rPr lang="en-US" sz="1800" dirty="0">
                          <a:effectLst/>
                          <a:latin typeface="UTM Avo" panose="02040603050506020204" pitchFamily="18" charset="0"/>
                        </a:rPr>
                        <a:t>at</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7938" indent="0" algn="l">
                        <a:lnSpc>
                          <a:spcPct val="107000"/>
                        </a:lnSpc>
                        <a:spcAft>
                          <a:spcPts val="800"/>
                        </a:spcAft>
                        <a:tabLst/>
                      </a:pPr>
                      <a:r>
                        <a:rPr lang="en-US" sz="1800" dirty="0">
                          <a:effectLst/>
                          <a:latin typeface="UTM Avo" panose="02040603050506020204" pitchFamily="18" charset="0"/>
                        </a:rPr>
                        <a:t> </a:t>
                      </a:r>
                      <a:r>
                        <a:rPr lang="en-US" sz="1800" dirty="0" err="1">
                          <a:effectLst/>
                          <a:latin typeface="UTM Avo" panose="02040603050506020204" pitchFamily="18" charset="0"/>
                        </a:rPr>
                        <a:t>hạt</a:t>
                      </a:r>
                      <a:r>
                        <a:rPr lang="en-US" sz="1800" dirty="0">
                          <a:effectLst/>
                          <a:latin typeface="UTM Avo" panose="02040603050506020204" pitchFamily="18" charset="0"/>
                        </a:rPr>
                        <a:t> </a:t>
                      </a:r>
                      <a:r>
                        <a:rPr lang="en-US" sz="1800" dirty="0" err="1">
                          <a:effectLst/>
                          <a:latin typeface="UTM Avo" panose="02040603050506020204" pitchFamily="18" charset="0"/>
                        </a:rPr>
                        <a:t>cát</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5440108"/>
                  </a:ext>
                </a:extLst>
              </a:tr>
            </a:tbl>
          </a:graphicData>
        </a:graphic>
      </p:graphicFrame>
      <p:sp>
        <p:nvSpPr>
          <p:cNvPr id="45" name="TextBox 44">
            <a:extLst>
              <a:ext uri="{FF2B5EF4-FFF2-40B4-BE49-F238E27FC236}">
                <a16:creationId xmlns:a16="http://schemas.microsoft.com/office/drawing/2014/main" id="{616B818E-28AC-B849-BE2A-D4C17484C953}"/>
              </a:ext>
            </a:extLst>
          </p:cNvPr>
          <p:cNvSpPr txBox="1"/>
          <p:nvPr/>
        </p:nvSpPr>
        <p:spPr>
          <a:xfrm>
            <a:off x="2829611" y="3336315"/>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con hạc</a:t>
            </a:r>
            <a:r>
              <a:rPr lang="en-VN" sz="1800" dirty="0">
                <a:solidFill>
                  <a:srgbClr val="FF0000"/>
                </a:solidFill>
                <a:latin typeface="UTM Avo" panose="02040603050506020204" pitchFamily="18" charset="0"/>
              </a:rPr>
              <a:t>,</a:t>
            </a:r>
          </a:p>
        </p:txBody>
      </p:sp>
      <p:sp>
        <p:nvSpPr>
          <p:cNvPr id="46" name="TextBox 45">
            <a:extLst>
              <a:ext uri="{FF2B5EF4-FFF2-40B4-BE49-F238E27FC236}">
                <a16:creationId xmlns:a16="http://schemas.microsoft.com/office/drawing/2014/main" id="{02FFA2C4-1497-AB40-AE0F-BC317C0CB4DC}"/>
              </a:ext>
            </a:extLst>
          </p:cNvPr>
          <p:cNvSpPr txBox="1"/>
          <p:nvPr/>
        </p:nvSpPr>
        <p:spPr>
          <a:xfrm>
            <a:off x="3930129" y="3344968"/>
            <a:ext cx="169103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âm nhạc</a:t>
            </a:r>
            <a:r>
              <a:rPr lang="en-VN" sz="1800" dirty="0">
                <a:solidFill>
                  <a:srgbClr val="FF0000"/>
                </a:solidFill>
                <a:latin typeface="UTM Avo" panose="02040603050506020204" pitchFamily="18" charset="0"/>
              </a:rPr>
              <a:t>,…</a:t>
            </a:r>
          </a:p>
        </p:txBody>
      </p:sp>
      <p:sp>
        <p:nvSpPr>
          <p:cNvPr id="47" name="TextBox 46">
            <a:extLst>
              <a:ext uri="{FF2B5EF4-FFF2-40B4-BE49-F238E27FC236}">
                <a16:creationId xmlns:a16="http://schemas.microsoft.com/office/drawing/2014/main" id="{9F4A5155-115B-F347-8D3B-32D46E0631AF}"/>
              </a:ext>
            </a:extLst>
          </p:cNvPr>
          <p:cNvSpPr txBox="1"/>
          <p:nvPr/>
        </p:nvSpPr>
        <p:spPr>
          <a:xfrm>
            <a:off x="2938630" y="4147332"/>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mát mẻ</a:t>
            </a:r>
            <a:r>
              <a:rPr lang="en-VN" sz="1800" dirty="0">
                <a:solidFill>
                  <a:srgbClr val="FF0000"/>
                </a:solidFill>
                <a:latin typeface="UTM Avo" panose="02040603050506020204" pitchFamily="18" charset="0"/>
              </a:rPr>
              <a:t>,…</a:t>
            </a:r>
          </a:p>
        </p:txBody>
      </p:sp>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bldP spid="9" grpId="0"/>
      <p:bldP spid="4" grpId="0"/>
      <p:bldP spid="25" grpId="0"/>
      <p:bldP spid="26" grpId="0"/>
      <p:bldP spid="27" grpId="0"/>
      <p:bldP spid="31" grpId="0"/>
      <p:bldP spid="39" grpId="0"/>
      <p:bldP spid="45" grpId="0"/>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7A7DF82-1FA6-6749-8571-2A5AF9AC9A3B}"/>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NƯỚC NỔI</a:t>
            </a:r>
            <a:endParaRPr lang="en-US" sz="4400" dirty="0">
              <a:solidFill>
                <a:schemeClr val="accent2"/>
              </a:solidFill>
              <a:latin typeface="UTM Cookies" panose="02040603050506020204" pitchFamily="18" charset="0"/>
            </a:endParaRPr>
          </a:p>
        </p:txBody>
      </p:sp>
      <p:grpSp>
        <p:nvGrpSpPr>
          <p:cNvPr id="20" name="Group 19">
            <a:extLst>
              <a:ext uri="{FF2B5EF4-FFF2-40B4-BE49-F238E27FC236}">
                <a16:creationId xmlns:a16="http://schemas.microsoft.com/office/drawing/2014/main" id="{394A5DF8-D594-5448-8F22-C50105EBDCB9}"/>
              </a:ext>
            </a:extLst>
          </p:cNvPr>
          <p:cNvGrpSpPr/>
          <p:nvPr/>
        </p:nvGrpSpPr>
        <p:grpSpPr>
          <a:xfrm>
            <a:off x="395070" y="578414"/>
            <a:ext cx="1613648" cy="751495"/>
            <a:chOff x="369342" y="617893"/>
            <a:chExt cx="1613648" cy="751495"/>
          </a:xfrm>
        </p:grpSpPr>
        <p:sp>
          <p:nvSpPr>
            <p:cNvPr id="21" name="TextBox 20">
              <a:extLst>
                <a:ext uri="{FF2B5EF4-FFF2-40B4-BE49-F238E27FC236}">
                  <a16:creationId xmlns:a16="http://schemas.microsoft.com/office/drawing/2014/main" id="{33073E20-5174-E640-B9A7-228A71423102}"/>
                </a:ext>
              </a:extLst>
            </p:cNvPr>
            <p:cNvSpPr txBox="1"/>
            <p:nvPr/>
          </p:nvSpPr>
          <p:spPr>
            <a:xfrm>
              <a:off x="369343"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2</a:t>
              </a:r>
            </a:p>
          </p:txBody>
        </p:sp>
        <p:sp>
          <p:nvSpPr>
            <p:cNvPr id="22" name="TextBox 21">
              <a:extLst>
                <a:ext uri="{FF2B5EF4-FFF2-40B4-BE49-F238E27FC236}">
                  <a16:creationId xmlns:a16="http://schemas.microsoft.com/office/drawing/2014/main" id="{C77DDDC2-9F32-2C40-9A05-2CF917C41203}"/>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2</a:t>
              </a:r>
            </a:p>
          </p:txBody>
        </p:sp>
      </p:grpSp>
    </p:spTree>
    <p:extLst>
      <p:ext uri="{BB962C8B-B14F-4D97-AF65-F5344CB8AC3E}">
        <p14:creationId xmlns:p14="http://schemas.microsoft.com/office/powerpoint/2010/main" val="1488333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125497" y="89242"/>
            <a:ext cx="6796725"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a:t>
            </a:r>
            <a:r>
              <a:rPr lang="en-US" sz="1800" b="1" dirty="0" err="1">
                <a:solidFill>
                  <a:schemeClr val="accent4">
                    <a:lumMod val="50000"/>
                  </a:schemeClr>
                </a:solidFill>
                <a:latin typeface="UTM Avo" panose="02040603050506020204" pitchFamily="18" charset="0"/>
              </a:rPr>
              <a:t>Nói</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tên</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mùa</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và</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đặc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điểm</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của</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các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mùa</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ở</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miền</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Bắc</a:t>
            </a:r>
            <a:r>
              <a:rPr lang="en-US" sz="1800" b="1" dirty="0">
                <a:solidFill>
                  <a:schemeClr val="accent4">
                    <a:lumMod val="50000"/>
                  </a:schemeClr>
                </a:solidFill>
                <a:latin typeface="UTM Avo" panose="02040603050506020204" pitchFamily="18" charset="0"/>
              </a:rPr>
              <a:t>.</a:t>
            </a:r>
          </a:p>
        </p:txBody>
      </p:sp>
      <p:pic>
        <p:nvPicPr>
          <p:cNvPr id="4" name="Picture 3">
            <a:extLst>
              <a:ext uri="{FF2B5EF4-FFF2-40B4-BE49-F238E27FC236}">
                <a16:creationId xmlns:a16="http://schemas.microsoft.com/office/drawing/2014/main" id="{7BB1AA12-E3E9-7F4E-BD3C-99372F05B88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Effect>
                      <a14:colorTemperature colorTemp="7200"/>
                    </a14:imgEffect>
                    <a14:imgEffect>
                      <a14:saturation sat="200000"/>
                    </a14:imgEffect>
                  </a14:imgLayer>
                </a14:imgProps>
              </a:ext>
            </a:extLst>
          </a:blip>
          <a:stretch>
            <a:fillRect/>
          </a:stretch>
        </p:blipFill>
        <p:spPr>
          <a:xfrm>
            <a:off x="618551" y="547016"/>
            <a:ext cx="2323673" cy="1668278"/>
          </a:xfrm>
          <a:prstGeom prst="rect">
            <a:avLst/>
          </a:prstGeom>
        </p:spPr>
      </p:pic>
      <p:pic>
        <p:nvPicPr>
          <p:cNvPr id="6" name="Picture 5">
            <a:extLst>
              <a:ext uri="{FF2B5EF4-FFF2-40B4-BE49-F238E27FC236}">
                <a16:creationId xmlns:a16="http://schemas.microsoft.com/office/drawing/2014/main" id="{7A2EC212-1756-B244-B03C-44E36AD88E0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1000"/>
                    </a14:imgEffect>
                    <a14:imgEffect>
                      <a14:colorTemperature colorTemp="7200"/>
                    </a14:imgEffect>
                    <a14:imgEffect>
                      <a14:saturation sat="200000"/>
                    </a14:imgEffect>
                  </a14:imgLayer>
                </a14:imgProps>
              </a:ext>
            </a:extLst>
          </a:blip>
          <a:stretch>
            <a:fillRect/>
          </a:stretch>
        </p:blipFill>
        <p:spPr>
          <a:xfrm>
            <a:off x="3844194" y="547016"/>
            <a:ext cx="2346254" cy="1668278"/>
          </a:xfrm>
          <a:prstGeom prst="rect">
            <a:avLst/>
          </a:prstGeom>
        </p:spPr>
      </p:pic>
      <p:pic>
        <p:nvPicPr>
          <p:cNvPr id="8" name="Picture 7">
            <a:extLst>
              <a:ext uri="{FF2B5EF4-FFF2-40B4-BE49-F238E27FC236}">
                <a16:creationId xmlns:a16="http://schemas.microsoft.com/office/drawing/2014/main" id="{5FC7E2B8-3F0D-4349-BBE5-0C72316D790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4000"/>
                    </a14:imgEffect>
                    <a14:imgEffect>
                      <a14:colorTemperature colorTemp="7200"/>
                    </a14:imgEffect>
                    <a14:imgEffect>
                      <a14:saturation sat="200000"/>
                    </a14:imgEffect>
                  </a14:imgLayer>
                </a14:imgProps>
              </a:ext>
            </a:extLst>
          </a:blip>
          <a:stretch>
            <a:fillRect/>
          </a:stretch>
        </p:blipFill>
        <p:spPr>
          <a:xfrm>
            <a:off x="618551" y="2923350"/>
            <a:ext cx="2371117" cy="1668278"/>
          </a:xfrm>
          <a:prstGeom prst="rect">
            <a:avLst/>
          </a:prstGeom>
        </p:spPr>
      </p:pic>
      <p:pic>
        <p:nvPicPr>
          <p:cNvPr id="10" name="Picture 9">
            <a:extLst>
              <a:ext uri="{FF2B5EF4-FFF2-40B4-BE49-F238E27FC236}">
                <a16:creationId xmlns:a16="http://schemas.microsoft.com/office/drawing/2014/main" id="{8B0E8847-5359-7843-996A-77FAB5255F75}"/>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35000"/>
                    </a14:imgEffect>
                    <a14:imgEffect>
                      <a14:colorTemperature colorTemp="7200"/>
                    </a14:imgEffect>
                    <a14:imgEffect>
                      <a14:saturation sat="200000"/>
                    </a14:imgEffect>
                  </a14:imgLayer>
                </a14:imgProps>
              </a:ext>
            </a:extLst>
          </a:blip>
          <a:stretch>
            <a:fillRect/>
          </a:stretch>
        </p:blipFill>
        <p:spPr>
          <a:xfrm>
            <a:off x="3848735" y="2923350"/>
            <a:ext cx="2341713" cy="1668279"/>
          </a:xfrm>
          <a:prstGeom prst="rect">
            <a:avLst/>
          </a:prstGeom>
        </p:spPr>
      </p:pic>
      <p:sp>
        <p:nvSpPr>
          <p:cNvPr id="16" name="Rounded Rectangle 15">
            <a:extLst>
              <a:ext uri="{FF2B5EF4-FFF2-40B4-BE49-F238E27FC236}">
                <a16:creationId xmlns:a16="http://schemas.microsoft.com/office/drawing/2014/main" id="{1BDA1860-23D8-864E-AE80-1C0D69869488}"/>
              </a:ext>
            </a:extLst>
          </p:cNvPr>
          <p:cNvSpPr/>
          <p:nvPr/>
        </p:nvSpPr>
        <p:spPr>
          <a:xfrm>
            <a:off x="116869" y="2330388"/>
            <a:ext cx="1003364" cy="460292"/>
          </a:xfrm>
          <a:prstGeom prst="roundRect">
            <a:avLst/>
          </a:prstGeom>
          <a:solidFill>
            <a:schemeClr val="accent2"/>
          </a:solidFill>
          <a:ln w="28575">
            <a:solidFill>
              <a:schemeClr val="accent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200" b="1" dirty="0">
                <a:solidFill>
                  <a:schemeClr val="accent6"/>
                </a:solidFill>
                <a:latin typeface="UTM Avo" panose="02040603050506020204" pitchFamily="18" charset="0"/>
              </a:rPr>
              <a:t>Mùa xuân</a:t>
            </a:r>
          </a:p>
        </p:txBody>
      </p:sp>
      <p:sp>
        <p:nvSpPr>
          <p:cNvPr id="17" name="Rounded Rectangle 16">
            <a:extLst>
              <a:ext uri="{FF2B5EF4-FFF2-40B4-BE49-F238E27FC236}">
                <a16:creationId xmlns:a16="http://schemas.microsoft.com/office/drawing/2014/main" id="{8577D46F-1A73-CD43-816A-445466CEF3DE}"/>
              </a:ext>
            </a:extLst>
          </p:cNvPr>
          <p:cNvSpPr/>
          <p:nvPr/>
        </p:nvSpPr>
        <p:spPr>
          <a:xfrm>
            <a:off x="3367445" y="4640232"/>
            <a:ext cx="1003364" cy="460292"/>
          </a:xfrm>
          <a:prstGeom prst="roundRect">
            <a:avLst/>
          </a:prstGeom>
          <a:solidFill>
            <a:schemeClr val="accent2"/>
          </a:solidFill>
          <a:ln w="38100">
            <a:solidFill>
              <a:schemeClr val="accent4">
                <a:lumMod val="75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200" b="1" dirty="0">
                <a:solidFill>
                  <a:schemeClr val="accent4">
                    <a:lumMod val="75000"/>
                  </a:schemeClr>
                </a:solidFill>
                <a:latin typeface="UTM Avo" panose="02040603050506020204" pitchFamily="18" charset="0"/>
              </a:rPr>
              <a:t>Mùa đông</a:t>
            </a:r>
          </a:p>
        </p:txBody>
      </p:sp>
      <p:sp>
        <p:nvSpPr>
          <p:cNvPr id="18" name="Rounded Rectangle 17">
            <a:extLst>
              <a:ext uri="{FF2B5EF4-FFF2-40B4-BE49-F238E27FC236}">
                <a16:creationId xmlns:a16="http://schemas.microsoft.com/office/drawing/2014/main" id="{727B46FA-AC1F-204F-850A-A79EC50C2158}"/>
              </a:ext>
            </a:extLst>
          </p:cNvPr>
          <p:cNvSpPr/>
          <p:nvPr/>
        </p:nvSpPr>
        <p:spPr>
          <a:xfrm>
            <a:off x="3367445" y="2339533"/>
            <a:ext cx="1003364" cy="460292"/>
          </a:xfrm>
          <a:prstGeom prst="roundRect">
            <a:avLst/>
          </a:prstGeom>
          <a:solidFill>
            <a:schemeClr val="accent2"/>
          </a:solidFill>
          <a:ln w="28575">
            <a:solidFill>
              <a:srgbClr val="92D050"/>
            </a:solidFill>
          </a:ln>
          <a:effectLst>
            <a:glow rad="635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200" b="1" dirty="0">
                <a:solidFill>
                  <a:srgbClr val="92D050"/>
                </a:solidFill>
                <a:latin typeface="UTM Avo" panose="02040603050506020204" pitchFamily="18" charset="0"/>
              </a:rPr>
              <a:t>Mùa hè</a:t>
            </a:r>
          </a:p>
        </p:txBody>
      </p:sp>
      <p:sp>
        <p:nvSpPr>
          <p:cNvPr id="19" name="Rounded Rectangle 18">
            <a:extLst>
              <a:ext uri="{FF2B5EF4-FFF2-40B4-BE49-F238E27FC236}">
                <a16:creationId xmlns:a16="http://schemas.microsoft.com/office/drawing/2014/main" id="{D01A0DE8-8ADC-C14E-BBD4-BA4F7B416A19}"/>
              </a:ext>
            </a:extLst>
          </p:cNvPr>
          <p:cNvSpPr/>
          <p:nvPr/>
        </p:nvSpPr>
        <p:spPr>
          <a:xfrm>
            <a:off x="116869" y="4633203"/>
            <a:ext cx="1003364" cy="460292"/>
          </a:xfrm>
          <a:prstGeom prst="roundRect">
            <a:avLst/>
          </a:prstGeom>
          <a:solidFill>
            <a:schemeClr val="accent2"/>
          </a:solidFill>
          <a:ln w="28575">
            <a:solidFill>
              <a:schemeClr val="accent1">
                <a:lumMod val="60000"/>
                <a:lumOff val="4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200" b="1" dirty="0">
                <a:solidFill>
                  <a:srgbClr val="FFC000"/>
                </a:solidFill>
                <a:latin typeface="UTM Avo" panose="02040603050506020204" pitchFamily="18" charset="0"/>
              </a:rPr>
              <a:t>Mùa thu</a:t>
            </a:r>
          </a:p>
        </p:txBody>
      </p:sp>
      <p:sp>
        <p:nvSpPr>
          <p:cNvPr id="11" name="TextBox 10">
            <a:extLst>
              <a:ext uri="{FF2B5EF4-FFF2-40B4-BE49-F238E27FC236}">
                <a16:creationId xmlns:a16="http://schemas.microsoft.com/office/drawing/2014/main" id="{2B8A6C91-5C48-504F-9727-0CFB0F86B912}"/>
              </a:ext>
            </a:extLst>
          </p:cNvPr>
          <p:cNvSpPr txBox="1"/>
          <p:nvPr/>
        </p:nvSpPr>
        <p:spPr>
          <a:xfrm>
            <a:off x="1244338" y="2147671"/>
            <a:ext cx="1335622" cy="307777"/>
          </a:xfrm>
          <a:prstGeom prst="rect">
            <a:avLst/>
          </a:prstGeom>
          <a:noFill/>
        </p:spPr>
        <p:txBody>
          <a:bodyPr wrap="none" rtlCol="0">
            <a:spAutoFit/>
          </a:bodyPr>
          <a:lstStyle/>
          <a:p>
            <a:r>
              <a:rPr lang="en-VN" dirty="0"/>
              <a:t>Hoa đào nở rộ</a:t>
            </a:r>
          </a:p>
        </p:txBody>
      </p:sp>
      <p:sp>
        <p:nvSpPr>
          <p:cNvPr id="21" name="TextBox 20">
            <a:extLst>
              <a:ext uri="{FF2B5EF4-FFF2-40B4-BE49-F238E27FC236}">
                <a16:creationId xmlns:a16="http://schemas.microsoft.com/office/drawing/2014/main" id="{DF190FB2-3AAF-7F4D-BC84-1BD15EAE14A1}"/>
              </a:ext>
            </a:extLst>
          </p:cNvPr>
          <p:cNvSpPr txBox="1"/>
          <p:nvPr/>
        </p:nvSpPr>
        <p:spPr>
          <a:xfrm>
            <a:off x="1239907" y="2407896"/>
            <a:ext cx="1717137" cy="307777"/>
          </a:xfrm>
          <a:prstGeom prst="rect">
            <a:avLst/>
          </a:prstGeom>
          <a:noFill/>
        </p:spPr>
        <p:txBody>
          <a:bodyPr wrap="none" rtlCol="0">
            <a:spAutoFit/>
          </a:bodyPr>
          <a:lstStyle/>
          <a:p>
            <a:r>
              <a:rPr lang="en-VN" dirty="0"/>
              <a:t>Chồi non xanh biếc</a:t>
            </a:r>
          </a:p>
        </p:txBody>
      </p:sp>
      <p:sp>
        <p:nvSpPr>
          <p:cNvPr id="23" name="TextBox 22">
            <a:extLst>
              <a:ext uri="{FF2B5EF4-FFF2-40B4-BE49-F238E27FC236}">
                <a16:creationId xmlns:a16="http://schemas.microsoft.com/office/drawing/2014/main" id="{805DA5BF-011C-BF48-A603-54104A81342C}"/>
              </a:ext>
            </a:extLst>
          </p:cNvPr>
          <p:cNvSpPr txBox="1"/>
          <p:nvPr/>
        </p:nvSpPr>
        <p:spPr>
          <a:xfrm>
            <a:off x="1225087" y="2665419"/>
            <a:ext cx="1646605" cy="307777"/>
          </a:xfrm>
          <a:prstGeom prst="rect">
            <a:avLst/>
          </a:prstGeom>
          <a:noFill/>
        </p:spPr>
        <p:txBody>
          <a:bodyPr wrap="none" rtlCol="0">
            <a:spAutoFit/>
          </a:bodyPr>
          <a:lstStyle/>
          <a:p>
            <a:r>
              <a:rPr lang="en-VN" dirty="0"/>
              <a:t>Ấm áp, nhẹ nhàng</a:t>
            </a:r>
          </a:p>
        </p:txBody>
      </p:sp>
      <p:sp>
        <p:nvSpPr>
          <p:cNvPr id="24" name="TextBox 23">
            <a:extLst>
              <a:ext uri="{FF2B5EF4-FFF2-40B4-BE49-F238E27FC236}">
                <a16:creationId xmlns:a16="http://schemas.microsoft.com/office/drawing/2014/main" id="{E796C838-5C90-124C-8845-6CB06E8B4CD8}"/>
              </a:ext>
            </a:extLst>
          </p:cNvPr>
          <p:cNvSpPr txBox="1"/>
          <p:nvPr/>
        </p:nvSpPr>
        <p:spPr>
          <a:xfrm>
            <a:off x="4490483" y="2141048"/>
            <a:ext cx="1725152" cy="307777"/>
          </a:xfrm>
          <a:prstGeom prst="rect">
            <a:avLst/>
          </a:prstGeom>
          <a:noFill/>
        </p:spPr>
        <p:txBody>
          <a:bodyPr wrap="none" rtlCol="0">
            <a:spAutoFit/>
          </a:bodyPr>
          <a:lstStyle/>
          <a:p>
            <a:r>
              <a:rPr lang="en-VN" dirty="0"/>
              <a:t>Phượng vĩ đỏ thắm</a:t>
            </a:r>
          </a:p>
        </p:txBody>
      </p:sp>
      <p:sp>
        <p:nvSpPr>
          <p:cNvPr id="25" name="TextBox 24">
            <a:extLst>
              <a:ext uri="{FF2B5EF4-FFF2-40B4-BE49-F238E27FC236}">
                <a16:creationId xmlns:a16="http://schemas.microsoft.com/office/drawing/2014/main" id="{D04CB565-C5EE-334E-B9BA-5FD26BBF90AD}"/>
              </a:ext>
            </a:extLst>
          </p:cNvPr>
          <p:cNvSpPr txBox="1"/>
          <p:nvPr/>
        </p:nvSpPr>
        <p:spPr>
          <a:xfrm>
            <a:off x="4486052" y="2401273"/>
            <a:ext cx="1359668" cy="307777"/>
          </a:xfrm>
          <a:prstGeom prst="rect">
            <a:avLst/>
          </a:prstGeom>
          <a:noFill/>
        </p:spPr>
        <p:txBody>
          <a:bodyPr wrap="none" rtlCol="0">
            <a:spAutoFit/>
          </a:bodyPr>
          <a:lstStyle/>
          <a:p>
            <a:r>
              <a:rPr lang="en-VN" dirty="0"/>
              <a:t>Nóng bức, oi ả</a:t>
            </a:r>
          </a:p>
        </p:txBody>
      </p:sp>
      <p:sp>
        <p:nvSpPr>
          <p:cNvPr id="26" name="TextBox 25">
            <a:extLst>
              <a:ext uri="{FF2B5EF4-FFF2-40B4-BE49-F238E27FC236}">
                <a16:creationId xmlns:a16="http://schemas.microsoft.com/office/drawing/2014/main" id="{B502F415-8D31-CD46-A467-FE4D337E23F3}"/>
              </a:ext>
            </a:extLst>
          </p:cNvPr>
          <p:cNvSpPr txBox="1"/>
          <p:nvPr/>
        </p:nvSpPr>
        <p:spPr>
          <a:xfrm>
            <a:off x="4471232" y="2658796"/>
            <a:ext cx="1507144" cy="307777"/>
          </a:xfrm>
          <a:prstGeom prst="rect">
            <a:avLst/>
          </a:prstGeom>
          <a:noFill/>
        </p:spPr>
        <p:txBody>
          <a:bodyPr wrap="none" rtlCol="0">
            <a:spAutoFit/>
          </a:bodyPr>
          <a:lstStyle/>
          <a:p>
            <a:r>
              <a:rPr lang="en-VN" dirty="0"/>
              <a:t>Cây lá tươi xanh</a:t>
            </a:r>
          </a:p>
        </p:txBody>
      </p:sp>
      <p:sp>
        <p:nvSpPr>
          <p:cNvPr id="31" name="TextBox 30">
            <a:extLst>
              <a:ext uri="{FF2B5EF4-FFF2-40B4-BE49-F238E27FC236}">
                <a16:creationId xmlns:a16="http://schemas.microsoft.com/office/drawing/2014/main" id="{E26347B9-559C-3340-9A11-774BB5F62549}"/>
              </a:ext>
            </a:extLst>
          </p:cNvPr>
          <p:cNvSpPr txBox="1"/>
          <p:nvPr/>
        </p:nvSpPr>
        <p:spPr>
          <a:xfrm>
            <a:off x="1211676" y="4608681"/>
            <a:ext cx="1438214" cy="307777"/>
          </a:xfrm>
          <a:prstGeom prst="rect">
            <a:avLst/>
          </a:prstGeom>
          <a:noFill/>
        </p:spPr>
        <p:txBody>
          <a:bodyPr wrap="none" rtlCol="0">
            <a:spAutoFit/>
          </a:bodyPr>
          <a:lstStyle/>
          <a:p>
            <a:r>
              <a:rPr lang="en-VN" dirty="0"/>
              <a:t>Mùa cây thay lá</a:t>
            </a:r>
          </a:p>
        </p:txBody>
      </p:sp>
      <p:sp>
        <p:nvSpPr>
          <p:cNvPr id="32" name="TextBox 31">
            <a:extLst>
              <a:ext uri="{FF2B5EF4-FFF2-40B4-BE49-F238E27FC236}">
                <a16:creationId xmlns:a16="http://schemas.microsoft.com/office/drawing/2014/main" id="{8EAF9968-47AC-F148-A7A9-C26FB7EFD610}"/>
              </a:ext>
            </a:extLst>
          </p:cNvPr>
          <p:cNvSpPr txBox="1"/>
          <p:nvPr/>
        </p:nvSpPr>
        <p:spPr>
          <a:xfrm>
            <a:off x="1196856" y="4866204"/>
            <a:ext cx="1425390" cy="307777"/>
          </a:xfrm>
          <a:prstGeom prst="rect">
            <a:avLst/>
          </a:prstGeom>
          <a:noFill/>
        </p:spPr>
        <p:txBody>
          <a:bodyPr wrap="none" rtlCol="0">
            <a:spAutoFit/>
          </a:bodyPr>
          <a:lstStyle/>
          <a:p>
            <a:r>
              <a:rPr lang="en-VN" dirty="0"/>
              <a:t>Tiết trời se lạnh</a:t>
            </a:r>
          </a:p>
        </p:txBody>
      </p:sp>
      <p:sp>
        <p:nvSpPr>
          <p:cNvPr id="33" name="TextBox 32">
            <a:extLst>
              <a:ext uri="{FF2B5EF4-FFF2-40B4-BE49-F238E27FC236}">
                <a16:creationId xmlns:a16="http://schemas.microsoft.com/office/drawing/2014/main" id="{17027394-DA82-7840-BE25-7C82113C5ED0}"/>
              </a:ext>
            </a:extLst>
          </p:cNvPr>
          <p:cNvSpPr txBox="1"/>
          <p:nvPr/>
        </p:nvSpPr>
        <p:spPr>
          <a:xfrm>
            <a:off x="4471232" y="4610715"/>
            <a:ext cx="1717137" cy="307777"/>
          </a:xfrm>
          <a:prstGeom prst="rect">
            <a:avLst/>
          </a:prstGeom>
          <a:noFill/>
        </p:spPr>
        <p:txBody>
          <a:bodyPr wrap="none" rtlCol="0">
            <a:spAutoFit/>
          </a:bodyPr>
          <a:lstStyle/>
          <a:p>
            <a:r>
              <a:rPr lang="en-VN" dirty="0"/>
              <a:t>Cành lá khẳng khiu</a:t>
            </a:r>
          </a:p>
        </p:txBody>
      </p:sp>
      <p:sp>
        <p:nvSpPr>
          <p:cNvPr id="38" name="TextBox 37">
            <a:extLst>
              <a:ext uri="{FF2B5EF4-FFF2-40B4-BE49-F238E27FC236}">
                <a16:creationId xmlns:a16="http://schemas.microsoft.com/office/drawing/2014/main" id="{59F322A2-5512-3649-A0DD-BB84EA2A4F5B}"/>
              </a:ext>
            </a:extLst>
          </p:cNvPr>
          <p:cNvSpPr txBox="1"/>
          <p:nvPr/>
        </p:nvSpPr>
        <p:spPr>
          <a:xfrm>
            <a:off x="4456412" y="4868238"/>
            <a:ext cx="1696298" cy="307777"/>
          </a:xfrm>
          <a:prstGeom prst="rect">
            <a:avLst/>
          </a:prstGeom>
          <a:noFill/>
        </p:spPr>
        <p:txBody>
          <a:bodyPr wrap="none" rtlCol="0">
            <a:spAutoFit/>
          </a:bodyPr>
          <a:lstStyle/>
          <a:p>
            <a:r>
              <a:rPr lang="en-VN" dirty="0"/>
              <a:t>Rét buốt, hanh khô</a:t>
            </a: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11" grpId="0"/>
      <p:bldP spid="21" grpId="0"/>
      <p:bldP spid="23" grpId="0"/>
      <p:bldP spid="24" grpId="0"/>
      <p:bldP spid="25" grpId="0"/>
      <p:bldP spid="26" grpId="0"/>
      <p:bldP spid="31" grpId="0"/>
      <p:bldP spid="32" grpId="0"/>
      <p:bldP spid="33"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153642" y="282196"/>
            <a:ext cx="6796725"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en-US" sz="1800" b="1" dirty="0" err="1">
                <a:solidFill>
                  <a:schemeClr val="accent4">
                    <a:lumMod val="50000"/>
                  </a:schemeClr>
                </a:solidFill>
                <a:latin typeface="UTM Avo" panose="02040603050506020204" pitchFamily="18" charset="0"/>
              </a:rPr>
              <a:t>Nói</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tên</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mùa</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và</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đặc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điểm</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của</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các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mùa</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ở</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miền</a:t>
            </a:r>
            <a:r>
              <a:rPr lang="en-US" sz="1800" b="1" dirty="0">
                <a:solidFill>
                  <a:schemeClr val="accent4">
                    <a:lumMod val="50000"/>
                  </a:schemeClr>
                </a:solidFill>
                <a:latin typeface="UTM Avo" panose="02040603050506020204" pitchFamily="18" charset="0"/>
              </a:rPr>
              <a:t> Nam.</a:t>
            </a:r>
          </a:p>
        </p:txBody>
      </p:sp>
      <p:sp>
        <p:nvSpPr>
          <p:cNvPr id="17" name="Rounded Rectangle 16">
            <a:extLst>
              <a:ext uri="{FF2B5EF4-FFF2-40B4-BE49-F238E27FC236}">
                <a16:creationId xmlns:a16="http://schemas.microsoft.com/office/drawing/2014/main" id="{8577D46F-1A73-CD43-816A-445466CEF3DE}"/>
              </a:ext>
            </a:extLst>
          </p:cNvPr>
          <p:cNvSpPr/>
          <p:nvPr/>
        </p:nvSpPr>
        <p:spPr>
          <a:xfrm>
            <a:off x="3864609" y="1202712"/>
            <a:ext cx="1214070" cy="460292"/>
          </a:xfrm>
          <a:prstGeom prst="roundRect">
            <a:avLst/>
          </a:prstGeom>
          <a:solidFill>
            <a:schemeClr val="accent2"/>
          </a:solidFill>
          <a:ln w="38100">
            <a:solidFill>
              <a:schemeClr val="accent4">
                <a:lumMod val="75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solidFill>
                  <a:schemeClr val="accent4">
                    <a:lumMod val="75000"/>
                  </a:schemeClr>
                </a:solidFill>
                <a:latin typeface="UTM Avo" panose="02040603050506020204" pitchFamily="18" charset="0"/>
              </a:rPr>
              <a:t>Mùa mưa</a:t>
            </a:r>
          </a:p>
        </p:txBody>
      </p:sp>
      <p:sp>
        <p:nvSpPr>
          <p:cNvPr id="19" name="Rounded Rectangle 18">
            <a:extLst>
              <a:ext uri="{FF2B5EF4-FFF2-40B4-BE49-F238E27FC236}">
                <a16:creationId xmlns:a16="http://schemas.microsoft.com/office/drawing/2014/main" id="{D01A0DE8-8ADC-C14E-BBD4-BA4F7B416A19}"/>
              </a:ext>
            </a:extLst>
          </p:cNvPr>
          <p:cNvSpPr/>
          <p:nvPr/>
        </p:nvSpPr>
        <p:spPr>
          <a:xfrm>
            <a:off x="1838867" y="3149837"/>
            <a:ext cx="1214070" cy="460292"/>
          </a:xfrm>
          <a:prstGeom prst="roundRect">
            <a:avLst/>
          </a:prstGeom>
          <a:solidFill>
            <a:schemeClr val="accent2"/>
          </a:solidFill>
          <a:ln w="28575">
            <a:solidFill>
              <a:schemeClr val="accent1">
                <a:lumMod val="60000"/>
                <a:lumOff val="4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rgbClr val="FFC000"/>
                </a:solidFill>
                <a:latin typeface="UTM Avo" panose="02040603050506020204" pitchFamily="18" charset="0"/>
              </a:rPr>
              <a:t>Mùa khô</a:t>
            </a:r>
          </a:p>
        </p:txBody>
      </p:sp>
      <p:sp>
        <p:nvSpPr>
          <p:cNvPr id="31" name="TextBox 30">
            <a:extLst>
              <a:ext uri="{FF2B5EF4-FFF2-40B4-BE49-F238E27FC236}">
                <a16:creationId xmlns:a16="http://schemas.microsoft.com/office/drawing/2014/main" id="{E26347B9-559C-3340-9A11-774BB5F62549}"/>
              </a:ext>
            </a:extLst>
          </p:cNvPr>
          <p:cNvSpPr txBox="1"/>
          <p:nvPr/>
        </p:nvSpPr>
        <p:spPr>
          <a:xfrm>
            <a:off x="1551051" y="3766268"/>
            <a:ext cx="1494320" cy="369332"/>
          </a:xfrm>
          <a:prstGeom prst="rect">
            <a:avLst/>
          </a:prstGeom>
          <a:noFill/>
        </p:spPr>
        <p:txBody>
          <a:bodyPr wrap="none" rtlCol="0">
            <a:spAutoFit/>
          </a:bodyPr>
          <a:lstStyle/>
          <a:p>
            <a:pPr algn="r"/>
            <a:r>
              <a:rPr lang="en-VN" sz="1800" dirty="0">
                <a:latin typeface="UTM Avo" panose="02040603050506020204" pitchFamily="18" charset="0"/>
              </a:rPr>
              <a:t>Nắng nhiều</a:t>
            </a:r>
          </a:p>
        </p:txBody>
      </p:sp>
      <p:sp>
        <p:nvSpPr>
          <p:cNvPr id="32" name="TextBox 31">
            <a:extLst>
              <a:ext uri="{FF2B5EF4-FFF2-40B4-BE49-F238E27FC236}">
                <a16:creationId xmlns:a16="http://schemas.microsoft.com/office/drawing/2014/main" id="{8EAF9968-47AC-F148-A7A9-C26FB7EFD610}"/>
              </a:ext>
            </a:extLst>
          </p:cNvPr>
          <p:cNvSpPr txBox="1"/>
          <p:nvPr/>
        </p:nvSpPr>
        <p:spPr>
          <a:xfrm>
            <a:off x="1129955" y="4291739"/>
            <a:ext cx="1917513" cy="646331"/>
          </a:xfrm>
          <a:prstGeom prst="rect">
            <a:avLst/>
          </a:prstGeom>
          <a:noFill/>
        </p:spPr>
        <p:txBody>
          <a:bodyPr wrap="none" rtlCol="0">
            <a:spAutoFit/>
          </a:bodyPr>
          <a:lstStyle/>
          <a:p>
            <a:pPr algn="r"/>
            <a:r>
              <a:rPr lang="en-VN" sz="1800" dirty="0">
                <a:latin typeface="UTM Avo" panose="02040603050506020204" pitchFamily="18" charset="0"/>
              </a:rPr>
              <a:t>Ngày trời nóng</a:t>
            </a:r>
          </a:p>
          <a:p>
            <a:pPr algn="r"/>
            <a:r>
              <a:rPr lang="en-US" sz="1800" dirty="0">
                <a:latin typeface="UTM Avo" panose="02040603050506020204" pitchFamily="18" charset="0"/>
              </a:rPr>
              <a:t>r</a:t>
            </a:r>
            <a:r>
              <a:rPr lang="en-VN" sz="1800" dirty="0">
                <a:latin typeface="UTM Avo" panose="02040603050506020204" pitchFamily="18" charset="0"/>
              </a:rPr>
              <a:t>ất ít mưa</a:t>
            </a:r>
          </a:p>
        </p:txBody>
      </p:sp>
      <p:sp>
        <p:nvSpPr>
          <p:cNvPr id="33" name="TextBox 32">
            <a:extLst>
              <a:ext uri="{FF2B5EF4-FFF2-40B4-BE49-F238E27FC236}">
                <a16:creationId xmlns:a16="http://schemas.microsoft.com/office/drawing/2014/main" id="{17027394-DA82-7840-BE25-7C82113C5ED0}"/>
              </a:ext>
            </a:extLst>
          </p:cNvPr>
          <p:cNvSpPr txBox="1"/>
          <p:nvPr/>
        </p:nvSpPr>
        <p:spPr>
          <a:xfrm>
            <a:off x="3864609" y="1811248"/>
            <a:ext cx="2138727" cy="338554"/>
          </a:xfrm>
          <a:prstGeom prst="rect">
            <a:avLst/>
          </a:prstGeom>
          <a:noFill/>
        </p:spPr>
        <p:txBody>
          <a:bodyPr wrap="none" rtlCol="0">
            <a:spAutoFit/>
          </a:bodyPr>
          <a:lstStyle/>
          <a:p>
            <a:r>
              <a:rPr lang="en-VN" sz="1600" dirty="0">
                <a:latin typeface="UTM Avo" panose="02040603050506020204" pitchFamily="18" charset="0"/>
              </a:rPr>
              <a:t>Mưa nhiều, mát mẻ</a:t>
            </a:r>
          </a:p>
        </p:txBody>
      </p:sp>
      <p:sp>
        <p:nvSpPr>
          <p:cNvPr id="38" name="TextBox 37">
            <a:extLst>
              <a:ext uri="{FF2B5EF4-FFF2-40B4-BE49-F238E27FC236}">
                <a16:creationId xmlns:a16="http://schemas.microsoft.com/office/drawing/2014/main" id="{59F322A2-5512-3649-A0DD-BB84EA2A4F5B}"/>
              </a:ext>
            </a:extLst>
          </p:cNvPr>
          <p:cNvSpPr txBox="1"/>
          <p:nvPr/>
        </p:nvSpPr>
        <p:spPr>
          <a:xfrm>
            <a:off x="3864609" y="2233196"/>
            <a:ext cx="2026517" cy="338554"/>
          </a:xfrm>
          <a:prstGeom prst="rect">
            <a:avLst/>
          </a:prstGeom>
          <a:noFill/>
        </p:spPr>
        <p:txBody>
          <a:bodyPr wrap="none" rtlCol="0">
            <a:spAutoFit/>
          </a:bodyPr>
          <a:lstStyle/>
          <a:p>
            <a:r>
              <a:rPr lang="en-VN" sz="1600" dirty="0">
                <a:latin typeface="UTM Avo" panose="02040603050506020204" pitchFamily="18" charset="0"/>
              </a:rPr>
              <a:t>Vừa mưa đã nắng</a:t>
            </a:r>
          </a:p>
        </p:txBody>
      </p:sp>
      <p:pic>
        <p:nvPicPr>
          <p:cNvPr id="3" name="Picture 2">
            <a:extLst>
              <a:ext uri="{FF2B5EF4-FFF2-40B4-BE49-F238E27FC236}">
                <a16:creationId xmlns:a16="http://schemas.microsoft.com/office/drawing/2014/main" id="{6AB63C30-888C-014E-8E10-94BDFA89AA8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4000"/>
                    </a14:imgEffect>
                    <a14:imgEffect>
                      <a14:colorTemperature colorTemp="7200"/>
                    </a14:imgEffect>
                    <a14:imgEffect>
                      <a14:saturation sat="200000"/>
                    </a14:imgEffect>
                  </a14:imgLayer>
                </a14:imgProps>
              </a:ext>
            </a:extLst>
          </a:blip>
          <a:srcRect l="2655"/>
          <a:stretch/>
        </p:blipFill>
        <p:spPr>
          <a:xfrm>
            <a:off x="175970" y="993626"/>
            <a:ext cx="3376035" cy="2000072"/>
          </a:xfrm>
          <a:prstGeom prst="rect">
            <a:avLst/>
          </a:prstGeom>
        </p:spPr>
      </p:pic>
      <p:pic>
        <p:nvPicPr>
          <p:cNvPr id="7" name="Picture 6">
            <a:extLst>
              <a:ext uri="{FF2B5EF4-FFF2-40B4-BE49-F238E27FC236}">
                <a16:creationId xmlns:a16="http://schemas.microsoft.com/office/drawing/2014/main" id="{CFA301F3-89F9-1D4A-9D0D-F40C0AF0F98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5000"/>
                    </a14:imgEffect>
                    <a14:imgEffect>
                      <a14:colorTemperature colorTemp="7200"/>
                    </a14:imgEffect>
                    <a14:imgEffect>
                      <a14:saturation sat="200000"/>
                    </a14:imgEffect>
                  </a14:imgLayer>
                </a14:imgProps>
              </a:ext>
            </a:extLst>
          </a:blip>
          <a:stretch>
            <a:fillRect/>
          </a:stretch>
        </p:blipFill>
        <p:spPr>
          <a:xfrm>
            <a:off x="3157978" y="2993698"/>
            <a:ext cx="3294799" cy="1901570"/>
          </a:xfrm>
          <a:prstGeom prst="rect">
            <a:avLst/>
          </a:prstGeom>
        </p:spPr>
      </p:pic>
    </p:spTree>
    <p:extLst>
      <p:ext uri="{BB962C8B-B14F-4D97-AF65-F5344CB8AC3E}">
        <p14:creationId xmlns:p14="http://schemas.microsoft.com/office/powerpoint/2010/main"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31" grpId="0"/>
      <p:bldP spid="32" grpId="0"/>
      <p:bldP spid="33"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619" y="477515"/>
            <a:ext cx="5876569" cy="821122"/>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3. </a:t>
            </a:r>
            <a:r>
              <a:rPr lang="en-US" sz="1800" b="1" dirty="0" err="1">
                <a:solidFill>
                  <a:schemeClr val="accent4">
                    <a:lumMod val="50000"/>
                  </a:schemeClr>
                </a:solidFill>
                <a:latin typeface="UTM Avo" panose="02040603050506020204" pitchFamily="18" charset="0"/>
              </a:rPr>
              <a:t>Chọn</a:t>
            </a:r>
            <a:r>
              <a:rPr lang="en-US" sz="1800" b="1" dirty="0">
                <a:solidFill>
                  <a:schemeClr val="accent4">
                    <a:lumMod val="50000"/>
                  </a:schemeClr>
                </a:solidFill>
                <a:latin typeface="UTM Avo" panose="02040603050506020204" pitchFamily="18" charset="0"/>
              </a:rPr>
              <a:t> </a:t>
            </a:r>
            <a:r>
              <a:rPr lang="en-US" sz="1800" b="1" i="1" dirty="0" err="1">
                <a:solidFill>
                  <a:srgbClr val="FF0000"/>
                </a:solidFill>
                <a:latin typeface="UTM Avo" panose="02040603050506020204" pitchFamily="18" charset="0"/>
              </a:rPr>
              <a:t>dấu</a:t>
            </a:r>
            <a:r>
              <a:rPr lang="en-US" sz="1800" b="1" i="1" dirty="0">
                <a:solidFill>
                  <a:srgbClr val="FF0000"/>
                </a:solidFill>
                <a:latin typeface="UTM Avo" panose="02040603050506020204" pitchFamily="18" charset="0"/>
              </a:rPr>
              <a:t> </a:t>
            </a:r>
            <a:r>
              <a:rPr lang="en-US" sz="1800" b="1" i="1" dirty="0" err="1">
                <a:solidFill>
                  <a:srgbClr val="FF0000"/>
                </a:solidFill>
                <a:latin typeface="UTM Avo" panose="02040603050506020204" pitchFamily="18" charset="0"/>
              </a:rPr>
              <a:t>chấm</a:t>
            </a:r>
            <a:r>
              <a:rPr lang="en-US" sz="1800" b="1" i="1" dirty="0">
                <a:solidFill>
                  <a:srgbClr val="FF0000"/>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hoặc</a:t>
            </a:r>
            <a:r>
              <a:rPr lang="en-US" sz="1800" b="1" dirty="0">
                <a:solidFill>
                  <a:schemeClr val="accent4">
                    <a:lumMod val="50000"/>
                  </a:schemeClr>
                </a:solidFill>
                <a:latin typeface="UTM Avo" panose="02040603050506020204" pitchFamily="18" charset="0"/>
              </a:rPr>
              <a:t> </a:t>
            </a:r>
            <a:r>
              <a:rPr lang="en-US" sz="1800" b="1" i="1" dirty="0" err="1">
                <a:solidFill>
                  <a:srgbClr val="FF0000"/>
                </a:solidFill>
                <a:latin typeface="UTM Avo" panose="02040603050506020204" pitchFamily="18" charset="0"/>
              </a:rPr>
              <a:t>dấu</a:t>
            </a:r>
            <a:r>
              <a:rPr lang="en-US" sz="1800" b="1" i="1" dirty="0">
                <a:solidFill>
                  <a:srgbClr val="FF0000"/>
                </a:solidFill>
                <a:latin typeface="UTM Avo" panose="02040603050506020204" pitchFamily="18" charset="0"/>
              </a:rPr>
              <a:t> </a:t>
            </a:r>
            <a:r>
              <a:rPr lang="en-US" sz="1800" b="1" i="1" dirty="0" err="1">
                <a:solidFill>
                  <a:srgbClr val="FF0000"/>
                </a:solidFill>
                <a:latin typeface="UTM Avo" panose="02040603050506020204" pitchFamily="18" charset="0"/>
              </a:rPr>
              <a:t>chấm</a:t>
            </a:r>
            <a:r>
              <a:rPr lang="en-US" sz="1800" b="1" i="1" dirty="0">
                <a:solidFill>
                  <a:srgbClr val="FF0000"/>
                </a:solidFill>
                <a:latin typeface="UTM Avo" panose="02040603050506020204" pitchFamily="18" charset="0"/>
              </a:rPr>
              <a:t> </a:t>
            </a:r>
            <a:r>
              <a:rPr lang="en-US" sz="1800" b="1" i="1" dirty="0" err="1">
                <a:solidFill>
                  <a:srgbClr val="FF0000"/>
                </a:solidFill>
                <a:latin typeface="UTM Avo" panose="02040603050506020204" pitchFamily="18" charset="0"/>
              </a:rPr>
              <a:t>hỏi</a:t>
            </a:r>
            <a:r>
              <a:rPr lang="en-US" sz="1800" b="1" i="1" dirty="0">
                <a:solidFill>
                  <a:srgbClr val="FF0000"/>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thay</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cho</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ô</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vuông</a:t>
            </a:r>
            <a:r>
              <a:rPr lang="en-US" sz="1800" b="1" dirty="0">
                <a:solidFill>
                  <a:schemeClr val="accent4">
                    <a:lumMod val="50000"/>
                  </a:schemeClr>
                </a:solidFill>
                <a:latin typeface="UTM Avo" panose="02040603050506020204" pitchFamily="18" charset="0"/>
              </a:rPr>
              <a:t>. </a:t>
            </a:r>
          </a:p>
        </p:txBody>
      </p:sp>
      <p:grpSp>
        <p:nvGrpSpPr>
          <p:cNvPr id="4" name="Group 3">
            <a:extLst>
              <a:ext uri="{FF2B5EF4-FFF2-40B4-BE49-F238E27FC236}">
                <a16:creationId xmlns:a16="http://schemas.microsoft.com/office/drawing/2014/main" id="{89B35525-A6FD-5F43-8EBB-0C9E307F095B}"/>
              </a:ext>
            </a:extLst>
          </p:cNvPr>
          <p:cNvGrpSpPr/>
          <p:nvPr/>
        </p:nvGrpSpPr>
        <p:grpSpPr>
          <a:xfrm>
            <a:off x="534619" y="1298637"/>
            <a:ext cx="5095175" cy="3330142"/>
            <a:chOff x="534619" y="1298637"/>
            <a:chExt cx="5095175" cy="3330142"/>
          </a:xfrm>
        </p:grpSpPr>
        <p:sp>
          <p:nvSpPr>
            <p:cNvPr id="3" name="TextBox 2">
              <a:extLst>
                <a:ext uri="{FF2B5EF4-FFF2-40B4-BE49-F238E27FC236}">
                  <a16:creationId xmlns:a16="http://schemas.microsoft.com/office/drawing/2014/main" id="{E298F79F-9788-9643-A763-1D2E4ACE1FA3}"/>
                </a:ext>
              </a:extLst>
            </p:cNvPr>
            <p:cNvSpPr txBox="1"/>
            <p:nvPr/>
          </p:nvSpPr>
          <p:spPr>
            <a:xfrm>
              <a:off x="534619" y="1298637"/>
              <a:ext cx="4817344" cy="3330142"/>
            </a:xfrm>
            <a:prstGeom prst="rect">
              <a:avLst/>
            </a:prstGeom>
            <a:noFill/>
          </p:spPr>
          <p:txBody>
            <a:bodyPr wrap="none" rtlCol="0">
              <a:spAutoFit/>
            </a:bodyPr>
            <a:lstStyle/>
            <a:p>
              <a:pPr>
                <a:lnSpc>
                  <a:spcPct val="200000"/>
                </a:lnSpc>
              </a:pPr>
              <a:r>
                <a:rPr lang="vi-VN" sz="1800" dirty="0">
                  <a:latin typeface="UTM Avo" panose="02040603050506020204" pitchFamily="18" charset="0"/>
                  <a:ea typeface="Calibri" panose="020F0502020204030204" pitchFamily="34" charset="0"/>
                </a:rPr>
                <a:t>- Ở miền Bắc, mùa nào trời lạnh </a:t>
              </a:r>
            </a:p>
            <a:p>
              <a:pPr>
                <a:lnSpc>
                  <a:spcPct val="200000"/>
                </a:lnSpc>
              </a:pPr>
              <a:r>
                <a:rPr lang="vi-VN" sz="1800" dirty="0">
                  <a:latin typeface="UTM Avo" panose="02040603050506020204" pitchFamily="18" charset="0"/>
                  <a:ea typeface="Calibri" panose="020F0502020204030204" pitchFamily="34" charset="0"/>
                </a:rPr>
                <a:t>- Ở miền Bắc, mùa đông trời lạnh </a:t>
              </a:r>
            </a:p>
            <a:p>
              <a:pPr>
                <a:lnSpc>
                  <a:spcPct val="200000"/>
                </a:lnSpc>
              </a:pPr>
              <a:r>
                <a:rPr lang="vi-VN" sz="1800" dirty="0">
                  <a:latin typeface="UTM Avo" panose="02040603050506020204" pitchFamily="18" charset="0"/>
                  <a:ea typeface="Calibri" panose="020F0502020204030204" pitchFamily="34" charset="0"/>
                </a:rPr>
                <a:t>- Ở miền Nam, nắng nhiều vào mùa nào </a:t>
              </a:r>
            </a:p>
            <a:p>
              <a:pPr>
                <a:lnSpc>
                  <a:spcPct val="200000"/>
                </a:lnSpc>
              </a:pPr>
              <a:r>
                <a:rPr lang="vi-VN" sz="1800" dirty="0">
                  <a:latin typeface="UTM Avo" panose="02040603050506020204" pitchFamily="18" charset="0"/>
                  <a:ea typeface="Calibri" panose="020F0502020204030204" pitchFamily="34" charset="0"/>
                </a:rPr>
                <a:t>- Ở miền Nam, nắng nhiều vào mùa khô </a:t>
              </a:r>
              <a:endParaRPr lang="en-VN" sz="1800" dirty="0">
                <a:latin typeface="Times New Roman" panose="02020603050405020304" pitchFamily="18" charset="0"/>
                <a:ea typeface="Calibri" panose="020F0502020204030204" pitchFamily="34" charset="0"/>
              </a:endParaRPr>
            </a:p>
            <a:p>
              <a:pPr>
                <a:lnSpc>
                  <a:spcPct val="200000"/>
                </a:lnSpc>
              </a:pPr>
              <a:r>
                <a:rPr lang="vi-VN" sz="1800" dirty="0">
                  <a:latin typeface="UTM Avo" panose="02040603050506020204" pitchFamily="18" charset="0"/>
                  <a:ea typeface="Calibri" panose="020F0502020204030204" pitchFamily="34" charset="0"/>
                </a:rPr>
                <a:t>- Sau cơn mưa, cây cối như thế nào </a:t>
              </a:r>
              <a:endParaRPr lang="en-VN" sz="1800" dirty="0">
                <a:latin typeface="Times New Roman" panose="02020603050405020304" pitchFamily="18" charset="0"/>
                <a:ea typeface="Calibri" panose="020F0502020204030204" pitchFamily="34" charset="0"/>
              </a:endParaRPr>
            </a:p>
            <a:p>
              <a:pPr>
                <a:lnSpc>
                  <a:spcPct val="200000"/>
                </a:lnSpc>
              </a:pPr>
              <a:r>
                <a:rPr lang="vi-VN" sz="1800" dirty="0">
                  <a:latin typeface="UTM Avo" panose="02040603050506020204" pitchFamily="18" charset="0"/>
                  <a:ea typeface="Calibri" panose="020F0502020204030204" pitchFamily="34" charset="0"/>
                </a:rPr>
                <a:t>- Sau cơn mưa, cây cối tốt tươi </a:t>
              </a:r>
              <a:endParaRPr lang="en-VN" sz="1800" dirty="0">
                <a:latin typeface="Times New Roman" panose="02020603050405020304" pitchFamily="18" charset="0"/>
                <a:ea typeface="Calibri" panose="020F0502020204030204" pitchFamily="34" charset="0"/>
              </a:endParaRPr>
            </a:p>
          </p:txBody>
        </p:sp>
        <p:sp>
          <p:nvSpPr>
            <p:cNvPr id="24" name="Rectangle 23">
              <a:extLst>
                <a:ext uri="{FF2B5EF4-FFF2-40B4-BE49-F238E27FC236}">
                  <a16:creationId xmlns:a16="http://schemas.microsoft.com/office/drawing/2014/main" id="{C6C2755C-4011-6C44-9356-AB53662F9591}"/>
                </a:ext>
              </a:extLst>
            </p:cNvPr>
            <p:cNvSpPr/>
            <p:nvPr/>
          </p:nvSpPr>
          <p:spPr>
            <a:xfrm>
              <a:off x="4230673" y="1479511"/>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25" name="Rectangle 24">
              <a:extLst>
                <a:ext uri="{FF2B5EF4-FFF2-40B4-BE49-F238E27FC236}">
                  <a16:creationId xmlns:a16="http://schemas.microsoft.com/office/drawing/2014/main" id="{6E48C634-76BD-FB43-B2A5-C94C5381F5F0}"/>
                </a:ext>
              </a:extLst>
            </p:cNvPr>
            <p:cNvSpPr/>
            <p:nvPr/>
          </p:nvSpPr>
          <p:spPr>
            <a:xfrm>
              <a:off x="4384973" y="2031629"/>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26" name="Rectangle 25">
              <a:extLst>
                <a:ext uri="{FF2B5EF4-FFF2-40B4-BE49-F238E27FC236}">
                  <a16:creationId xmlns:a16="http://schemas.microsoft.com/office/drawing/2014/main" id="{8FA2617B-686D-0D49-AD95-2E28912AA243}"/>
                </a:ext>
              </a:extLst>
            </p:cNvPr>
            <p:cNvSpPr/>
            <p:nvPr/>
          </p:nvSpPr>
          <p:spPr>
            <a:xfrm>
              <a:off x="5218508" y="2559582"/>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27" name="Rectangle 26">
              <a:extLst>
                <a:ext uri="{FF2B5EF4-FFF2-40B4-BE49-F238E27FC236}">
                  <a16:creationId xmlns:a16="http://schemas.microsoft.com/office/drawing/2014/main" id="{2A74AD2E-BBC7-164E-BAC6-8E6691D85543}"/>
                </a:ext>
              </a:extLst>
            </p:cNvPr>
            <p:cNvSpPr/>
            <p:nvPr/>
          </p:nvSpPr>
          <p:spPr>
            <a:xfrm>
              <a:off x="5199654" y="3124297"/>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28" name="Rectangle 27">
              <a:extLst>
                <a:ext uri="{FF2B5EF4-FFF2-40B4-BE49-F238E27FC236}">
                  <a16:creationId xmlns:a16="http://schemas.microsoft.com/office/drawing/2014/main" id="{FFFCEC07-9E24-9E47-848E-735EF626609B}"/>
                </a:ext>
              </a:extLst>
            </p:cNvPr>
            <p:cNvSpPr/>
            <p:nvPr/>
          </p:nvSpPr>
          <p:spPr>
            <a:xfrm>
              <a:off x="4692178" y="3644342"/>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29" name="Rectangle 28">
              <a:extLst>
                <a:ext uri="{FF2B5EF4-FFF2-40B4-BE49-F238E27FC236}">
                  <a16:creationId xmlns:a16="http://schemas.microsoft.com/office/drawing/2014/main" id="{622042CB-4D78-E84A-A1B3-DE56C58BE84D}"/>
                </a:ext>
              </a:extLst>
            </p:cNvPr>
            <p:cNvSpPr/>
            <p:nvPr/>
          </p:nvSpPr>
          <p:spPr>
            <a:xfrm>
              <a:off x="4152046" y="4186463"/>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grpSp>
      <p:sp>
        <p:nvSpPr>
          <p:cNvPr id="5" name="TextBox 4">
            <a:extLst>
              <a:ext uri="{FF2B5EF4-FFF2-40B4-BE49-F238E27FC236}">
                <a16:creationId xmlns:a16="http://schemas.microsoft.com/office/drawing/2014/main" id="{DD948DBE-A391-C845-812E-1216A711CC75}"/>
              </a:ext>
            </a:extLst>
          </p:cNvPr>
          <p:cNvSpPr txBox="1"/>
          <p:nvPr/>
        </p:nvSpPr>
        <p:spPr>
          <a:xfrm>
            <a:off x="4277710" y="1446170"/>
            <a:ext cx="356188" cy="461665"/>
          </a:xfrm>
          <a:prstGeom prst="rect">
            <a:avLst/>
          </a:prstGeom>
          <a:noFill/>
        </p:spPr>
        <p:txBody>
          <a:bodyPr wrap="none" rtlCol="0">
            <a:spAutoFit/>
          </a:bodyPr>
          <a:lstStyle/>
          <a:p>
            <a:r>
              <a:rPr lang="en-VN" sz="2400" dirty="0">
                <a:solidFill>
                  <a:srgbClr val="FF0000"/>
                </a:solidFill>
              </a:rPr>
              <a:t>?</a:t>
            </a:r>
          </a:p>
        </p:txBody>
      </p:sp>
      <p:sp>
        <p:nvSpPr>
          <p:cNvPr id="37" name="TextBox 36">
            <a:extLst>
              <a:ext uri="{FF2B5EF4-FFF2-40B4-BE49-F238E27FC236}">
                <a16:creationId xmlns:a16="http://schemas.microsoft.com/office/drawing/2014/main" id="{0482DCA7-DF97-8040-BC63-DE61AEECBCF6}"/>
              </a:ext>
            </a:extLst>
          </p:cNvPr>
          <p:cNvSpPr txBox="1"/>
          <p:nvPr/>
        </p:nvSpPr>
        <p:spPr>
          <a:xfrm>
            <a:off x="4434163" y="1796593"/>
            <a:ext cx="312906" cy="646331"/>
          </a:xfrm>
          <a:prstGeom prst="rect">
            <a:avLst/>
          </a:prstGeom>
          <a:noFill/>
        </p:spPr>
        <p:txBody>
          <a:bodyPr wrap="none" rtlCol="0">
            <a:spAutoFit/>
          </a:bodyPr>
          <a:lstStyle/>
          <a:p>
            <a:r>
              <a:rPr lang="en-VN" sz="3600" dirty="0">
                <a:solidFill>
                  <a:srgbClr val="FF0000"/>
                </a:solidFill>
              </a:rPr>
              <a:t>.</a:t>
            </a:r>
          </a:p>
        </p:txBody>
      </p:sp>
      <p:sp>
        <p:nvSpPr>
          <p:cNvPr id="38" name="TextBox 37">
            <a:extLst>
              <a:ext uri="{FF2B5EF4-FFF2-40B4-BE49-F238E27FC236}">
                <a16:creationId xmlns:a16="http://schemas.microsoft.com/office/drawing/2014/main" id="{5EDAD285-8F7F-AA41-A03C-075020F50F81}"/>
              </a:ext>
            </a:extLst>
          </p:cNvPr>
          <p:cNvSpPr txBox="1"/>
          <p:nvPr/>
        </p:nvSpPr>
        <p:spPr>
          <a:xfrm>
            <a:off x="5236552" y="2531611"/>
            <a:ext cx="356188" cy="461665"/>
          </a:xfrm>
          <a:prstGeom prst="rect">
            <a:avLst/>
          </a:prstGeom>
          <a:noFill/>
        </p:spPr>
        <p:txBody>
          <a:bodyPr wrap="none" rtlCol="0">
            <a:spAutoFit/>
          </a:bodyPr>
          <a:lstStyle/>
          <a:p>
            <a:pPr lvl="0"/>
            <a:r>
              <a:rPr lang="en-VN" sz="2400" dirty="0">
                <a:solidFill>
                  <a:srgbClr val="FF0000"/>
                </a:solidFill>
              </a:rPr>
              <a:t>?</a:t>
            </a:r>
          </a:p>
        </p:txBody>
      </p:sp>
      <p:sp>
        <p:nvSpPr>
          <p:cNvPr id="39" name="TextBox 38">
            <a:extLst>
              <a:ext uri="{FF2B5EF4-FFF2-40B4-BE49-F238E27FC236}">
                <a16:creationId xmlns:a16="http://schemas.microsoft.com/office/drawing/2014/main" id="{5EBFFD19-6379-304C-B758-6CEEE2F76604}"/>
              </a:ext>
            </a:extLst>
          </p:cNvPr>
          <p:cNvSpPr txBox="1"/>
          <p:nvPr/>
        </p:nvSpPr>
        <p:spPr>
          <a:xfrm>
            <a:off x="5258193" y="2923476"/>
            <a:ext cx="312906" cy="646331"/>
          </a:xfrm>
          <a:prstGeom prst="rect">
            <a:avLst/>
          </a:prstGeom>
          <a:noFill/>
        </p:spPr>
        <p:txBody>
          <a:bodyPr wrap="none" rtlCol="0">
            <a:spAutoFit/>
          </a:bodyPr>
          <a:lstStyle/>
          <a:p>
            <a:r>
              <a:rPr lang="en-VN" sz="3600" dirty="0">
                <a:solidFill>
                  <a:srgbClr val="FF0000"/>
                </a:solidFill>
              </a:rPr>
              <a:t>.</a:t>
            </a:r>
          </a:p>
        </p:txBody>
      </p:sp>
      <p:sp>
        <p:nvSpPr>
          <p:cNvPr id="40" name="TextBox 39">
            <a:extLst>
              <a:ext uri="{FF2B5EF4-FFF2-40B4-BE49-F238E27FC236}">
                <a16:creationId xmlns:a16="http://schemas.microsoft.com/office/drawing/2014/main" id="{ED18E0C2-C57B-554C-B45B-9606BDAE2EAE}"/>
              </a:ext>
            </a:extLst>
          </p:cNvPr>
          <p:cNvSpPr txBox="1"/>
          <p:nvPr/>
        </p:nvSpPr>
        <p:spPr>
          <a:xfrm>
            <a:off x="4719727" y="3595456"/>
            <a:ext cx="356188" cy="461665"/>
          </a:xfrm>
          <a:prstGeom prst="rect">
            <a:avLst/>
          </a:prstGeom>
          <a:noFill/>
        </p:spPr>
        <p:txBody>
          <a:bodyPr wrap="none" rtlCol="0">
            <a:spAutoFit/>
          </a:bodyPr>
          <a:lstStyle/>
          <a:p>
            <a:pPr lvl="0"/>
            <a:r>
              <a:rPr lang="en-VN" sz="2400" dirty="0">
                <a:solidFill>
                  <a:srgbClr val="FF0000"/>
                </a:solidFill>
              </a:rPr>
              <a:t>?</a:t>
            </a:r>
          </a:p>
        </p:txBody>
      </p:sp>
      <p:sp>
        <p:nvSpPr>
          <p:cNvPr id="45" name="TextBox 44">
            <a:extLst>
              <a:ext uri="{FF2B5EF4-FFF2-40B4-BE49-F238E27FC236}">
                <a16:creationId xmlns:a16="http://schemas.microsoft.com/office/drawing/2014/main" id="{67285DDF-2C08-A84F-B517-706DEECC16BA}"/>
              </a:ext>
            </a:extLst>
          </p:cNvPr>
          <p:cNvSpPr txBox="1"/>
          <p:nvPr/>
        </p:nvSpPr>
        <p:spPr>
          <a:xfrm>
            <a:off x="4200210" y="3982448"/>
            <a:ext cx="312906" cy="646331"/>
          </a:xfrm>
          <a:prstGeom prst="rect">
            <a:avLst/>
          </a:prstGeom>
          <a:noFill/>
        </p:spPr>
        <p:txBody>
          <a:bodyPr wrap="none" rtlCol="0">
            <a:spAutoFit/>
          </a:bodyPr>
          <a:lstStyle/>
          <a:p>
            <a:r>
              <a:rPr lang="en-VN" sz="3600" dirty="0">
                <a:solidFill>
                  <a:srgbClr val="FF0000"/>
                </a:solidFill>
              </a:rPr>
              <a:t>.</a:t>
            </a:r>
          </a:p>
        </p:txBody>
      </p:sp>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CD59D64-FEBF-744E-B9FA-610D03BC31A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200000"/>
                    </a14:imgEffect>
                  </a14:imgLayer>
                </a14:imgProps>
              </a:ext>
            </a:extLst>
          </a:blip>
          <a:stretch>
            <a:fillRect/>
          </a:stretch>
        </p:blipFill>
        <p:spPr>
          <a:xfrm>
            <a:off x="378231" y="332451"/>
            <a:ext cx="1281656" cy="1315037"/>
          </a:xfrm>
          <a:prstGeom prst="ellipse">
            <a:avLst/>
          </a:prstGeom>
        </p:spPr>
      </p:pic>
      <p:sp>
        <p:nvSpPr>
          <p:cNvPr id="10" name="TextBox 9">
            <a:extLst>
              <a:ext uri="{FF2B5EF4-FFF2-40B4-BE49-F238E27FC236}">
                <a16:creationId xmlns:a16="http://schemas.microsoft.com/office/drawing/2014/main" id="{6B375F27-E48A-0242-A639-774A2E790DFE}"/>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NƯỚC NỔI</a:t>
            </a:r>
            <a:endParaRPr lang="en-US" sz="44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989008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Quan </a:t>
            </a:r>
            <a:r>
              <a:rPr lang="en-US" sz="1600" b="1" dirty="0" err="1">
                <a:solidFill>
                  <a:schemeClr val="accent4">
                    <a:lumMod val="50000"/>
                  </a:schemeClr>
                </a:solidFill>
                <a:latin typeface="UTM Avo" panose="02040603050506020204" pitchFamily="18" charset="0"/>
              </a:rPr>
              <a:t>sát</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và</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kể</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tên</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các</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đồ</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vật</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dưới</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đây</a:t>
            </a:r>
            <a:endParaRPr lang="en-US" sz="1600" b="1" dirty="0">
              <a:solidFill>
                <a:schemeClr val="accent4">
                  <a:lumMod val="50000"/>
                </a:schemeClr>
              </a:solidFill>
              <a:latin typeface="UTM Avo" panose="02040603050506020204" pitchFamily="18" charset="0"/>
            </a:endParaRPr>
          </a:p>
        </p:txBody>
      </p:sp>
      <p:sp>
        <p:nvSpPr>
          <p:cNvPr id="22" name="TextBox 21">
            <a:extLst>
              <a:ext uri="{FF2B5EF4-FFF2-40B4-BE49-F238E27FC236}">
                <a16:creationId xmlns:a16="http://schemas.microsoft.com/office/drawing/2014/main" id="{8A08D8F8-57A2-FE4B-809E-B8E5DDA2F30E}"/>
              </a:ext>
            </a:extLst>
          </p:cNvPr>
          <p:cNvSpPr txBox="1"/>
          <p:nvPr/>
        </p:nvSpPr>
        <p:spPr>
          <a:xfrm>
            <a:off x="338486" y="2536958"/>
            <a:ext cx="954399" cy="400110"/>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nón</a:t>
            </a:r>
          </a:p>
        </p:txBody>
      </p:sp>
      <p:pic>
        <p:nvPicPr>
          <p:cNvPr id="3" name="Picture 2">
            <a:extLst>
              <a:ext uri="{FF2B5EF4-FFF2-40B4-BE49-F238E27FC236}">
                <a16:creationId xmlns:a16="http://schemas.microsoft.com/office/drawing/2014/main" id="{67BBA51C-7C67-6E4D-AAF4-E63CD8A2019C}"/>
              </a:ext>
            </a:extLst>
          </p:cNvPr>
          <p:cNvPicPr>
            <a:picLocks noChangeAspect="1"/>
          </p:cNvPicPr>
          <p:nvPr/>
        </p:nvPicPr>
        <p:blipFill>
          <a:blip r:embed="rId4"/>
          <a:stretch>
            <a:fillRect/>
          </a:stretch>
        </p:blipFill>
        <p:spPr>
          <a:xfrm>
            <a:off x="318154" y="1026865"/>
            <a:ext cx="6221691" cy="1368688"/>
          </a:xfrm>
          <a:prstGeom prst="roundRect">
            <a:avLst>
              <a:gd name="adj" fmla="val 31819"/>
            </a:avLst>
          </a:prstGeom>
        </p:spPr>
      </p:pic>
      <p:sp>
        <p:nvSpPr>
          <p:cNvPr id="13" name="TextBox 12">
            <a:extLst>
              <a:ext uri="{FF2B5EF4-FFF2-40B4-BE49-F238E27FC236}">
                <a16:creationId xmlns:a16="http://schemas.microsoft.com/office/drawing/2014/main" id="{2B33ED7A-9492-9A4F-9832-D24CB321ED09}"/>
              </a:ext>
            </a:extLst>
          </p:cNvPr>
          <p:cNvSpPr txBox="1"/>
          <p:nvPr/>
        </p:nvSpPr>
        <p:spPr>
          <a:xfrm>
            <a:off x="1292885" y="2577704"/>
            <a:ext cx="954399" cy="400110"/>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ô/ dù</a:t>
            </a:r>
          </a:p>
        </p:txBody>
      </p:sp>
      <p:sp>
        <p:nvSpPr>
          <p:cNvPr id="14" name="TextBox 13">
            <a:extLst>
              <a:ext uri="{FF2B5EF4-FFF2-40B4-BE49-F238E27FC236}">
                <a16:creationId xmlns:a16="http://schemas.microsoft.com/office/drawing/2014/main" id="{9720BAC4-26A2-D943-8344-EAC8D7D0DA33}"/>
              </a:ext>
            </a:extLst>
          </p:cNvPr>
          <p:cNvSpPr txBox="1"/>
          <p:nvPr/>
        </p:nvSpPr>
        <p:spPr>
          <a:xfrm>
            <a:off x="2321977" y="2580742"/>
            <a:ext cx="954399" cy="707886"/>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mũ, khăn</a:t>
            </a:r>
          </a:p>
        </p:txBody>
      </p:sp>
      <p:sp>
        <p:nvSpPr>
          <p:cNvPr id="15" name="TextBox 14">
            <a:extLst>
              <a:ext uri="{FF2B5EF4-FFF2-40B4-BE49-F238E27FC236}">
                <a16:creationId xmlns:a16="http://schemas.microsoft.com/office/drawing/2014/main" id="{3B534E6E-CDC3-E84F-9AAF-0D44DDF7CE2A}"/>
              </a:ext>
            </a:extLst>
          </p:cNvPr>
          <p:cNvSpPr txBox="1"/>
          <p:nvPr/>
        </p:nvSpPr>
        <p:spPr>
          <a:xfrm>
            <a:off x="3351069" y="2593207"/>
            <a:ext cx="954399" cy="707886"/>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áo mưa</a:t>
            </a:r>
          </a:p>
        </p:txBody>
      </p:sp>
      <p:sp>
        <p:nvSpPr>
          <p:cNvPr id="16" name="TextBox 15">
            <a:extLst>
              <a:ext uri="{FF2B5EF4-FFF2-40B4-BE49-F238E27FC236}">
                <a16:creationId xmlns:a16="http://schemas.microsoft.com/office/drawing/2014/main" id="{838DB4E0-F8A1-D24B-A5E9-0CA8293D85DB}"/>
              </a:ext>
            </a:extLst>
          </p:cNvPr>
          <p:cNvSpPr txBox="1"/>
          <p:nvPr/>
        </p:nvSpPr>
        <p:spPr>
          <a:xfrm>
            <a:off x="4380161" y="2583780"/>
            <a:ext cx="954399" cy="707886"/>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quạt điện</a:t>
            </a:r>
          </a:p>
        </p:txBody>
      </p:sp>
      <p:sp>
        <p:nvSpPr>
          <p:cNvPr id="18" name="TextBox 17">
            <a:extLst>
              <a:ext uri="{FF2B5EF4-FFF2-40B4-BE49-F238E27FC236}">
                <a16:creationId xmlns:a16="http://schemas.microsoft.com/office/drawing/2014/main" id="{E13812CE-F778-FF47-AFD5-EE2FD0933191}"/>
              </a:ext>
            </a:extLst>
          </p:cNvPr>
          <p:cNvSpPr txBox="1"/>
          <p:nvPr/>
        </p:nvSpPr>
        <p:spPr>
          <a:xfrm>
            <a:off x="5409253" y="2577704"/>
            <a:ext cx="954399" cy="707886"/>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quạt giấy</a:t>
            </a:r>
          </a:p>
        </p:txBody>
      </p:sp>
      <p:sp>
        <p:nvSpPr>
          <p:cNvPr id="19" name="TextBox 18">
            <a:extLst>
              <a:ext uri="{FF2B5EF4-FFF2-40B4-BE49-F238E27FC236}">
                <a16:creationId xmlns:a16="http://schemas.microsoft.com/office/drawing/2014/main" id="{D8742BD9-9E95-FF4A-B38C-3B7862819919}"/>
              </a:ext>
            </a:extLst>
          </p:cNvPr>
          <p:cNvSpPr txBox="1"/>
          <p:nvPr/>
        </p:nvSpPr>
        <p:spPr>
          <a:xfrm>
            <a:off x="467590" y="3270621"/>
            <a:ext cx="6072255" cy="80996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2. </a:t>
            </a:r>
            <a:r>
              <a:rPr lang="en-US" sz="1600" b="1" dirty="0" err="1">
                <a:solidFill>
                  <a:schemeClr val="accent4">
                    <a:lumMod val="50000"/>
                  </a:schemeClr>
                </a:solidFill>
                <a:latin typeface="UTM Avo" panose="02040603050506020204" pitchFamily="18" charset="0"/>
              </a:rPr>
              <a:t>Chọn</a:t>
            </a:r>
            <a:r>
              <a:rPr lang="en-US" sz="1600" b="1" dirty="0">
                <a:solidFill>
                  <a:schemeClr val="accent4">
                    <a:lumMod val="50000"/>
                  </a:schemeClr>
                </a:solidFill>
                <a:latin typeface="UTM Avo" panose="02040603050506020204" pitchFamily="18" charset="0"/>
              </a:rPr>
              <a:t> 1 - 2 </a:t>
            </a:r>
            <a:r>
              <a:rPr lang="en-US" sz="1600" b="1" dirty="0" err="1">
                <a:solidFill>
                  <a:schemeClr val="accent4">
                    <a:lumMod val="50000"/>
                  </a:schemeClr>
                </a:solidFill>
                <a:latin typeface="UTM Avo" panose="02040603050506020204" pitchFamily="18" charset="0"/>
              </a:rPr>
              <a:t>đồ</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vật</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yêu</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thích</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và</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nói</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về</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đặc</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điểm</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công</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dụng</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của</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chúng</a:t>
            </a:r>
            <a:r>
              <a:rPr lang="en-US" sz="1600" b="1" dirty="0">
                <a:solidFill>
                  <a:schemeClr val="accent4">
                    <a:lumMod val="50000"/>
                  </a:schemeClr>
                </a:solidFill>
                <a:latin typeface="UTM Avo" panose="02040603050506020204" pitchFamily="18" charset="0"/>
              </a:rPr>
              <a:t>.</a:t>
            </a:r>
          </a:p>
        </p:txBody>
      </p:sp>
      <p:sp>
        <p:nvSpPr>
          <p:cNvPr id="5" name="TextBox 4">
            <a:extLst>
              <a:ext uri="{FF2B5EF4-FFF2-40B4-BE49-F238E27FC236}">
                <a16:creationId xmlns:a16="http://schemas.microsoft.com/office/drawing/2014/main" id="{2F340A32-3DC5-C947-92F3-B1E21D351F0D}"/>
              </a:ext>
            </a:extLst>
          </p:cNvPr>
          <p:cNvSpPr txBox="1"/>
          <p:nvPr/>
        </p:nvSpPr>
        <p:spPr>
          <a:xfrm>
            <a:off x="474661" y="4210046"/>
            <a:ext cx="5891356" cy="338554"/>
          </a:xfrm>
          <a:prstGeom prst="rect">
            <a:avLst/>
          </a:prstGeom>
          <a:noFill/>
        </p:spPr>
        <p:txBody>
          <a:bodyPr wrap="none" rtlCol="0">
            <a:spAutoFit/>
          </a:bodyPr>
          <a:lstStyle/>
          <a:p>
            <a:r>
              <a:rPr lang="en-VN" sz="1600" b="1" dirty="0">
                <a:solidFill>
                  <a:srgbClr val="FF0000"/>
                </a:solidFill>
                <a:latin typeface="UTM Avo" panose="02040603050506020204" pitchFamily="18" charset="0"/>
              </a:rPr>
              <a:t>M: </a:t>
            </a:r>
            <a:r>
              <a:rPr lang="en-VN" sz="1600" dirty="0">
                <a:latin typeface="UTM Avo" panose="02040603050506020204" pitchFamily="18" charset="0"/>
              </a:rPr>
              <a:t>Nón có hình chóp, được dùng để che nắng, che mưa</a:t>
            </a:r>
          </a:p>
        </p:txBody>
      </p:sp>
    </p:spTree>
    <p:extLst>
      <p:ext uri="{BB962C8B-B14F-4D97-AF65-F5344CB8AC3E}">
        <p14:creationId xmlns:p14="http://schemas.microsoft.com/office/powerpoint/2010/main" val="386182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P spid="14" grpId="0"/>
      <p:bldP spid="15" grpId="0"/>
      <p:bldP spid="16" grpId="0"/>
      <p:bldP spid="18" grpId="0"/>
      <p:bldP spid="19"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643" y="0"/>
            <a:ext cx="5876569" cy="1205843"/>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Viết 3 – 5 câu tả một đồ vật em cần dùng để tránh nắng hoặc tránh mưa</a:t>
            </a:r>
          </a:p>
          <a:p>
            <a:pPr>
              <a:lnSpc>
                <a:spcPts val="3000"/>
              </a:lnSpc>
            </a:pPr>
            <a:endParaRPr lang="vi-VN" sz="1800" b="1" dirty="0">
              <a:solidFill>
                <a:schemeClr val="accent4">
                  <a:lumMod val="50000"/>
                </a:schemeClr>
              </a:solidFill>
              <a:latin typeface="UTM Avo" panose="02040603050506020204" pitchFamily="18" charset="0"/>
            </a:endParaRPr>
          </a:p>
        </p:txBody>
      </p:sp>
      <p:cxnSp>
        <p:nvCxnSpPr>
          <p:cNvPr id="27" name="Straight Connector 26">
            <a:extLst>
              <a:ext uri="{FF2B5EF4-FFF2-40B4-BE49-F238E27FC236}">
                <a16:creationId xmlns:a16="http://schemas.microsoft.com/office/drawing/2014/main" id="{9645D47E-02DD-1A4A-B50B-129EF582918F}"/>
              </a:ext>
            </a:extLst>
          </p:cNvPr>
          <p:cNvCxnSpPr>
            <a:cxnSpLocks/>
            <a:stCxn id="21" idx="3"/>
          </p:cNvCxnSpPr>
          <p:nvPr/>
        </p:nvCxnSpPr>
        <p:spPr>
          <a:xfrm>
            <a:off x="2008937" y="2756632"/>
            <a:ext cx="697311" cy="0"/>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C72B53C-7D74-CA4B-923E-488C91695C00}"/>
              </a:ext>
            </a:extLst>
          </p:cNvPr>
          <p:cNvCxnSpPr>
            <a:cxnSpLocks/>
            <a:endCxn id="50" idx="1"/>
          </p:cNvCxnSpPr>
          <p:nvPr/>
        </p:nvCxnSpPr>
        <p:spPr>
          <a:xfrm>
            <a:off x="4184066" y="2756632"/>
            <a:ext cx="637309" cy="0"/>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F85FC76-9801-C74D-9B42-01F1E51168E8}"/>
              </a:ext>
            </a:extLst>
          </p:cNvPr>
          <p:cNvCxnSpPr>
            <a:cxnSpLocks/>
            <a:stCxn id="51" idx="0"/>
            <a:endCxn id="14" idx="4"/>
          </p:cNvCxnSpPr>
          <p:nvPr/>
        </p:nvCxnSpPr>
        <p:spPr>
          <a:xfrm flipV="1">
            <a:off x="3454393" y="3393941"/>
            <a:ext cx="0" cy="542882"/>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2BAE650C-F2D8-2A47-AF00-3891E9BDB05B}"/>
              </a:ext>
            </a:extLst>
          </p:cNvPr>
          <p:cNvGrpSpPr/>
          <p:nvPr/>
        </p:nvGrpSpPr>
        <p:grpSpPr>
          <a:xfrm>
            <a:off x="2727455" y="2119323"/>
            <a:ext cx="1450117" cy="1274618"/>
            <a:chOff x="2736690" y="2050473"/>
            <a:chExt cx="1450117" cy="1274618"/>
          </a:xfrm>
        </p:grpSpPr>
        <p:sp>
          <p:nvSpPr>
            <p:cNvPr id="14" name="Oval 13">
              <a:extLst>
                <a:ext uri="{FF2B5EF4-FFF2-40B4-BE49-F238E27FC236}">
                  <a16:creationId xmlns:a16="http://schemas.microsoft.com/office/drawing/2014/main" id="{7BCFDBBE-BC0C-F849-B687-F18A47A25E9B}"/>
                </a:ext>
              </a:extLst>
            </p:cNvPr>
            <p:cNvSpPr/>
            <p:nvPr/>
          </p:nvSpPr>
          <p:spPr>
            <a:xfrm>
              <a:off x="2826319" y="2050473"/>
              <a:ext cx="1274618" cy="12746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0" name="TextBox 59">
              <a:extLst>
                <a:ext uri="{FF2B5EF4-FFF2-40B4-BE49-F238E27FC236}">
                  <a16:creationId xmlns:a16="http://schemas.microsoft.com/office/drawing/2014/main" id="{DD589403-DC7E-3444-ACE5-360641C7BBA0}"/>
                </a:ext>
              </a:extLst>
            </p:cNvPr>
            <p:cNvSpPr txBox="1"/>
            <p:nvPr/>
          </p:nvSpPr>
          <p:spPr>
            <a:xfrm>
              <a:off x="2736690" y="2325499"/>
              <a:ext cx="1450117" cy="830997"/>
            </a:xfrm>
            <a:prstGeom prst="rect">
              <a:avLst/>
            </a:prstGeom>
            <a:noFill/>
          </p:spPr>
          <p:txBody>
            <a:bodyPr wrap="square" rtlCol="0">
              <a:spAutoFit/>
            </a:bodyPr>
            <a:lstStyle/>
            <a:p>
              <a:pPr algn="ctr"/>
              <a:r>
                <a:rPr lang="vi-VN" sz="2400" dirty="0">
                  <a:latin typeface="UTM Avo" panose="02040603050506020204" pitchFamily="18" charset="0"/>
                </a:rPr>
                <a:t>Tả đồ vật</a:t>
              </a:r>
              <a:endParaRPr lang="en-VN" sz="2400" dirty="0">
                <a:latin typeface="UTM Avo" panose="02040603050506020204" pitchFamily="18" charset="0"/>
              </a:endParaRPr>
            </a:p>
          </p:txBody>
        </p:sp>
      </p:grpSp>
      <p:grpSp>
        <p:nvGrpSpPr>
          <p:cNvPr id="64" name="Group 63">
            <a:extLst>
              <a:ext uri="{FF2B5EF4-FFF2-40B4-BE49-F238E27FC236}">
                <a16:creationId xmlns:a16="http://schemas.microsoft.com/office/drawing/2014/main" id="{1AB1D100-0A6B-8346-A191-10DE76C9ACAA}"/>
              </a:ext>
            </a:extLst>
          </p:cNvPr>
          <p:cNvGrpSpPr/>
          <p:nvPr/>
        </p:nvGrpSpPr>
        <p:grpSpPr>
          <a:xfrm>
            <a:off x="4821375" y="1953068"/>
            <a:ext cx="1825265" cy="1607128"/>
            <a:chOff x="4830610" y="1884218"/>
            <a:chExt cx="1825265" cy="1607128"/>
          </a:xfrm>
        </p:grpSpPr>
        <p:sp>
          <p:nvSpPr>
            <p:cNvPr id="50" name="Rounded Rectangle 49">
              <a:extLst>
                <a:ext uri="{FF2B5EF4-FFF2-40B4-BE49-F238E27FC236}">
                  <a16:creationId xmlns:a16="http://schemas.microsoft.com/office/drawing/2014/main" id="{61861610-2101-DA4F-BCBB-61543C89D1F4}"/>
                </a:ext>
              </a:extLst>
            </p:cNvPr>
            <p:cNvSpPr/>
            <p:nvPr/>
          </p:nvSpPr>
          <p:spPr>
            <a:xfrm>
              <a:off x="4830610" y="1884218"/>
              <a:ext cx="1804473" cy="1607128"/>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1" name="TextBox 60">
              <a:extLst>
                <a:ext uri="{FF2B5EF4-FFF2-40B4-BE49-F238E27FC236}">
                  <a16:creationId xmlns:a16="http://schemas.microsoft.com/office/drawing/2014/main" id="{5D81E7B0-2CB2-6F48-AB06-58553A8A8D2D}"/>
                </a:ext>
              </a:extLst>
            </p:cNvPr>
            <p:cNvSpPr txBox="1"/>
            <p:nvPr/>
          </p:nvSpPr>
          <p:spPr>
            <a:xfrm>
              <a:off x="4851399" y="1919685"/>
              <a:ext cx="1804476" cy="1517338"/>
            </a:xfrm>
            <a:prstGeom prst="rect">
              <a:avLst/>
            </a:prstGeom>
            <a:noFill/>
          </p:spPr>
          <p:txBody>
            <a:bodyPr wrap="square" rtlCol="0">
              <a:spAutoFit/>
            </a:bodyPr>
            <a:lstStyle/>
            <a:p>
              <a:pPr>
                <a:lnSpc>
                  <a:spcPct val="150000"/>
                </a:lnSpc>
              </a:pPr>
              <a:r>
                <a:rPr lang="vi-VN" sz="1600" dirty="0">
                  <a:latin typeface="UTM Avo" panose="02040603050506020204" pitchFamily="18" charset="0"/>
                </a:rPr>
                <a:t>(2) Đồ vật đó có gì nổi bật về hình dạng, màu sắc,…? </a:t>
              </a:r>
              <a:endParaRPr lang="en-VN" sz="1600" dirty="0">
                <a:latin typeface="UTM Avo" panose="02040603050506020204" pitchFamily="18" charset="0"/>
              </a:endParaRPr>
            </a:p>
          </p:txBody>
        </p:sp>
      </p:grpSp>
      <p:grpSp>
        <p:nvGrpSpPr>
          <p:cNvPr id="66" name="Group 65">
            <a:extLst>
              <a:ext uri="{FF2B5EF4-FFF2-40B4-BE49-F238E27FC236}">
                <a16:creationId xmlns:a16="http://schemas.microsoft.com/office/drawing/2014/main" id="{1659E157-9748-B046-BB97-952B0E0B43A4}"/>
              </a:ext>
            </a:extLst>
          </p:cNvPr>
          <p:cNvGrpSpPr/>
          <p:nvPr/>
        </p:nvGrpSpPr>
        <p:grpSpPr>
          <a:xfrm>
            <a:off x="1804760" y="3936823"/>
            <a:ext cx="3299265" cy="965116"/>
            <a:chOff x="1813995" y="3867973"/>
            <a:chExt cx="3299265" cy="965116"/>
          </a:xfrm>
        </p:grpSpPr>
        <p:sp>
          <p:nvSpPr>
            <p:cNvPr id="51" name="Rounded Rectangle 50">
              <a:extLst>
                <a:ext uri="{FF2B5EF4-FFF2-40B4-BE49-F238E27FC236}">
                  <a16:creationId xmlns:a16="http://schemas.microsoft.com/office/drawing/2014/main" id="{C9187E46-C963-7C49-B10B-8C6129F74ADC}"/>
                </a:ext>
              </a:extLst>
            </p:cNvPr>
            <p:cNvSpPr/>
            <p:nvPr/>
          </p:nvSpPr>
          <p:spPr>
            <a:xfrm>
              <a:off x="1813995" y="3867973"/>
              <a:ext cx="3299265" cy="965116"/>
            </a:xfrm>
            <a:prstGeom prst="roundRect">
              <a:avLst/>
            </a:prstGeom>
            <a:solidFill>
              <a:srgbClr val="D7EDA9"/>
            </a:solidFill>
            <a:ln>
              <a:solidFill>
                <a:srgbClr val="F4F6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5" name="TextBox 64">
              <a:extLst>
                <a:ext uri="{FF2B5EF4-FFF2-40B4-BE49-F238E27FC236}">
                  <a16:creationId xmlns:a16="http://schemas.microsoft.com/office/drawing/2014/main" id="{EB8D7504-2F5C-7A4E-8713-250A022B5F93}"/>
                </a:ext>
              </a:extLst>
            </p:cNvPr>
            <p:cNvSpPr txBox="1"/>
            <p:nvPr/>
          </p:nvSpPr>
          <p:spPr>
            <a:xfrm>
              <a:off x="1928825" y="3936409"/>
              <a:ext cx="3018821" cy="778675"/>
            </a:xfrm>
            <a:prstGeom prst="rect">
              <a:avLst/>
            </a:prstGeom>
            <a:noFill/>
          </p:spPr>
          <p:txBody>
            <a:bodyPr wrap="square" rtlCol="0">
              <a:spAutoFit/>
            </a:bodyPr>
            <a:lstStyle/>
            <a:p>
              <a:pPr algn="ctr">
                <a:lnSpc>
                  <a:spcPct val="150000"/>
                </a:lnSpc>
              </a:pPr>
              <a:r>
                <a:rPr lang="vi-VN" sz="1600" dirty="0">
                  <a:latin typeface="UTM Avo" panose="02040603050506020204" pitchFamily="18" charset="0"/>
                </a:rPr>
                <a:t>(3) Em thường dùng đồ vật đó vào lúc nào?</a:t>
              </a:r>
            </a:p>
          </p:txBody>
        </p:sp>
      </p:grpSp>
      <p:grpSp>
        <p:nvGrpSpPr>
          <p:cNvPr id="11" name="Group 10">
            <a:extLst>
              <a:ext uri="{FF2B5EF4-FFF2-40B4-BE49-F238E27FC236}">
                <a16:creationId xmlns:a16="http://schemas.microsoft.com/office/drawing/2014/main" id="{DD8327F1-CC3D-7F4C-B4E3-36BAA93956F4}"/>
              </a:ext>
            </a:extLst>
          </p:cNvPr>
          <p:cNvGrpSpPr/>
          <p:nvPr/>
        </p:nvGrpSpPr>
        <p:grpSpPr>
          <a:xfrm>
            <a:off x="329118" y="1953068"/>
            <a:ext cx="1679819" cy="1607128"/>
            <a:chOff x="329117" y="1792813"/>
            <a:chExt cx="1679819" cy="1607128"/>
          </a:xfrm>
        </p:grpSpPr>
        <p:sp>
          <p:nvSpPr>
            <p:cNvPr id="21" name="Rounded Rectangle 20">
              <a:extLst>
                <a:ext uri="{FF2B5EF4-FFF2-40B4-BE49-F238E27FC236}">
                  <a16:creationId xmlns:a16="http://schemas.microsoft.com/office/drawing/2014/main" id="{A432AB18-4F5A-AD4A-B798-E95F2EE29715}"/>
                </a:ext>
              </a:extLst>
            </p:cNvPr>
            <p:cNvSpPr/>
            <p:nvPr/>
          </p:nvSpPr>
          <p:spPr>
            <a:xfrm>
              <a:off x="342643" y="1792813"/>
              <a:ext cx="1666293" cy="160712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23DEB8EC-B939-FB45-B6E9-657FB6AAF3DC}"/>
                </a:ext>
              </a:extLst>
            </p:cNvPr>
            <p:cNvSpPr txBox="1"/>
            <p:nvPr/>
          </p:nvSpPr>
          <p:spPr>
            <a:xfrm>
              <a:off x="329117" y="1817948"/>
              <a:ext cx="1647458" cy="1517338"/>
            </a:xfrm>
            <a:prstGeom prst="rect">
              <a:avLst/>
            </a:prstGeom>
            <a:noFill/>
          </p:spPr>
          <p:txBody>
            <a:bodyPr wrap="square" rtlCol="0">
              <a:spAutoFit/>
            </a:bodyPr>
            <a:lstStyle/>
            <a:p>
              <a:pPr algn="ctr">
                <a:lnSpc>
                  <a:spcPct val="150000"/>
                </a:lnSpc>
              </a:pPr>
              <a:r>
                <a:rPr lang="vi-VN" sz="1600" dirty="0">
                  <a:latin typeface="UTM Avo" panose="02040603050506020204" pitchFamily="18" charset="0"/>
                </a:rPr>
                <a:t>(4) Tình cảm của em đối với đồ vật đó như thế nào?</a:t>
              </a:r>
            </a:p>
          </p:txBody>
        </p:sp>
      </p:grpSp>
      <p:cxnSp>
        <p:nvCxnSpPr>
          <p:cNvPr id="28" name="Straight Connector 27">
            <a:extLst>
              <a:ext uri="{FF2B5EF4-FFF2-40B4-BE49-F238E27FC236}">
                <a16:creationId xmlns:a16="http://schemas.microsoft.com/office/drawing/2014/main" id="{91DA6C3F-E8B5-E143-9C89-2B8F7084DC75}"/>
              </a:ext>
            </a:extLst>
          </p:cNvPr>
          <p:cNvCxnSpPr>
            <a:cxnSpLocks/>
          </p:cNvCxnSpPr>
          <p:nvPr/>
        </p:nvCxnSpPr>
        <p:spPr>
          <a:xfrm flipV="1">
            <a:off x="3437110" y="1642128"/>
            <a:ext cx="0" cy="387927"/>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0C7693A-AC4C-CB4F-86CD-FB7DB53529EA}"/>
              </a:ext>
            </a:extLst>
          </p:cNvPr>
          <p:cNvGrpSpPr/>
          <p:nvPr/>
        </p:nvGrpSpPr>
        <p:grpSpPr>
          <a:xfrm>
            <a:off x="2282036" y="983891"/>
            <a:ext cx="2293928" cy="803564"/>
            <a:chOff x="2282035" y="823636"/>
            <a:chExt cx="2293928" cy="803564"/>
          </a:xfrm>
        </p:grpSpPr>
        <p:sp>
          <p:nvSpPr>
            <p:cNvPr id="26" name="Rounded Rectangle 25">
              <a:extLst>
                <a:ext uri="{FF2B5EF4-FFF2-40B4-BE49-F238E27FC236}">
                  <a16:creationId xmlns:a16="http://schemas.microsoft.com/office/drawing/2014/main" id="{58861A0B-A97D-624F-B81D-397986678B15}"/>
                </a:ext>
              </a:extLst>
            </p:cNvPr>
            <p:cNvSpPr/>
            <p:nvPr/>
          </p:nvSpPr>
          <p:spPr>
            <a:xfrm>
              <a:off x="2356700" y="823636"/>
              <a:ext cx="2219253" cy="803564"/>
            </a:xfrm>
            <a:prstGeom prst="roundRect">
              <a:avLst/>
            </a:prstGeom>
            <a:solidFill>
              <a:schemeClr val="bg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TextBox 23">
              <a:extLst>
                <a:ext uri="{FF2B5EF4-FFF2-40B4-BE49-F238E27FC236}">
                  <a16:creationId xmlns:a16="http://schemas.microsoft.com/office/drawing/2014/main" id="{8BA2DADD-8C30-AC47-9341-99EF0636A9BB}"/>
                </a:ext>
              </a:extLst>
            </p:cNvPr>
            <p:cNvSpPr txBox="1"/>
            <p:nvPr/>
          </p:nvSpPr>
          <p:spPr>
            <a:xfrm>
              <a:off x="2282035" y="826097"/>
              <a:ext cx="2293928" cy="778675"/>
            </a:xfrm>
            <a:prstGeom prst="rect">
              <a:avLst/>
            </a:prstGeom>
            <a:noFill/>
          </p:spPr>
          <p:txBody>
            <a:bodyPr wrap="square" rtlCol="0">
              <a:spAutoFit/>
            </a:bodyPr>
            <a:lstStyle/>
            <a:p>
              <a:pPr algn="ctr">
                <a:lnSpc>
                  <a:spcPct val="150000"/>
                </a:lnSpc>
              </a:pPr>
              <a:r>
                <a:rPr lang="vi-VN" sz="1600" dirty="0">
                  <a:latin typeface="UTM Avo" panose="02040603050506020204" pitchFamily="18" charset="0"/>
                </a:rPr>
                <a:t>(1) Em chọn tả đồ vật nào?</a:t>
              </a:r>
              <a:endParaRPr lang="en-VN" sz="1600" dirty="0">
                <a:latin typeface="UTM Avo" panose="02040603050506020204" pitchFamily="18" charset="0"/>
              </a:endParaRPr>
            </a:p>
          </p:txBody>
        </p:sp>
      </p:grpSp>
      <p:sp>
        <p:nvSpPr>
          <p:cNvPr id="32" name="Oval 31">
            <a:extLst>
              <a:ext uri="{FF2B5EF4-FFF2-40B4-BE49-F238E27FC236}">
                <a16:creationId xmlns:a16="http://schemas.microsoft.com/office/drawing/2014/main" id="{C51E3AFC-E096-6342-9000-561ABAA21B0B}"/>
              </a:ext>
            </a:extLst>
          </p:cNvPr>
          <p:cNvSpPr/>
          <p:nvPr/>
        </p:nvSpPr>
        <p:spPr>
          <a:xfrm>
            <a:off x="2706248" y="2017723"/>
            <a:ext cx="1477818" cy="1477818"/>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6600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3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left)">
                                      <p:cBhvr>
                                        <p:cTn id="22" dur="500"/>
                                        <p:tgtEl>
                                          <p:spTgt spid="52"/>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p:cTn id="26" dur="1000" fill="hold"/>
                                        <p:tgtEl>
                                          <p:spTgt spid="64"/>
                                        </p:tgtEl>
                                        <p:attrNameLst>
                                          <p:attrName>ppt_w</p:attrName>
                                        </p:attrNameLst>
                                      </p:cBhvr>
                                      <p:tavLst>
                                        <p:tav tm="0">
                                          <p:val>
                                            <p:strVal val="#ppt_w*0.70"/>
                                          </p:val>
                                        </p:tav>
                                        <p:tav tm="100000">
                                          <p:val>
                                            <p:strVal val="#ppt_w"/>
                                          </p:val>
                                        </p:tav>
                                      </p:tavLst>
                                    </p:anim>
                                    <p:anim calcmode="lin" valueType="num">
                                      <p:cBhvr>
                                        <p:cTn id="27" dur="1000" fill="hold"/>
                                        <p:tgtEl>
                                          <p:spTgt spid="64"/>
                                        </p:tgtEl>
                                        <p:attrNameLst>
                                          <p:attrName>ppt_h</p:attrName>
                                        </p:attrNameLst>
                                      </p:cBhvr>
                                      <p:tavLst>
                                        <p:tav tm="0">
                                          <p:val>
                                            <p:strVal val="#ppt_h"/>
                                          </p:val>
                                        </p:tav>
                                        <p:tav tm="100000">
                                          <p:val>
                                            <p:strVal val="#ppt_h"/>
                                          </p:val>
                                        </p:tav>
                                      </p:tavLst>
                                    </p:anim>
                                    <p:animEffect transition="in" filter="fade">
                                      <p:cBhvr>
                                        <p:cTn id="28" dur="10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up)">
                                      <p:cBhvr>
                                        <p:cTn id="33" dur="500"/>
                                        <p:tgtEl>
                                          <p:spTgt spid="56"/>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1000"/>
                                        <p:tgtEl>
                                          <p:spTgt spid="66"/>
                                        </p:tgtEl>
                                      </p:cBhvr>
                                    </p:animEffect>
                                    <p:anim calcmode="lin" valueType="num">
                                      <p:cBhvr>
                                        <p:cTn id="38" dur="1000" fill="hold"/>
                                        <p:tgtEl>
                                          <p:spTgt spid="66"/>
                                        </p:tgtEl>
                                        <p:attrNameLst>
                                          <p:attrName>ppt_x</p:attrName>
                                        </p:attrNameLst>
                                      </p:cBhvr>
                                      <p:tavLst>
                                        <p:tav tm="0">
                                          <p:val>
                                            <p:strVal val="#ppt_x"/>
                                          </p:val>
                                        </p:tav>
                                        <p:tav tm="100000">
                                          <p:val>
                                            <p:strVal val="#ppt_x"/>
                                          </p:val>
                                        </p:tav>
                                      </p:tavLst>
                                    </p:anim>
                                    <p:anim calcmode="lin" valueType="num">
                                      <p:cBhvr>
                                        <p:cTn id="3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right)">
                                      <p:cBhvr>
                                        <p:cTn id="44" dur="500"/>
                                        <p:tgtEl>
                                          <p:spTgt spid="27"/>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1000" fill="hold"/>
                                        <p:tgtEl>
                                          <p:spTgt spid="11"/>
                                        </p:tgtEl>
                                        <p:attrNameLst>
                                          <p:attrName>ppt_w</p:attrName>
                                        </p:attrNameLst>
                                      </p:cBhvr>
                                      <p:tavLst>
                                        <p:tav tm="0">
                                          <p:val>
                                            <p:fltVal val="0"/>
                                          </p:val>
                                        </p:tav>
                                        <p:tav tm="100000">
                                          <p:val>
                                            <p:strVal val="#ppt_w"/>
                                          </p:val>
                                        </p:tav>
                                      </p:tavLst>
                                    </p:anim>
                                    <p:anim calcmode="lin" valueType="num">
                                      <p:cBhvr>
                                        <p:cTn id="49" dur="1000" fill="hold"/>
                                        <p:tgtEl>
                                          <p:spTgt spid="11"/>
                                        </p:tgtEl>
                                        <p:attrNameLst>
                                          <p:attrName>ppt_h</p:attrName>
                                        </p:attrNameLst>
                                      </p:cBhvr>
                                      <p:tavLst>
                                        <p:tav tm="0">
                                          <p:val>
                                            <p:fltVal val="0"/>
                                          </p:val>
                                        </p:tav>
                                        <p:tav tm="100000">
                                          <p:val>
                                            <p:strVal val="#ppt_h"/>
                                          </p:val>
                                        </p:tav>
                                      </p:tavLst>
                                    </p:anim>
                                    <p:anim calcmode="lin" valueType="num">
                                      <p:cBhvr>
                                        <p:cTn id="50" dur="1000" fill="hold"/>
                                        <p:tgtEl>
                                          <p:spTgt spid="11"/>
                                        </p:tgtEl>
                                        <p:attrNameLst>
                                          <p:attrName>style.rotation</p:attrName>
                                        </p:attrNameLst>
                                      </p:cBhvr>
                                      <p:tavLst>
                                        <p:tav tm="0">
                                          <p:val>
                                            <p:fltVal val="90"/>
                                          </p:val>
                                        </p:tav>
                                        <p:tav tm="100000">
                                          <p:val>
                                            <p:fltVal val="0"/>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3AD1E2-BAA4-614B-8AA8-95EF8A805123}"/>
              </a:ext>
            </a:extLst>
          </p:cNvPr>
          <p:cNvSpPr txBox="1"/>
          <p:nvPr/>
        </p:nvSpPr>
        <p:spPr>
          <a:xfrm>
            <a:off x="361730" y="2657051"/>
            <a:ext cx="6255885" cy="553998"/>
          </a:xfrm>
          <a:prstGeom prst="rect">
            <a:avLst/>
          </a:prstGeom>
          <a:noFill/>
        </p:spPr>
        <p:txBody>
          <a:bodyPr wrap="square" rtlCol="0">
            <a:spAutoFit/>
          </a:bodyPr>
          <a:lstStyle/>
          <a:p>
            <a:pPr algn="just"/>
            <a:r>
              <a:rPr lang="vi-VN" sz="1500" b="1" dirty="0">
                <a:solidFill>
                  <a:srgbClr val="17479D"/>
                </a:solidFill>
                <a:latin typeface="UTM Avo" panose="02040603050506020204" pitchFamily="18" charset="0"/>
              </a:rPr>
              <a:t>2. </a:t>
            </a:r>
            <a:r>
              <a:rPr lang="vi-VN" sz="1500" dirty="0">
                <a:latin typeface="UTM Avo" panose="02040603050506020204" pitchFamily="18" charset="0"/>
              </a:rPr>
              <a:t>Nói về những điều em thích trong câu chuyện, bài thơ đó.</a:t>
            </a:r>
          </a:p>
          <a:p>
            <a:pPr algn="just"/>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361731" y="1784380"/>
            <a:ext cx="6134538" cy="735779"/>
          </a:xfrm>
          <a:prstGeom prst="rect">
            <a:avLst/>
          </a:prstGeom>
          <a:noFill/>
        </p:spPr>
        <p:txBody>
          <a:bodyPr wrap="square" rtlCol="0">
            <a:spAutoFit/>
          </a:bodyPr>
          <a:lstStyle/>
          <a:p>
            <a:pPr lvl="0"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Tìm đọc một câu chuyện, bài thơ viết về các mùa trong năm. </a:t>
            </a:r>
          </a:p>
        </p:txBody>
      </p:sp>
      <p:pic>
        <p:nvPicPr>
          <p:cNvPr id="7" name="Picture 6">
            <a:extLst>
              <a:ext uri="{FF2B5EF4-FFF2-40B4-BE49-F238E27FC236}">
                <a16:creationId xmlns:a16="http://schemas.microsoft.com/office/drawing/2014/main" id="{1A0DDE3B-93BB-D944-9FFE-9C1E03B529F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200000"/>
                    </a14:imgEffect>
                  </a14:imgLayer>
                </a14:imgProps>
              </a:ext>
            </a:extLst>
          </a:blip>
          <a:stretch>
            <a:fillRect/>
          </a:stretch>
        </p:blipFill>
        <p:spPr>
          <a:xfrm>
            <a:off x="378231" y="332451"/>
            <a:ext cx="1281656" cy="1315037"/>
          </a:xfrm>
          <a:prstGeom prst="ellipse">
            <a:avLst/>
          </a:prstGeom>
        </p:spPr>
      </p:pic>
      <p:sp>
        <p:nvSpPr>
          <p:cNvPr id="8" name="Rounded Rectangle 7">
            <a:extLst>
              <a:ext uri="{FF2B5EF4-FFF2-40B4-BE49-F238E27FC236}">
                <a16:creationId xmlns:a16="http://schemas.microsoft.com/office/drawing/2014/main" id="{FF0BFD38-3398-8A4F-900E-5270532BB5D8}"/>
              </a:ext>
            </a:extLst>
          </p:cNvPr>
          <p:cNvSpPr/>
          <p:nvPr/>
        </p:nvSpPr>
        <p:spPr>
          <a:xfrm>
            <a:off x="657803" y="3211049"/>
            <a:ext cx="2322576" cy="548640"/>
          </a:xfrm>
          <a:prstGeom prst="roundRect">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rgbClr val="000000"/>
                </a:solidFill>
                <a:latin typeface="UTM Avo" panose="02040603050506020204" pitchFamily="18" charset="0"/>
              </a:rPr>
              <a:t>Tên câu chuyện, bài thơ.</a:t>
            </a:r>
          </a:p>
        </p:txBody>
      </p:sp>
      <p:sp>
        <p:nvSpPr>
          <p:cNvPr id="9" name="Rounded Rectangle 8">
            <a:extLst>
              <a:ext uri="{FF2B5EF4-FFF2-40B4-BE49-F238E27FC236}">
                <a16:creationId xmlns:a16="http://schemas.microsoft.com/office/drawing/2014/main" id="{E475252D-AAB4-0A40-BAC9-57BF63DB535F}"/>
              </a:ext>
            </a:extLst>
          </p:cNvPr>
          <p:cNvSpPr/>
          <p:nvPr/>
        </p:nvSpPr>
        <p:spPr>
          <a:xfrm>
            <a:off x="3562547" y="3211049"/>
            <a:ext cx="2322576" cy="548640"/>
          </a:xfrm>
          <a:prstGeom prst="roundRect">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rgbClr val="000000"/>
                </a:solidFill>
                <a:latin typeface="UTM Avo" panose="02040603050506020204" pitchFamily="18" charset="0"/>
              </a:rPr>
              <a:t>Điều em thích ở câu chuyện, bài thơ đó.</a:t>
            </a:r>
            <a:endParaRPr lang="en-VN" sz="1600" dirty="0"/>
          </a:p>
        </p:txBody>
      </p:sp>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7002FED-2543-C94B-B683-DF867ED1749B}"/>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NƯỚC NỔI</a:t>
            </a:r>
            <a:endParaRPr lang="en-US" sz="4400" dirty="0">
              <a:solidFill>
                <a:schemeClr val="accent2"/>
              </a:solidFill>
              <a:latin typeface="UTM Cookies" panose="02040603050506020204" pitchFamily="18" charset="0"/>
            </a:endParaRPr>
          </a:p>
        </p:txBody>
      </p:sp>
      <p:grpSp>
        <p:nvGrpSpPr>
          <p:cNvPr id="16" name="Group 15">
            <a:extLst>
              <a:ext uri="{FF2B5EF4-FFF2-40B4-BE49-F238E27FC236}">
                <a16:creationId xmlns:a16="http://schemas.microsoft.com/office/drawing/2014/main" id="{6DFBEEB4-9308-F34E-87D0-76F2334B1E7C}"/>
              </a:ext>
            </a:extLst>
          </p:cNvPr>
          <p:cNvGrpSpPr/>
          <p:nvPr/>
        </p:nvGrpSpPr>
        <p:grpSpPr>
          <a:xfrm>
            <a:off x="395070" y="578414"/>
            <a:ext cx="1613648" cy="751495"/>
            <a:chOff x="369342" y="617893"/>
            <a:chExt cx="1613648" cy="751495"/>
          </a:xfrm>
        </p:grpSpPr>
        <p:sp>
          <p:nvSpPr>
            <p:cNvPr id="17" name="TextBox 16">
              <a:extLst>
                <a:ext uri="{FF2B5EF4-FFF2-40B4-BE49-F238E27FC236}">
                  <a16:creationId xmlns:a16="http://schemas.microsoft.com/office/drawing/2014/main" id="{BF062246-C886-5540-B983-53653F198EBF}"/>
                </a:ext>
              </a:extLst>
            </p:cNvPr>
            <p:cNvSpPr txBox="1"/>
            <p:nvPr/>
          </p:nvSpPr>
          <p:spPr>
            <a:xfrm>
              <a:off x="369343"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2</a:t>
              </a:r>
            </a:p>
          </p:txBody>
        </p:sp>
        <p:sp>
          <p:nvSpPr>
            <p:cNvPr id="18" name="TextBox 17">
              <a:extLst>
                <a:ext uri="{FF2B5EF4-FFF2-40B4-BE49-F238E27FC236}">
                  <a16:creationId xmlns:a16="http://schemas.microsoft.com/office/drawing/2014/main" id="{71DCDCA9-CC7B-5040-98CF-A746E730DB41}"/>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2</a:t>
              </a:r>
            </a:p>
          </p:txBody>
        </p:sp>
      </p:grpSp>
    </p:spTree>
    <p:extLst>
      <p:ext uri="{BB962C8B-B14F-4D97-AF65-F5344CB8AC3E}">
        <p14:creationId xmlns:p14="http://schemas.microsoft.com/office/powerpoint/2010/main" val="33484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746086" y="148452"/>
            <a:ext cx="5365827"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nước nổi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570867"/>
          </a:xfrm>
          <a:prstGeom prst="rect">
            <a:avLst/>
          </a:prstGeom>
          <a:noFill/>
        </p:spPr>
        <p:txBody>
          <a:bodyPr wrap="square" rtlCol="0">
            <a:spAutoFit/>
          </a:bodyPr>
          <a:lstStyle/>
          <a:p>
            <a:pPr marL="44450" lvl="0" algn="just">
              <a:lnSpc>
                <a:spcPct val="150000"/>
              </a:lnSpc>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lang="vi-VN" dirty="0">
                <a:latin typeface="UTM Avo" panose="020406030505060202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lvl="0" algn="just">
              <a:lnSpc>
                <a:spcPct val="150000"/>
              </a:lnSpc>
              <a:defRPr/>
            </a:pPr>
            <a:r>
              <a:rPr lang="vi-VN" dirty="0">
                <a:latin typeface="UTM Avo" panose="020406030505060202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lvl="0" algn="just">
              <a:lnSpc>
                <a:spcPct val="150000"/>
              </a:lnSpc>
              <a:defRPr/>
            </a:pPr>
            <a:r>
              <a:rPr lang="vi-VN" dirty="0">
                <a:latin typeface="UTM Avo" panose="020406030505060202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lvl="0" algn="just">
              <a:lnSpc>
                <a:spcPct val="150000"/>
              </a:lnSpc>
              <a:defRPr/>
            </a:pPr>
            <a:r>
              <a:rPr lang="vi-VN" dirty="0">
                <a:latin typeface="UTM Avo" panose="020406030505060202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dirty="0">
                <a:latin typeface="UTM Avo" panose="02040603050506020204" pitchFamily="18" charset="0"/>
              </a:rPr>
              <a:t>(T</a:t>
            </a: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heo Nguyễn Quang Sáng)</a:t>
            </a: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688328"/>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640019"/>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430" y="2611680"/>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42597" y="3868528"/>
            <a:ext cx="377072" cy="414779"/>
          </a:xfrm>
          <a:prstGeom prst="rect">
            <a:avLst/>
          </a:prstGeom>
        </p:spPr>
      </p:pic>
    </p:spTree>
    <p:extLst>
      <p:ext uri="{BB962C8B-B14F-4D97-AF65-F5344CB8AC3E}">
        <p14:creationId xmlns:p14="http://schemas.microsoft.com/office/powerpoint/2010/main" val="88136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746086" y="148452"/>
            <a:ext cx="5365827"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nước nổi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570867"/>
          </a:xfrm>
          <a:prstGeom prst="rect">
            <a:avLst/>
          </a:prstGeom>
          <a:noFill/>
        </p:spPr>
        <p:txBody>
          <a:bodyPr wrap="square" rtlCol="0">
            <a:spAutoFit/>
          </a:bodyPr>
          <a:lstStyle/>
          <a:p>
            <a:pPr marL="44450" lvl="0" algn="just">
              <a:lnSpc>
                <a:spcPct val="150000"/>
              </a:lnSpc>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lang="vi-VN" dirty="0">
                <a:latin typeface="UTM Avo" panose="02040603050506020204" pitchFamily="18" charset="0"/>
              </a:rPr>
              <a:t>Mùa này người làng tôi gọi là </a:t>
            </a:r>
            <a:r>
              <a:rPr lang="vi-VN" b="1" dirty="0">
                <a:solidFill>
                  <a:srgbClr val="FF0000"/>
                </a:solidFill>
                <a:latin typeface="UTM Avo" panose="02040603050506020204" pitchFamily="18" charset="0"/>
              </a:rPr>
              <a:t>mùa nước nổi</a:t>
            </a:r>
            <a:r>
              <a:rPr lang="vi-VN" dirty="0">
                <a:latin typeface="UTM Avo" panose="02040603050506020204" pitchFamily="18" charset="0"/>
              </a:rPr>
              <a:t>, không gọi là mùa nước lũ vì nước lên hiền hoà. Nước mỗi ngày một dâng lên. Mưa dầm dề, mưa </a:t>
            </a:r>
            <a:r>
              <a:rPr lang="vi-VN" b="1" dirty="0">
                <a:solidFill>
                  <a:srgbClr val="FF0000"/>
                </a:solidFill>
                <a:latin typeface="UTM Avo" panose="02040603050506020204" pitchFamily="18" charset="0"/>
              </a:rPr>
              <a:t>sướt mướt </a:t>
            </a:r>
            <a:r>
              <a:rPr lang="vi-VN" dirty="0">
                <a:latin typeface="UTM Avo" panose="02040603050506020204" pitchFamily="18" charset="0"/>
              </a:rPr>
              <a:t>ngày này qua ngày khác.</a:t>
            </a:r>
          </a:p>
          <a:p>
            <a:pPr marL="44450" lvl="0" algn="just">
              <a:lnSpc>
                <a:spcPct val="150000"/>
              </a:lnSpc>
              <a:defRPr/>
            </a:pPr>
            <a:r>
              <a:rPr lang="vi-VN" dirty="0">
                <a:latin typeface="UTM Avo" panose="02040603050506020204" pitchFamily="18" charset="0"/>
              </a:rPr>
              <a:t>        Rồi đến rằm tháng Bảy: “</a:t>
            </a:r>
            <a:r>
              <a:rPr lang="vi-VN" b="1" dirty="0">
                <a:solidFill>
                  <a:srgbClr val="FF0000"/>
                </a:solidFill>
                <a:latin typeface="UTM Avo" panose="02040603050506020204" pitchFamily="18" charset="0"/>
              </a:rPr>
              <a:t>Rằm tháng Bảy </a:t>
            </a:r>
            <a:r>
              <a:rPr lang="vi-VN" dirty="0">
                <a:latin typeface="UTM Avo" panose="02040603050506020204" pitchFamily="18" charset="0"/>
              </a:rPr>
              <a:t>nước nhảy lên bờ”. Dòng sông Cửu Long đã no đầy, lại tràn qua bờ. Nước trong ao hồ, trong đồng ruộng của mùa mưa hoà lẫn với nước dòng sông Cửu Long.</a:t>
            </a:r>
          </a:p>
          <a:p>
            <a:pPr marL="44450" lvl="0" algn="just">
              <a:lnSpc>
                <a:spcPct val="150000"/>
              </a:lnSpc>
              <a:defRPr/>
            </a:pPr>
            <a:r>
              <a:rPr lang="vi-VN" dirty="0">
                <a:latin typeface="UTM Avo" panose="02040603050506020204" pitchFamily="18" charset="0"/>
              </a:rPr>
              <a:t>        Đồng ruộng, vườn tược và cây cỏ như biết giữ lại hạt </a:t>
            </a:r>
            <a:r>
              <a:rPr lang="vi-VN" b="1" dirty="0">
                <a:solidFill>
                  <a:srgbClr val="FF0000"/>
                </a:solidFill>
                <a:latin typeface="UTM Avo" panose="02040603050506020204" pitchFamily="18" charset="0"/>
              </a:rPr>
              <a:t>phù sa </a:t>
            </a:r>
            <a:r>
              <a:rPr lang="vi-VN" dirty="0">
                <a:latin typeface="UTM Avo" panose="02040603050506020204" pitchFamily="18" charset="0"/>
              </a:rPr>
              <a:t>ở quanh mình, nước lại trong dần. Ngồi trong nhà, ta thấy cả những đàn cá </a:t>
            </a:r>
            <a:r>
              <a:rPr lang="vi-VN" b="1" dirty="0">
                <a:solidFill>
                  <a:srgbClr val="FF0000"/>
                </a:solidFill>
                <a:latin typeface="UTM Avo" panose="02040603050506020204" pitchFamily="18" charset="0"/>
              </a:rPr>
              <a:t>ròng ròng</a:t>
            </a:r>
            <a:r>
              <a:rPr lang="vi-VN" dirty="0">
                <a:latin typeface="UTM Avo" panose="02040603050506020204" pitchFamily="18" charset="0"/>
              </a:rPr>
              <a:t>, từng đàn, từng đàn theo cá mẹ xuôi theo dòng nước, vào tận </a:t>
            </a:r>
            <a:r>
              <a:rPr lang="vi-VN" b="1" dirty="0">
                <a:solidFill>
                  <a:srgbClr val="FF0000"/>
                </a:solidFill>
                <a:latin typeface="UTM Avo" panose="02040603050506020204" pitchFamily="18" charset="0"/>
              </a:rPr>
              <a:t>đồng sâu</a:t>
            </a:r>
            <a:r>
              <a:rPr lang="vi-VN" dirty="0">
                <a:latin typeface="UTM Avo" panose="02040603050506020204" pitchFamily="18" charset="0"/>
              </a:rPr>
              <a:t>.</a:t>
            </a:r>
          </a:p>
          <a:p>
            <a:pPr marL="44450" lvl="0" algn="just">
              <a:lnSpc>
                <a:spcPct val="150000"/>
              </a:lnSpc>
              <a:defRPr/>
            </a:pPr>
            <a:r>
              <a:rPr lang="vi-VN" dirty="0">
                <a:latin typeface="UTM Avo" panose="02040603050506020204" pitchFamily="18" charset="0"/>
              </a:rPr>
              <a:t>        Ngủ một đêm, sáng dậy, nước ngập lên những viên gạch. Phải lấy ván, lấy tre làm cầu từ cửa trước vào đến tận bếp. Vui quá! Có cả một cây cầu </a:t>
            </a:r>
            <a:r>
              <a:rPr lang="vi-VN" b="1" dirty="0">
                <a:solidFill>
                  <a:srgbClr val="FF0000"/>
                </a:solidFill>
                <a:latin typeface="UTM Avo" panose="02040603050506020204" pitchFamily="18" charset="0"/>
              </a:rPr>
              <a:t>lắt lẻo </a:t>
            </a:r>
            <a:r>
              <a:rPr lang="vi-VN" dirty="0">
                <a:latin typeface="UTM Avo" panose="02040603050506020204" pitchFamily="18" charset="0"/>
              </a:rPr>
              <a:t>ngay dưới mái nhà.</a:t>
            </a:r>
          </a:p>
          <a:p>
            <a:pPr marL="266700" lvl="0" algn="ctr">
              <a:lnSpc>
                <a:spcPct val="150000"/>
              </a:lnSpc>
              <a:defRPr/>
            </a:pPr>
            <a:r>
              <a:rPr lang="vi-VN" dirty="0">
                <a:latin typeface="UTM Avo" panose="02040603050506020204" pitchFamily="18" charset="0"/>
              </a:rPr>
              <a:t>(Theo Nguyễn Quang Sáng)</a:t>
            </a:r>
          </a:p>
        </p:txBody>
      </p:sp>
    </p:spTree>
    <p:extLst>
      <p:ext uri="{BB962C8B-B14F-4D97-AF65-F5344CB8AC3E}">
        <p14:creationId xmlns:p14="http://schemas.microsoft.com/office/powerpoint/2010/main" val="2273987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N DIỆT CÁ LÒNG RÒNG (online-video-cutter.com).mp4" descr="TẬN DIỆT CÁ LÒNG RÒNG (online-video-cutter.com).mp4">
            <a:hlinkClick r:id="" action="ppaction://media"/>
            <a:extLst>
              <a:ext uri="{FF2B5EF4-FFF2-40B4-BE49-F238E27FC236}">
                <a16:creationId xmlns:a16="http://schemas.microsoft.com/office/drawing/2014/main" id="{951D24DD-F749-1D40-9A5D-0377D0D35E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9071" y="2117653"/>
            <a:ext cx="4441629" cy="2498416"/>
          </a:xfrm>
          <a:prstGeom prst="rect">
            <a:avLst/>
          </a:prstGeom>
        </p:spPr>
      </p:pic>
      <p:sp>
        <p:nvSpPr>
          <p:cNvPr id="4" name="TextBox 3">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2A05FE84-F3FF-423B-ADA4-6F77209D652D}"/>
              </a:ext>
            </a:extLst>
          </p:cNvPr>
          <p:cNvSpPr/>
          <p:nvPr/>
        </p:nvSpPr>
        <p:spPr>
          <a:xfrm>
            <a:off x="727561" y="1174610"/>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cá ròng ròng (cá lòng ròng) </a:t>
            </a:r>
            <a:endParaRPr lang="vi-VN" sz="1800" b="1" dirty="0"/>
          </a:p>
        </p:txBody>
      </p:sp>
      <p:sp>
        <p:nvSpPr>
          <p:cNvPr id="8" name="Oval 7">
            <a:extLst>
              <a:ext uri="{FF2B5EF4-FFF2-40B4-BE49-F238E27FC236}">
                <a16:creationId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3BCDD889-B037-48BC-924C-9A4CE9368C89}"/>
              </a:ext>
            </a:extLst>
          </p:cNvPr>
          <p:cNvSpPr txBox="1"/>
          <p:nvPr/>
        </p:nvSpPr>
        <p:spPr>
          <a:xfrm>
            <a:off x="3998840" y="1195033"/>
            <a:ext cx="2409028"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loài cá lóc nhỏ, </a:t>
            </a:r>
            <a:endParaRPr lang="en-US" sz="1800"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a16="http://schemas.microsoft.com/office/drawing/2014/main" id="{751247C1-6F34-FC4D-B310-4530610AC21F}"/>
              </a:ext>
            </a:extLst>
          </p:cNvPr>
          <p:cNvSpPr/>
          <p:nvPr/>
        </p:nvSpPr>
        <p:spPr>
          <a:xfrm>
            <a:off x="1951816" y="2159823"/>
            <a:ext cx="4719562" cy="584775"/>
          </a:xfrm>
          <a:prstGeom prst="rect">
            <a:avLst/>
          </a:prstGeom>
        </p:spPr>
        <p:txBody>
          <a:bodyPr wrap="none">
            <a:spAutoFit/>
          </a:bodyPr>
          <a:lstStyle/>
          <a:p>
            <a:r>
              <a:rPr lang="vi-VN" sz="1800" dirty="0">
                <a:solidFill>
                  <a:schemeClr val="accent6">
                    <a:lumMod val="50000"/>
                  </a:schemeClr>
                </a:solidFill>
                <a:latin typeface="UTM Avo" panose="02040603050506020204" pitchFamily="18" charset="0"/>
              </a:rPr>
              <a:t>: một con sông lớn ở miền Nam nước ta.</a:t>
            </a:r>
          </a:p>
          <a:p>
            <a:endParaRPr lang="en-VN" dirty="0"/>
          </a:p>
        </p:txBody>
      </p:sp>
      <p:sp>
        <p:nvSpPr>
          <p:cNvPr id="12" name="Rectangle 11">
            <a:extLst>
              <a:ext uri="{FF2B5EF4-FFF2-40B4-BE49-F238E27FC236}">
                <a16:creationId xmlns:a16="http://schemas.microsoft.com/office/drawing/2014/main" id="{EF00572A-79BD-EC42-8362-0265447F1B81}"/>
              </a:ext>
            </a:extLst>
          </p:cNvPr>
          <p:cNvSpPr/>
          <p:nvPr/>
        </p:nvSpPr>
        <p:spPr>
          <a:xfrm>
            <a:off x="708708" y="2045496"/>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Cửu Long</a:t>
            </a:r>
            <a:endParaRPr lang="vi-VN" sz="1800" b="1" dirty="0"/>
          </a:p>
        </p:txBody>
      </p:sp>
      <p:sp>
        <p:nvSpPr>
          <p:cNvPr id="13" name="Oval 12">
            <a:extLst>
              <a:ext uri="{FF2B5EF4-FFF2-40B4-BE49-F238E27FC236}">
                <a16:creationId xmlns:a16="http://schemas.microsoft.com/office/drawing/2014/main" id="{049D240A-30EF-4945-90DE-20683E4CD139}"/>
              </a:ext>
            </a:extLst>
          </p:cNvPr>
          <p:cNvSpPr/>
          <p:nvPr/>
        </p:nvSpPr>
        <p:spPr>
          <a:xfrm>
            <a:off x="540686" y="218587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CC8DFE73-BAEC-C146-AA4D-35F41C5E0A6B}"/>
              </a:ext>
            </a:extLst>
          </p:cNvPr>
          <p:cNvSpPr txBox="1"/>
          <p:nvPr/>
        </p:nvSpPr>
        <p:spPr>
          <a:xfrm>
            <a:off x="789119" y="1556765"/>
            <a:ext cx="5318129"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thường bơi theo đàn vào mùa nước nổi.</a:t>
            </a:r>
          </a:p>
        </p:txBody>
      </p:sp>
      <p:pic>
        <p:nvPicPr>
          <p:cNvPr id="2050" name="Picture 2" descr="Danh sách 8 cửa sông còn sót lại của sông Cửu Long">
            <a:extLst>
              <a:ext uri="{FF2B5EF4-FFF2-40B4-BE49-F238E27FC236}">
                <a16:creationId xmlns:a16="http://schemas.microsoft.com/office/drawing/2014/main" id="{76254585-EBA8-3743-8EF4-1D9F6D270E1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07771" y="2521555"/>
            <a:ext cx="3635044" cy="246543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CB502E4-74CC-4842-8B0E-D7D336E2AF89}"/>
              </a:ext>
            </a:extLst>
          </p:cNvPr>
          <p:cNvSpPr/>
          <p:nvPr/>
        </p:nvSpPr>
        <p:spPr>
          <a:xfrm>
            <a:off x="1529537" y="2760345"/>
            <a:ext cx="2382588"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đất, cát nhỏ mịn, </a:t>
            </a:r>
            <a:endParaRPr lang="en-VN" dirty="0"/>
          </a:p>
        </p:txBody>
      </p:sp>
      <p:sp>
        <p:nvSpPr>
          <p:cNvPr id="17" name="Rectangle 16">
            <a:extLst>
              <a:ext uri="{FF2B5EF4-FFF2-40B4-BE49-F238E27FC236}">
                <a16:creationId xmlns:a16="http://schemas.microsoft.com/office/drawing/2014/main" id="{BFDE4D3A-7710-334E-941E-78E0B1097BF6}"/>
              </a:ext>
            </a:extLst>
          </p:cNvPr>
          <p:cNvSpPr/>
          <p:nvPr/>
        </p:nvSpPr>
        <p:spPr>
          <a:xfrm>
            <a:off x="708708" y="2674552"/>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phù sa</a:t>
            </a:r>
            <a:endParaRPr lang="vi-VN" sz="1800" b="1" dirty="0"/>
          </a:p>
        </p:txBody>
      </p:sp>
      <p:sp>
        <p:nvSpPr>
          <p:cNvPr id="18" name="Oval 17">
            <a:extLst>
              <a:ext uri="{FF2B5EF4-FFF2-40B4-BE49-F238E27FC236}">
                <a16:creationId xmlns:a16="http://schemas.microsoft.com/office/drawing/2014/main" id="{2321D673-2414-5145-BF96-90373A758E57}"/>
              </a:ext>
            </a:extLst>
          </p:cNvPr>
          <p:cNvSpPr/>
          <p:nvPr/>
        </p:nvSpPr>
        <p:spPr>
          <a:xfrm>
            <a:off x="540686" y="2814933"/>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a16="http://schemas.microsoft.com/office/drawing/2014/main" id="{FB843710-F523-8646-AAC0-38CEC4406D1C}"/>
              </a:ext>
            </a:extLst>
          </p:cNvPr>
          <p:cNvSpPr/>
          <p:nvPr/>
        </p:nvSpPr>
        <p:spPr>
          <a:xfrm>
            <a:off x="774601" y="3025847"/>
            <a:ext cx="2942376" cy="1279966"/>
          </a:xfrm>
          <a:prstGeom prst="rect">
            <a:avLst/>
          </a:prstGeom>
        </p:spPr>
        <p:txBody>
          <a:bodyPr wrap="square">
            <a:spAutoFit/>
          </a:bodyPr>
          <a:lstStyle/>
          <a:p>
            <a:pPr algn="just">
              <a:lnSpc>
                <a:spcPct val="150000"/>
              </a:lnSpc>
            </a:pPr>
            <a:r>
              <a:rPr lang="vi-VN" sz="1800" dirty="0">
                <a:solidFill>
                  <a:schemeClr val="accent6">
                    <a:lumMod val="50000"/>
                  </a:schemeClr>
                </a:solidFill>
                <a:latin typeface="UTM Avo" panose="02040603050506020204" pitchFamily="18" charset="0"/>
              </a:rPr>
              <a:t>hoà tan trong dòng nước</a:t>
            </a:r>
            <a:r>
              <a:rPr lang="en-VN" sz="1800" dirty="0"/>
              <a:t> </a:t>
            </a:r>
            <a:r>
              <a:rPr lang="vi-VN" sz="1800" dirty="0">
                <a:solidFill>
                  <a:srgbClr val="FC7D77">
                    <a:lumMod val="50000"/>
                  </a:srgbClr>
                </a:solidFill>
                <a:latin typeface="UTM Avo" panose="02040603050506020204" pitchFamily="18" charset="0"/>
              </a:rPr>
              <a:t>hoặc lắng đọng lại ở bờ sông, bãi bồi.</a:t>
            </a:r>
          </a:p>
        </p:txBody>
      </p:sp>
      <p:pic>
        <p:nvPicPr>
          <p:cNvPr id="2054" name="Picture 6" descr="Lở mãi sao không phù sa - Văn nghệ Tiền Giang online">
            <a:extLst>
              <a:ext uri="{FF2B5EF4-FFF2-40B4-BE49-F238E27FC236}">
                <a16:creationId xmlns:a16="http://schemas.microsoft.com/office/drawing/2014/main" id="{E9C48599-8D35-9C40-92B9-800E57FF155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8000"/>
                    </a14:imgEffect>
                  </a14:imgLayer>
                </a14:imgProps>
              </a:ext>
              <a:ext uri="{28A0092B-C50C-407E-A947-70E740481C1C}">
                <a14:useLocalDpi xmlns:a14="http://schemas.microsoft.com/office/drawing/2010/main" val="0"/>
              </a:ext>
            </a:extLst>
          </a:blip>
          <a:srcRect/>
          <a:stretch>
            <a:fillRect/>
          </a:stretch>
        </p:blipFill>
        <p:spPr bwMode="auto">
          <a:xfrm>
            <a:off x="3761494" y="2814933"/>
            <a:ext cx="2777469" cy="208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
                                        </p:tgtEl>
                                        <p:attrNameLst>
                                          <p:attrName>style.visibility</p:attrName>
                                        </p:attrNameLst>
                                      </p:cBhvr>
                                      <p:to>
                                        <p:strVal val="hidden"/>
                                      </p:to>
                                    </p:set>
                                    <p:cmd type="call" cmd="stop">
                                      <p:cBhvr>
                                        <p:cTn id="34" dur="1">
                                          <p:stCondLst>
                                            <p:cond delay="0"/>
                                          </p:stCondLst>
                                        </p:cTn>
                                        <p:tgtEl>
                                          <p:spTgt spid="3"/>
                                        </p:tgtEl>
                                      </p:cBhvr>
                                    </p:cmd>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0"/>
                                        </p:tgtEl>
                                        <p:attrNameLst>
                                          <p:attrName>style.visibility</p:attrName>
                                        </p:attrNameLst>
                                      </p:cBhvr>
                                      <p:to>
                                        <p:strVal val="visible"/>
                                      </p:to>
                                    </p:set>
                                    <p:animEffect transition="in" filter="fade">
                                      <p:cBhvr>
                                        <p:cTn id="51" dur="500"/>
                                        <p:tgtEl>
                                          <p:spTgt spid="205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05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par>
                          <p:cTn id="68" fill="hold">
                            <p:stCondLst>
                              <p:cond delay="0"/>
                            </p:stCondLst>
                            <p:childTnLst>
                              <p:par>
                                <p:cTn id="69" presetID="10"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054"/>
                                        </p:tgtEl>
                                        <p:attrNameLst>
                                          <p:attrName>style.visibility</p:attrName>
                                        </p:attrNameLst>
                                      </p:cBhvr>
                                      <p:to>
                                        <p:strVal val="visible"/>
                                      </p:to>
                                    </p:set>
                                    <p:animEffect transition="in" filter="fade">
                                      <p:cBhvr>
                                        <p:cTn id="7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7" fill="hold" display="0">
                  <p:stCondLst>
                    <p:cond delay="indefinite"/>
                  </p:stCondLst>
                </p:cTn>
                <p:tgtEl>
                  <p:spTgt spid="3"/>
                </p:tgtEl>
              </p:cMediaNode>
            </p:video>
            <p:seq concurrent="1" nextAc="seek">
              <p:cTn id="78" restart="whenNotActive" fill="hold" evtFilter="cancelBubble" nodeType="interactiveSeq">
                <p:stCondLst>
                  <p:cond evt="onClick" delay="0">
                    <p:tgtEl>
                      <p:spTgt spid="3"/>
                    </p:tgtEl>
                  </p:cond>
                </p:stCondLst>
                <p:endSync evt="end" delay="0">
                  <p:rtn val="all"/>
                </p:endSync>
                <p:childTnLst>
                  <p:par>
                    <p:cTn id="79" fill="hold">
                      <p:stCondLst>
                        <p:cond delay="0"/>
                      </p:stCondLst>
                      <p:childTnLst>
                        <p:par>
                          <p:cTn id="80" fill="hold">
                            <p:stCondLst>
                              <p:cond delay="0"/>
                            </p:stCondLst>
                            <p:childTnLst>
                              <p:par>
                                <p:cTn id="81" presetID="2" presetClass="mediacall" presetSubtype="0" fill="hold" nodeType="clickEffect">
                                  <p:stCondLst>
                                    <p:cond delay="0"/>
                                  </p:stCondLst>
                                  <p:childTnLst>
                                    <p:cmd type="call" cmd="togglePause">
                                      <p:cBhvr>
                                        <p:cTn id="82"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P spid="7" grpId="0"/>
      <p:bldP spid="8" grpId="0" animBg="1"/>
      <p:bldP spid="9" grpId="0"/>
      <p:bldP spid="10" grpId="0"/>
      <p:bldP spid="12" grpId="0"/>
      <p:bldP spid="13" grpId="0" animBg="1"/>
      <p:bldP spid="14" grpId="0"/>
      <p:bldP spid="16" grpId="0"/>
      <p:bldP spid="17" grpId="0"/>
      <p:bldP spid="18"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2A05FE84-F3FF-423B-ADA4-6F77209D652D}"/>
              </a:ext>
            </a:extLst>
          </p:cNvPr>
          <p:cNvSpPr/>
          <p:nvPr/>
        </p:nvSpPr>
        <p:spPr>
          <a:xfrm>
            <a:off x="424761" y="1205910"/>
            <a:ext cx="5996762" cy="1411925"/>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Nước trong ao hồ, trong đồng ruộng của mùa mưa hoà lẫn với nước dòng sông Cửu Long.</a:t>
            </a:r>
          </a:p>
        </p:txBody>
      </p:sp>
      <p:cxnSp>
        <p:nvCxnSpPr>
          <p:cNvPr id="7" name="Straight Connector 6">
            <a:extLst>
              <a:ext uri="{FF2B5EF4-FFF2-40B4-BE49-F238E27FC236}">
                <a16:creationId xmlns:a16="http://schemas.microsoft.com/office/drawing/2014/main" id="{DB68DD48-9047-4C0E-873F-F9EFE47EFA41}"/>
              </a:ext>
            </a:extLst>
          </p:cNvPr>
          <p:cNvCxnSpPr/>
          <p:nvPr/>
        </p:nvCxnSpPr>
        <p:spPr>
          <a:xfrm flipH="1">
            <a:off x="5734278" y="1268140"/>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3207675" y="1268141"/>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F87EC95D-EAA1-8345-856B-572EAE6BA639}"/>
              </a:ext>
            </a:extLst>
          </p:cNvPr>
          <p:cNvGrpSpPr/>
          <p:nvPr/>
        </p:nvGrpSpPr>
        <p:grpSpPr>
          <a:xfrm>
            <a:off x="1288789" y="2168175"/>
            <a:ext cx="230207" cy="470813"/>
            <a:chOff x="4944388" y="3399410"/>
            <a:chExt cx="230207" cy="470813"/>
          </a:xfrm>
        </p:grpSpPr>
        <p:cxnSp>
          <p:nvCxnSpPr>
            <p:cNvPr id="17" name="Straight Connector 16">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1815355" y="1738953"/>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FB3E53-A51D-404F-9D91-23E8F892E1FD}"/>
              </a:ext>
            </a:extLst>
          </p:cNvPr>
          <p:cNvSpPr/>
          <p:nvPr/>
        </p:nvSpPr>
        <p:spPr>
          <a:xfrm>
            <a:off x="466701" y="2732991"/>
            <a:ext cx="5996762" cy="1411925"/>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Ngồi trong nhà, ta thấy cả những đàn cá ròng ròng, từng đàn, từng đàn theo cá mẹ xuôi theo dòng nước, vào tận đồng sâu.</a:t>
            </a:r>
          </a:p>
        </p:txBody>
      </p:sp>
      <p:sp>
        <p:nvSpPr>
          <p:cNvPr id="28" name="Oval 27">
            <a:extLst>
              <a:ext uri="{FF2B5EF4-FFF2-40B4-BE49-F238E27FC236}">
                <a16:creationId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a16="http://schemas.microsoft.com/office/drawing/2014/main" id="{41972CF3-BCE2-154F-B369-0C389398F5A3}"/>
              </a:ext>
            </a:extLst>
          </p:cNvPr>
          <p:cNvCxnSpPr/>
          <p:nvPr/>
        </p:nvCxnSpPr>
        <p:spPr>
          <a:xfrm flipH="1">
            <a:off x="3340502" y="3169872"/>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9C7958A-ADED-7B4B-BF04-3F99A223E621}"/>
              </a:ext>
            </a:extLst>
          </p:cNvPr>
          <p:cNvCxnSpPr/>
          <p:nvPr/>
        </p:nvCxnSpPr>
        <p:spPr>
          <a:xfrm flipH="1">
            <a:off x="1961664" y="3203546"/>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E17A43B-BCD6-554A-8CB7-2ECFA5E6282A}"/>
              </a:ext>
            </a:extLst>
          </p:cNvPr>
          <p:cNvGrpSpPr/>
          <p:nvPr/>
        </p:nvGrpSpPr>
        <p:grpSpPr>
          <a:xfrm>
            <a:off x="5619174" y="3672271"/>
            <a:ext cx="230207" cy="470813"/>
            <a:chOff x="4944388" y="3399410"/>
            <a:chExt cx="230207" cy="470813"/>
          </a:xfrm>
        </p:grpSpPr>
        <p:cxnSp>
          <p:nvCxnSpPr>
            <p:cNvPr id="32" name="Straight Connector 31">
              <a:extLst>
                <a:ext uri="{FF2B5EF4-FFF2-40B4-BE49-F238E27FC236}">
                  <a16:creationId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69E608FD-E818-5F4F-A242-4CD90E526DCC}"/>
              </a:ext>
            </a:extLst>
          </p:cNvPr>
          <p:cNvCxnSpPr/>
          <p:nvPr/>
        </p:nvCxnSpPr>
        <p:spPr>
          <a:xfrm flipH="1">
            <a:off x="2841701" y="273299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D7121-92BD-5E4D-9AF0-05001C5DDB40}"/>
              </a:ext>
            </a:extLst>
          </p:cNvPr>
          <p:cNvCxnSpPr/>
          <p:nvPr/>
        </p:nvCxnSpPr>
        <p:spPr>
          <a:xfrm flipH="1">
            <a:off x="6370388" y="3203546"/>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C50E41D-6066-B04C-BE06-95CD14F91E8D}"/>
              </a:ext>
            </a:extLst>
          </p:cNvPr>
          <p:cNvCxnSpPr/>
          <p:nvPr/>
        </p:nvCxnSpPr>
        <p:spPr>
          <a:xfrm flipH="1">
            <a:off x="3273757" y="3657394"/>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746086" y="148452"/>
            <a:ext cx="5365827"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nước nổi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570867"/>
          </a:xfrm>
          <a:prstGeom prst="rect">
            <a:avLst/>
          </a:prstGeom>
          <a:noFill/>
        </p:spPr>
        <p:txBody>
          <a:bodyPr wrap="square" rtlCol="0">
            <a:spAutoFit/>
          </a:bodyPr>
          <a:lstStyle/>
          <a:p>
            <a:pPr marL="44450" lvl="0" algn="just">
              <a:lnSpc>
                <a:spcPct val="150000"/>
              </a:lnSpc>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lang="vi-VN" dirty="0">
                <a:latin typeface="UTM Avo" panose="020406030505060202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lvl="0" algn="just">
              <a:lnSpc>
                <a:spcPct val="150000"/>
              </a:lnSpc>
              <a:defRPr/>
            </a:pPr>
            <a:r>
              <a:rPr lang="vi-VN" dirty="0">
                <a:latin typeface="UTM Avo" panose="020406030505060202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lvl="0" algn="just">
              <a:lnSpc>
                <a:spcPct val="150000"/>
              </a:lnSpc>
              <a:defRPr/>
            </a:pPr>
            <a:r>
              <a:rPr lang="vi-VN" dirty="0">
                <a:latin typeface="UTM Avo" panose="020406030505060202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lvl="0" algn="just">
              <a:lnSpc>
                <a:spcPct val="150000"/>
              </a:lnSpc>
              <a:defRPr/>
            </a:pPr>
            <a:r>
              <a:rPr lang="vi-VN" dirty="0">
                <a:latin typeface="UTM Avo" panose="020406030505060202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dirty="0">
                <a:latin typeface="UTM Avo" panose="02040603050506020204" pitchFamily="18" charset="0"/>
              </a:rPr>
              <a:t>(T</a:t>
            </a: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heo Nguyễn Quang Sáng)</a:t>
            </a: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688328"/>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640019"/>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430" y="2611680"/>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42597" y="3868528"/>
            <a:ext cx="377072" cy="414779"/>
          </a:xfrm>
          <a:prstGeom prst="rect">
            <a:avLst/>
          </a:prstGeom>
        </p:spPr>
      </p:pic>
    </p:spTree>
    <p:extLst>
      <p:ext uri="{BB962C8B-B14F-4D97-AF65-F5344CB8AC3E}">
        <p14:creationId xmlns:p14="http://schemas.microsoft.com/office/powerpoint/2010/main" val="4006239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506039" y="1544741"/>
            <a:ext cx="6119826"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Vì sao người ta gọi là mùa nước nổi mà không gọi là mùa nước lũ? </a:t>
            </a:r>
          </a:p>
        </p:txBody>
      </p:sp>
      <p:sp>
        <p:nvSpPr>
          <p:cNvPr id="13" name="TextBox 12">
            <a:extLst>
              <a:ext uri="{FF2B5EF4-FFF2-40B4-BE49-F238E27FC236}">
                <a16:creationId xmlns:a16="http://schemas.microsoft.com/office/drawing/2014/main" id="{16C88818-C0C0-400F-98A9-FC392E078C62}"/>
              </a:ext>
            </a:extLst>
          </p:cNvPr>
          <p:cNvSpPr txBox="1"/>
          <p:nvPr/>
        </p:nvSpPr>
        <p:spPr>
          <a:xfrm>
            <a:off x="503841" y="2684085"/>
            <a:ext cx="6119826" cy="2110962"/>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Cảnh vật trong mùa nước nổi thế nào?</a:t>
            </a:r>
          </a:p>
          <a:p>
            <a:pPr algn="just">
              <a:lnSpc>
                <a:spcPct val="150000"/>
              </a:lnSpc>
            </a:pPr>
            <a:r>
              <a:rPr lang="vi-VN" sz="1800" dirty="0">
                <a:latin typeface="UTM Avo" panose="02040603050506020204" pitchFamily="18" charset="0"/>
              </a:rPr>
              <a:t>- Sông nước</a:t>
            </a:r>
          </a:p>
          <a:p>
            <a:pPr algn="just">
              <a:lnSpc>
                <a:spcPct val="150000"/>
              </a:lnSpc>
            </a:pPr>
            <a:r>
              <a:rPr lang="vi-VN" sz="1800" dirty="0">
                <a:latin typeface="UTM Avo" panose="02040603050506020204" pitchFamily="18" charset="0"/>
              </a:rPr>
              <a:t>- Đồng ruộng</a:t>
            </a:r>
          </a:p>
          <a:p>
            <a:pPr algn="just">
              <a:lnSpc>
                <a:spcPct val="150000"/>
              </a:lnSpc>
            </a:pPr>
            <a:r>
              <a:rPr lang="vi-VN" sz="1800" dirty="0">
                <a:latin typeface="UTM Avo" panose="02040603050506020204" pitchFamily="18" charset="0"/>
              </a:rPr>
              <a:t>- Vườn tược, cây cỏ</a:t>
            </a:r>
          </a:p>
          <a:p>
            <a:pPr algn="just">
              <a:lnSpc>
                <a:spcPct val="150000"/>
              </a:lnSpc>
            </a:pPr>
            <a:r>
              <a:rPr lang="vi-VN" sz="1800" dirty="0">
                <a:latin typeface="UTM Avo" panose="02040603050506020204" pitchFamily="18" charset="0"/>
              </a:rPr>
              <a:t>- Cá</a:t>
            </a:r>
          </a:p>
        </p:txBody>
      </p:sp>
      <p:sp>
        <p:nvSpPr>
          <p:cNvPr id="14" name="TextBox 13">
            <a:extLst>
              <a:ext uri="{FF2B5EF4-FFF2-40B4-BE49-F238E27FC236}">
                <a16:creationId xmlns:a16="http://schemas.microsoft.com/office/drawing/2014/main" id="{F3700BE8-37E7-464C-9E38-7AD2A3E286EA}"/>
              </a:ext>
            </a:extLst>
          </p:cNvPr>
          <p:cNvSpPr txBox="1"/>
          <p:nvPr/>
        </p:nvSpPr>
        <p:spPr>
          <a:xfrm>
            <a:off x="503841" y="2232365"/>
            <a:ext cx="6119826"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Vì nước lên hiền hoà.</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17" name="TextBox 16">
            <a:extLst>
              <a:ext uri="{FF2B5EF4-FFF2-40B4-BE49-F238E27FC236}">
                <a16:creationId xmlns:a16="http://schemas.microsoft.com/office/drawing/2014/main" id="{BA37C831-A90D-DC4E-ADED-DC72288F946F}"/>
              </a:ext>
            </a:extLst>
          </p:cNvPr>
          <p:cNvSpPr txBox="1"/>
          <p:nvPr/>
        </p:nvSpPr>
        <p:spPr>
          <a:xfrm>
            <a:off x="1899458" y="3109875"/>
            <a:ext cx="4548476" cy="409343"/>
          </a:xfrm>
          <a:prstGeom prst="rect">
            <a:avLst/>
          </a:prstGeom>
          <a:noFill/>
        </p:spPr>
        <p:txBody>
          <a:bodyPr wrap="square" rtlCol="0">
            <a:spAutoFit/>
          </a:bodyPr>
          <a:lstStyle/>
          <a:p>
            <a:pPr algn="just">
              <a:lnSpc>
                <a:spcPct val="150000"/>
              </a:lnSpc>
            </a:pPr>
            <a:r>
              <a:rPr lang="vi-VN" sz="1600" dirty="0">
                <a:solidFill>
                  <a:srgbClr val="FF0000"/>
                </a:solidFill>
                <a:latin typeface="UTM Avo" panose="02040603050506020204" pitchFamily="18" charset="0"/>
              </a:rPr>
              <a:t>: nước dâng cao, nước lên hiền hoà.</a:t>
            </a:r>
          </a:p>
        </p:txBody>
      </p:sp>
      <p:pic>
        <p:nvPicPr>
          <p:cNvPr id="11" name="Picture 10">
            <a:extLst>
              <a:ext uri="{FF2B5EF4-FFF2-40B4-BE49-F238E27FC236}">
                <a16:creationId xmlns:a16="http://schemas.microsoft.com/office/drawing/2014/main" id="{DC815695-C266-2D48-AE0C-BE6334C8DBB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200000"/>
                    </a14:imgEffect>
                  </a14:imgLayer>
                </a14:imgProps>
              </a:ext>
            </a:extLst>
          </a:blip>
          <a:stretch>
            <a:fillRect/>
          </a:stretch>
        </p:blipFill>
        <p:spPr>
          <a:xfrm>
            <a:off x="378231" y="332451"/>
            <a:ext cx="1281656" cy="1315037"/>
          </a:xfrm>
          <a:prstGeom prst="ellipse">
            <a:avLst/>
          </a:prstGeom>
        </p:spPr>
      </p:pic>
      <p:sp>
        <p:nvSpPr>
          <p:cNvPr id="16" name="TextBox 15">
            <a:extLst>
              <a:ext uri="{FF2B5EF4-FFF2-40B4-BE49-F238E27FC236}">
                <a16:creationId xmlns:a16="http://schemas.microsoft.com/office/drawing/2014/main" id="{3C0EA619-49D4-8142-A9FE-CEA7CAD4BC82}"/>
              </a:ext>
            </a:extLst>
          </p:cNvPr>
          <p:cNvSpPr txBox="1"/>
          <p:nvPr/>
        </p:nvSpPr>
        <p:spPr>
          <a:xfrm>
            <a:off x="2005846" y="3531665"/>
            <a:ext cx="4899289" cy="409343"/>
          </a:xfrm>
          <a:prstGeom prst="rect">
            <a:avLst/>
          </a:prstGeom>
          <a:noFill/>
        </p:spPr>
        <p:txBody>
          <a:bodyPr wrap="square" rtlCol="0">
            <a:spAutoFit/>
          </a:bodyPr>
          <a:lstStyle/>
          <a:p>
            <a:pPr algn="just">
              <a:lnSpc>
                <a:spcPct val="150000"/>
              </a:lnSpc>
            </a:pPr>
            <a:r>
              <a:rPr lang="vi-VN" sz="1600" dirty="0">
                <a:solidFill>
                  <a:srgbClr val="FF0000"/>
                </a:solidFill>
                <a:latin typeface="UTM Avo" panose="02040603050506020204" pitchFamily="18" charset="0"/>
              </a:rPr>
              <a:t>: nước trong đồng ruộng hoà lẫn nước sông CL</a:t>
            </a:r>
          </a:p>
        </p:txBody>
      </p:sp>
      <p:sp>
        <p:nvSpPr>
          <p:cNvPr id="18" name="TextBox 17">
            <a:extLst>
              <a:ext uri="{FF2B5EF4-FFF2-40B4-BE49-F238E27FC236}">
                <a16:creationId xmlns:a16="http://schemas.microsoft.com/office/drawing/2014/main" id="{1F683C54-BD01-D04A-8799-7A9C2392B36C}"/>
              </a:ext>
            </a:extLst>
          </p:cNvPr>
          <p:cNvSpPr txBox="1"/>
          <p:nvPr/>
        </p:nvSpPr>
        <p:spPr>
          <a:xfrm>
            <a:off x="2761562" y="3941008"/>
            <a:ext cx="2621144" cy="409343"/>
          </a:xfrm>
          <a:prstGeom prst="rect">
            <a:avLst/>
          </a:prstGeom>
          <a:noFill/>
        </p:spPr>
        <p:txBody>
          <a:bodyPr wrap="square" rtlCol="0">
            <a:spAutoFit/>
          </a:bodyPr>
          <a:lstStyle/>
          <a:p>
            <a:pPr algn="just">
              <a:lnSpc>
                <a:spcPct val="150000"/>
              </a:lnSpc>
            </a:pPr>
            <a:r>
              <a:rPr lang="vi-VN" sz="1600" dirty="0">
                <a:solidFill>
                  <a:srgbClr val="FF0000"/>
                </a:solidFill>
                <a:latin typeface="UTM Avo" panose="02040603050506020204" pitchFamily="18" charset="0"/>
              </a:rPr>
              <a:t>: được bồi đắp phù sa.</a:t>
            </a:r>
          </a:p>
        </p:txBody>
      </p:sp>
      <p:sp>
        <p:nvSpPr>
          <p:cNvPr id="19" name="TextBox 18">
            <a:extLst>
              <a:ext uri="{FF2B5EF4-FFF2-40B4-BE49-F238E27FC236}">
                <a16:creationId xmlns:a16="http://schemas.microsoft.com/office/drawing/2014/main" id="{7428E294-BB96-D64E-BE41-B8D3338F58FF}"/>
              </a:ext>
            </a:extLst>
          </p:cNvPr>
          <p:cNvSpPr txBox="1"/>
          <p:nvPr/>
        </p:nvSpPr>
        <p:spPr>
          <a:xfrm>
            <a:off x="1019059" y="4365504"/>
            <a:ext cx="5886076" cy="409343"/>
          </a:xfrm>
          <a:prstGeom prst="rect">
            <a:avLst/>
          </a:prstGeom>
          <a:noFill/>
        </p:spPr>
        <p:txBody>
          <a:bodyPr wrap="square" rtlCol="0">
            <a:spAutoFit/>
          </a:bodyPr>
          <a:lstStyle/>
          <a:p>
            <a:pPr algn="just">
              <a:lnSpc>
                <a:spcPct val="150000"/>
              </a:lnSpc>
            </a:pPr>
            <a:r>
              <a:rPr lang="vi-VN" sz="1600" dirty="0">
                <a:solidFill>
                  <a:srgbClr val="FF0000"/>
                </a:solidFill>
                <a:latin typeface="UTM Avo" panose="02040603050506020204" pitchFamily="18" charset="0"/>
              </a:rPr>
              <a:t>: bơi thành đàn, theo cá mẹ vào tận đồng sâu. </a:t>
            </a:r>
          </a:p>
        </p:txBody>
      </p:sp>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left)">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left)">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left)">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left)">
                                      <p:cBhvr>
                                        <p:cTn id="3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build="p"/>
      <p:bldP spid="16" grpId="0" build="p"/>
      <p:bldP spid="18" grpId="0" build="p"/>
      <p:bldP spid="1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1406</TotalTime>
  <Words>1837</Words>
  <Application>Microsoft Macintosh PowerPoint</Application>
  <PresentationFormat>Custom</PresentationFormat>
  <Paragraphs>194</Paragraphs>
  <Slides>28</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Kalam</vt:lpstr>
      <vt:lpstr>Times New Roman</vt:lpstr>
      <vt:lpstr>UTM Avo</vt:lpstr>
      <vt:lpstr>UTM Cookies</vt:lpstr>
      <vt:lpstr>Arial</vt:lpstr>
      <vt:lpstr>Montserrat</vt:lpstr>
      <vt:lpstr>Doodle Sketchbook by Slidesgo</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Le Bao Chau 20146072</cp:lastModifiedBy>
  <cp:revision>120</cp:revision>
  <dcterms:modified xsi:type="dcterms:W3CDTF">2021-06-16T05:49:50Z</dcterms:modified>
</cp:coreProperties>
</file>