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5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6.xml" ContentType="application/vnd.openxmlformats-officedocument.presentationml.notesSlide+xml"/>
  <Override PartName="/ppt/tags/tag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6" r:id="rId1"/>
    <p:sldMasterId id="2147483700" r:id="rId2"/>
  </p:sldMasterIdLst>
  <p:notesMasterIdLst>
    <p:notesMasterId r:id="rId28"/>
  </p:notesMasterIdLst>
  <p:sldIdLst>
    <p:sldId id="315" r:id="rId3"/>
    <p:sldId id="320" r:id="rId4"/>
    <p:sldId id="356" r:id="rId5"/>
    <p:sldId id="362" r:id="rId6"/>
    <p:sldId id="326" r:id="rId7"/>
    <p:sldId id="325" r:id="rId8"/>
    <p:sldId id="363" r:id="rId9"/>
    <p:sldId id="327" r:id="rId10"/>
    <p:sldId id="359" r:id="rId11"/>
    <p:sldId id="330" r:id="rId12"/>
    <p:sldId id="365" r:id="rId13"/>
    <p:sldId id="364" r:id="rId14"/>
    <p:sldId id="331" r:id="rId15"/>
    <p:sldId id="332" r:id="rId16"/>
    <p:sldId id="336" r:id="rId17"/>
    <p:sldId id="333" r:id="rId18"/>
    <p:sldId id="334" r:id="rId19"/>
    <p:sldId id="335" r:id="rId20"/>
    <p:sldId id="341" r:id="rId21"/>
    <p:sldId id="352" r:id="rId22"/>
    <p:sldId id="342" r:id="rId23"/>
    <p:sldId id="353" r:id="rId24"/>
    <p:sldId id="354" r:id="rId25"/>
    <p:sldId id="355" r:id="rId26"/>
    <p:sldId id="344" r:id="rId27"/>
  </p:sldIdLst>
  <p:sldSz cx="6858000" cy="5143500"/>
  <p:notesSz cx="6858000" cy="9144000"/>
  <p:embeddedFontLst>
    <p:embeddedFont>
      <p:font typeface="HP001 4 hàng" panose="020B0603050302020204" pitchFamily="34" charset="77"/>
      <p:regular r:id="rId29"/>
      <p:bold r:id="rId30"/>
    </p:embeddedFont>
    <p:embeddedFont>
      <p:font typeface="Kalam" panose="02000000000000000000" pitchFamily="2" charset="77"/>
      <p:regular r:id="rId31"/>
      <p:bold r:id="rId32"/>
    </p:embeddedFont>
    <p:embeddedFont>
      <p:font typeface="Montserrat" panose="02000505000000020004" pitchFamily="2" charset="77"/>
      <p:regular r:id="rId33"/>
      <p:bold r:id="rId34"/>
      <p:italic r:id="rId35"/>
      <p:boldItalic r:id="rId36"/>
    </p:embeddedFont>
    <p:embeddedFont>
      <p:font typeface="UTM Avo" panose="02040603050506020204" pitchFamily="18" charset="0"/>
      <p:regular r:id="rId37"/>
      <p:bold r:id="rId38"/>
      <p:italic r:id="rId39"/>
      <p:boldItalic r:id="rId40"/>
    </p:embeddedFont>
    <p:embeddedFont>
      <p:font typeface="UTM Cookies" panose="02040603050506020204" pitchFamily="18" charset="0"/>
      <p:regular r:id="rId41"/>
    </p:embeddedFont>
  </p:embeddedFontLst>
  <p:custDataLst>
    <p:tags r:id="rId42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5F5F"/>
    <a:srgbClr val="000000"/>
    <a:srgbClr val="B7D574"/>
    <a:srgbClr val="FFAB40"/>
    <a:srgbClr val="FFFFFF"/>
    <a:srgbClr val="EB54E9"/>
    <a:srgbClr val="8AB036"/>
    <a:srgbClr val="17479D"/>
    <a:srgbClr val="3B64AC"/>
    <a:srgbClr val="F7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68" autoAdjust="0"/>
    <p:restoredTop sz="94615"/>
  </p:normalViewPr>
  <p:slideViewPr>
    <p:cSldViewPr snapToGrid="0">
      <p:cViewPr>
        <p:scale>
          <a:sx n="126" d="100"/>
          <a:sy n="126" d="100"/>
        </p:scale>
        <p:origin x="656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1.fntdata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tags" Target="tags/tag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554250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6178910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6282650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8445303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321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485706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30935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628458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61544" y="-61546"/>
            <a:ext cx="6734909" cy="5205044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74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55864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904745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43703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63203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9.xml"/><Relationship Id="rId4" Type="http://schemas.microsoft.com/office/2007/relationships/hdphoto" Target="../media/hdphoto12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Relationship Id="rId6" Type="http://schemas.openxmlformats.org/officeDocument/2006/relationships/image" Target="../media/image7.png"/><Relationship Id="rId5" Type="http://schemas.microsoft.com/office/2007/relationships/hdphoto" Target="../media/hdphoto4.wdp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microsoft.com/office/2007/relationships/hdphoto" Target="../media/hdphoto15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5.png"/><Relationship Id="rId5" Type="http://schemas.microsoft.com/office/2007/relationships/hdphoto" Target="../media/hdphoto14.wdp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12.xml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13.xml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6.xml"/><Relationship Id="rId7" Type="http://schemas.microsoft.com/office/2007/relationships/hdphoto" Target="../media/hdphoto16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microsoft.com/office/2007/relationships/hdphoto" Target="../media/hdphoto15.wdp"/><Relationship Id="rId10" Type="http://schemas.openxmlformats.org/officeDocument/2006/relationships/image" Target="../media/image27.png"/><Relationship Id="rId4" Type="http://schemas.openxmlformats.org/officeDocument/2006/relationships/image" Target="../media/image5.png"/><Relationship Id="rId9" Type="http://schemas.microsoft.com/office/2007/relationships/hdphoto" Target="../media/hdphoto17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18.wdp"/><Relationship Id="rId7" Type="http://schemas.microsoft.com/office/2007/relationships/hdphoto" Target="../media/hdphoto20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microsoft.com/office/2007/relationships/hdphoto" Target="../media/hdphoto19.wdp"/><Relationship Id="rId4" Type="http://schemas.openxmlformats.org/officeDocument/2006/relationships/image" Target="../media/image26.png"/><Relationship Id="rId9" Type="http://schemas.microsoft.com/office/2007/relationships/hdphoto" Target="../media/hdphoto2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4" Type="http://schemas.microsoft.com/office/2007/relationships/hdphoto" Target="../media/hdphoto22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microsoft.com/office/2007/relationships/hdphoto" Target="../media/hdphoto4.wdp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microsoft.com/office/2007/relationships/hdphoto" Target="../media/hdphoto6.wdp"/><Relationship Id="rId5" Type="http://schemas.openxmlformats.org/officeDocument/2006/relationships/image" Target="../media/image11.pn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Relationship Id="rId6" Type="http://schemas.openxmlformats.org/officeDocument/2006/relationships/image" Target="../media/image7.png"/><Relationship Id="rId5" Type="http://schemas.microsoft.com/office/2007/relationships/hdphoto" Target="../media/hdphoto4.wdp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microsoft.com/office/2007/relationships/hdphoto" Target="../media/hdphoto9.wdp"/><Relationship Id="rId4" Type="http://schemas.openxmlformats.org/officeDocument/2006/relationships/image" Target="../media/image13.png"/><Relationship Id="rId9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1" y="372137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9481" y="1794029"/>
            <a:ext cx="170854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B5B53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VẺ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dirty="0">
                <a:solidFill>
                  <a:srgbClr val="FB5B53"/>
                </a:solidFill>
                <a:latin typeface="UTM Cookies" panose="02040603050506020204" pitchFamily="18" charset="0"/>
              </a:rPr>
              <a:t>ĐẸP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B5B53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QUANH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dirty="0">
                <a:solidFill>
                  <a:srgbClr val="FB5B53"/>
                </a:solidFill>
                <a:latin typeface="UTM Cookies" panose="02040603050506020204" pitchFamily="18" charset="0"/>
              </a:rPr>
              <a:t>EM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B5B53"/>
              </a:solidFill>
              <a:effectLst/>
              <a:uLnTx/>
              <a:uFillTx/>
              <a:latin typeface="UTM Cookies" panose="02040603050506020204" pitchFamily="18" charset="0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F6DE71-BBCF-6A4D-BC60-A38481D84B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53" t="1466"/>
          <a:stretch/>
        </p:blipFill>
        <p:spPr>
          <a:xfrm>
            <a:off x="2078030" y="434111"/>
            <a:ext cx="4284395" cy="4275277"/>
          </a:xfrm>
          <a:prstGeom prst="ellipse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764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366889" y="1803478"/>
            <a:ext cx="6119826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kumimoji="0" lang="vi-VN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1. </a:t>
            </a:r>
            <a:r>
              <a:rPr lang="vi-VN" sz="1500" dirty="0">
                <a:latin typeface="UTM Avo" panose="02040603050506020204" pitchFamily="18" charset="0"/>
              </a:rPr>
              <a:t>Mỗi từ dưới đây tả sự vật nào trong bài thơ?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688168" y="491298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LUYỆN TẬP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Cookies" panose="02040603050506020204" pitchFamily="18" charset="0"/>
              <a:cs typeface="Arial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B1F3BAF-7812-3544-BA60-6FA7B59F99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3000"/>
                    </a14:imgEffect>
                  </a14:imgLayer>
                </a14:imgProps>
              </a:ext>
            </a:extLst>
          </a:blip>
          <a:srcRect l="17242" r="17240" b="931"/>
          <a:stretch/>
        </p:blipFill>
        <p:spPr>
          <a:xfrm>
            <a:off x="367428" y="434709"/>
            <a:ext cx="1286591" cy="1191845"/>
          </a:xfrm>
          <a:prstGeom prst="ellipse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D7336E8-80EA-4C4A-98AE-EA408BD6B5DC}"/>
              </a:ext>
            </a:extLst>
          </p:cNvPr>
          <p:cNvGrpSpPr/>
          <p:nvPr/>
        </p:nvGrpSpPr>
        <p:grpSpPr>
          <a:xfrm>
            <a:off x="942297" y="2530104"/>
            <a:ext cx="964355" cy="964355"/>
            <a:chOff x="942297" y="2492397"/>
            <a:chExt cx="964355" cy="964355"/>
          </a:xfrm>
        </p:grpSpPr>
        <p:sp>
          <p:nvSpPr>
            <p:cNvPr id="6" name="Teardrop 5">
              <a:extLst>
                <a:ext uri="{FF2B5EF4-FFF2-40B4-BE49-F238E27FC236}">
                  <a16:creationId xmlns:a16="http://schemas.microsoft.com/office/drawing/2014/main" id="{4E38D28B-E89C-FF42-837C-D2F0746FF6F6}"/>
                </a:ext>
              </a:extLst>
            </p:cNvPr>
            <p:cNvSpPr/>
            <p:nvPr/>
          </p:nvSpPr>
          <p:spPr>
            <a:xfrm rot="19002460">
              <a:off x="942297" y="2492397"/>
              <a:ext cx="964355" cy="964355"/>
            </a:xfrm>
            <a:prstGeom prst="teardrop">
              <a:avLst/>
            </a:prstGeom>
            <a:solidFill>
              <a:schemeClr val="accent4">
                <a:lumMod val="9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12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6C1F83B-44BD-9049-8BDB-00EE0BB2AB21}"/>
                </a:ext>
              </a:extLst>
            </p:cNvPr>
            <p:cNvSpPr txBox="1"/>
            <p:nvPr/>
          </p:nvSpPr>
          <p:spPr>
            <a:xfrm>
              <a:off x="1090889" y="2743740"/>
              <a:ext cx="66716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VN" sz="2000" dirty="0">
                  <a:latin typeface="UTM Avo" panose="02040603050506020204" pitchFamily="18" charset="0"/>
                </a:rPr>
                <a:t>nhỏ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B465FDB-8AFE-1C4A-B79D-650386D46525}"/>
              </a:ext>
            </a:extLst>
          </p:cNvPr>
          <p:cNvGrpSpPr/>
          <p:nvPr/>
        </p:nvGrpSpPr>
        <p:grpSpPr>
          <a:xfrm>
            <a:off x="2757626" y="2530102"/>
            <a:ext cx="964355" cy="964355"/>
            <a:chOff x="942297" y="2492397"/>
            <a:chExt cx="964355" cy="964355"/>
          </a:xfrm>
        </p:grpSpPr>
        <p:sp>
          <p:nvSpPr>
            <p:cNvPr id="16" name="Teardrop 15">
              <a:extLst>
                <a:ext uri="{FF2B5EF4-FFF2-40B4-BE49-F238E27FC236}">
                  <a16:creationId xmlns:a16="http://schemas.microsoft.com/office/drawing/2014/main" id="{90CF8F3A-D269-4D46-8CF2-DFD1E9CD496E}"/>
                </a:ext>
              </a:extLst>
            </p:cNvPr>
            <p:cNvSpPr/>
            <p:nvPr/>
          </p:nvSpPr>
          <p:spPr>
            <a:xfrm rot="19002460">
              <a:off x="942297" y="2492397"/>
              <a:ext cx="964355" cy="964355"/>
            </a:xfrm>
            <a:prstGeom prst="teardrop">
              <a:avLst/>
            </a:prstGeom>
            <a:solidFill>
              <a:schemeClr val="accent4">
                <a:lumMod val="9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12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914A416-4242-FE4D-86DF-65A3F79659A0}"/>
                </a:ext>
              </a:extLst>
            </p:cNvPr>
            <p:cNvSpPr txBox="1"/>
            <p:nvPr/>
          </p:nvSpPr>
          <p:spPr>
            <a:xfrm>
              <a:off x="1143787" y="2743740"/>
              <a:ext cx="5613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VN" sz="2000" dirty="0">
                  <a:latin typeface="UTM Avo" panose="02040603050506020204" pitchFamily="18" charset="0"/>
                </a:rPr>
                <a:t>lớn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E3AE484-1BFF-A54B-9067-FD8386DCE5C1}"/>
              </a:ext>
            </a:extLst>
          </p:cNvPr>
          <p:cNvGrpSpPr/>
          <p:nvPr/>
        </p:nvGrpSpPr>
        <p:grpSpPr>
          <a:xfrm>
            <a:off x="4572956" y="2559185"/>
            <a:ext cx="968885" cy="964355"/>
            <a:chOff x="942297" y="2492397"/>
            <a:chExt cx="968885" cy="964355"/>
          </a:xfrm>
        </p:grpSpPr>
        <p:sp>
          <p:nvSpPr>
            <p:cNvPr id="20" name="Teardrop 19">
              <a:extLst>
                <a:ext uri="{FF2B5EF4-FFF2-40B4-BE49-F238E27FC236}">
                  <a16:creationId xmlns:a16="http://schemas.microsoft.com/office/drawing/2014/main" id="{834EEA23-86A5-5C45-85D1-C46B5497A878}"/>
                </a:ext>
              </a:extLst>
            </p:cNvPr>
            <p:cNvSpPr/>
            <p:nvPr/>
          </p:nvSpPr>
          <p:spPr>
            <a:xfrm rot="19002460">
              <a:off x="942297" y="2492397"/>
              <a:ext cx="964355" cy="964355"/>
            </a:xfrm>
            <a:prstGeom prst="teardrop">
              <a:avLst/>
            </a:prstGeom>
            <a:solidFill>
              <a:schemeClr val="accent4">
                <a:lumMod val="9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1200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D01F783-8C94-C544-B99C-20B925A47E9E}"/>
                </a:ext>
              </a:extLst>
            </p:cNvPr>
            <p:cNvSpPr txBox="1"/>
            <p:nvPr/>
          </p:nvSpPr>
          <p:spPr>
            <a:xfrm>
              <a:off x="1013180" y="2640043"/>
              <a:ext cx="89800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>
                  <a:latin typeface="UTM Avo" panose="02040603050506020204" pitchFamily="18" charset="0"/>
                </a:rPr>
                <a:t>m</a:t>
              </a:r>
              <a:r>
                <a:rPr lang="en-VN" sz="1800" dirty="0">
                  <a:latin typeface="UTM Avo" panose="02040603050506020204" pitchFamily="18" charset="0"/>
                </a:rPr>
                <a:t>ênh </a:t>
              </a:r>
            </a:p>
            <a:p>
              <a:pPr algn="ctr"/>
              <a:r>
                <a:rPr lang="en-VN" sz="1800" dirty="0">
                  <a:latin typeface="UTM Avo" panose="02040603050506020204" pitchFamily="18" charset="0"/>
                </a:rPr>
                <a:t>mông</a:t>
              </a:r>
            </a:p>
          </p:txBody>
        </p:sp>
      </p:grp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FCAA24D0-8968-7647-A584-E07AEF505ABA}"/>
              </a:ext>
            </a:extLst>
          </p:cNvPr>
          <p:cNvSpPr/>
          <p:nvPr/>
        </p:nvSpPr>
        <p:spPr>
          <a:xfrm>
            <a:off x="940511" y="3720303"/>
            <a:ext cx="1003364" cy="345824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tx2">
                <a:lumMod val="20000"/>
                <a:lumOff val="80000"/>
              </a:schemeClr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800" b="1" dirty="0">
                <a:solidFill>
                  <a:srgbClr val="FFAB40"/>
                </a:solidFill>
                <a:latin typeface="UTM Avo" panose="02040603050506020204" pitchFamily="18" charset="0"/>
              </a:rPr>
              <a:t>suối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0C5F7D34-30FF-3643-BC95-EB686E076932}"/>
              </a:ext>
            </a:extLst>
          </p:cNvPr>
          <p:cNvSpPr/>
          <p:nvPr/>
        </p:nvSpPr>
        <p:spPr>
          <a:xfrm>
            <a:off x="2791348" y="3720303"/>
            <a:ext cx="1003364" cy="345824"/>
          </a:xfrm>
          <a:prstGeom prst="roundRect">
            <a:avLst/>
          </a:prstGeom>
          <a:solidFill>
            <a:schemeClr val="accent2"/>
          </a:solidFill>
          <a:ln w="28575">
            <a:solidFill>
              <a:srgbClr val="B7D574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800" b="1" dirty="0">
                <a:solidFill>
                  <a:srgbClr val="FFAB40"/>
                </a:solidFill>
                <a:latin typeface="UTM Avo" panose="02040603050506020204" pitchFamily="18" charset="0"/>
              </a:rPr>
              <a:t>sông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EBFB41FE-A86C-D948-ADC8-AE3D41D8AA6F}"/>
              </a:ext>
            </a:extLst>
          </p:cNvPr>
          <p:cNvSpPr/>
          <p:nvPr/>
        </p:nvSpPr>
        <p:spPr>
          <a:xfrm>
            <a:off x="4591158" y="3720303"/>
            <a:ext cx="1003364" cy="345824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bg2">
                <a:lumMod val="75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800" b="1" dirty="0">
                <a:solidFill>
                  <a:srgbClr val="FFAB40"/>
                </a:solidFill>
                <a:latin typeface="UTM Avo" panose="02040603050506020204" pitchFamily="18" charset="0"/>
              </a:rPr>
              <a:t>biển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086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2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3148D4-C5A1-3542-B1CF-16A6ECF62F21}"/>
              </a:ext>
            </a:extLst>
          </p:cNvPr>
          <p:cNvSpPr txBox="1"/>
          <p:nvPr/>
        </p:nvSpPr>
        <p:spPr>
          <a:xfrm>
            <a:off x="461157" y="448650"/>
            <a:ext cx="6119826" cy="453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2.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 </a:t>
            </a:r>
            <a:r>
              <a:rPr lang="vi-VN" sz="1800" dirty="0">
                <a:latin typeface="UTM Avo" panose="02040603050506020204" pitchFamily="18" charset="0"/>
              </a:rPr>
              <a:t>Đóng vai biển, em hãy nói lời cảm ơn giọt nước.</a:t>
            </a:r>
          </a:p>
        </p:txBody>
      </p:sp>
      <p:pic>
        <p:nvPicPr>
          <p:cNvPr id="3" name="Picture 2" descr="Ocean surface wave seamless underwater cartoon Vector Image">
            <a:extLst>
              <a:ext uri="{FF2B5EF4-FFF2-40B4-BE49-F238E27FC236}">
                <a16:creationId xmlns:a16="http://schemas.microsoft.com/office/drawing/2014/main" id="{7585A9B7-77B7-1342-B742-45AAFD1839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8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623" b="11646"/>
          <a:stretch/>
        </p:blipFill>
        <p:spPr bwMode="auto">
          <a:xfrm>
            <a:off x="235670" y="2149310"/>
            <a:ext cx="6429082" cy="2752627"/>
          </a:xfrm>
          <a:prstGeom prst="round2SameRect">
            <a:avLst>
              <a:gd name="adj1" fmla="val 0"/>
              <a:gd name="adj2" fmla="val 2937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37351F7E-5CA0-4B40-BEAE-7F24A3E368AE}"/>
              </a:ext>
            </a:extLst>
          </p:cNvPr>
          <p:cNvSpPr/>
          <p:nvPr/>
        </p:nvSpPr>
        <p:spPr>
          <a:xfrm>
            <a:off x="2743199" y="1272189"/>
            <a:ext cx="2507531" cy="745574"/>
          </a:xfrm>
          <a:prstGeom prst="wedgeRoundRectCallout">
            <a:avLst/>
          </a:prstGeom>
          <a:solidFill>
            <a:schemeClr val="accent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1800" dirty="0">
                <a:solidFill>
                  <a:srgbClr val="000000"/>
                </a:solidFill>
                <a:latin typeface="UTM Avo" panose="02040603050506020204" pitchFamily="18" charset="0"/>
              </a:rPr>
              <a:t>Cảm ơn cậu nhé!....</a:t>
            </a:r>
          </a:p>
        </p:txBody>
      </p:sp>
    </p:spTree>
    <p:extLst>
      <p:ext uri="{BB962C8B-B14F-4D97-AF65-F5344CB8AC3E}">
        <p14:creationId xmlns:p14="http://schemas.microsoft.com/office/powerpoint/2010/main" val="387677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680603" y="0"/>
            <a:ext cx="2166292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LUYỆN ĐỌC LẠI 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98295" y="30045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890903" y="390669"/>
            <a:ext cx="3000941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Giọt nước và biển lớn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677315-3545-084B-8F56-9465E3ECC6EC}"/>
              </a:ext>
            </a:extLst>
          </p:cNvPr>
          <p:cNvSpPr txBox="1"/>
          <p:nvPr/>
        </p:nvSpPr>
        <p:spPr>
          <a:xfrm>
            <a:off x="506936" y="876533"/>
            <a:ext cx="2874929" cy="3772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Tí ta tí tách 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Từng giọt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Từng giọt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Mưa rơi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Rơi rơi.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Góp lại bao ngày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Thành dòng suối nhỏ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Lượn trên bãi cỏ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Chảy xuống chân đồi.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41B8AE-1B47-A84A-9615-2BF7E9D9F302}"/>
              </a:ext>
            </a:extLst>
          </p:cNvPr>
          <p:cNvSpPr txBox="1"/>
          <p:nvPr/>
        </p:nvSpPr>
        <p:spPr>
          <a:xfrm>
            <a:off x="3654382" y="876533"/>
            <a:ext cx="3000941" cy="1695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Suối gặp bạn rồi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Góp thành sông lớn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Sông đi ra biển 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Biển thành mênh mông.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3789F9-9BEE-C747-8936-3209C04E1D74}"/>
              </a:ext>
            </a:extLst>
          </p:cNvPr>
          <p:cNvSpPr txBox="1"/>
          <p:nvPr/>
        </p:nvSpPr>
        <p:spPr>
          <a:xfrm>
            <a:off x="3654382" y="2992470"/>
            <a:ext cx="2784124" cy="1695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Biển ơi, có biết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Biển lớn vô cùng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Từng giọt nước trong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Làm nên biển đấy!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8BFE28-0013-CA49-8616-37F1546FD267}"/>
              </a:ext>
            </a:extLst>
          </p:cNvPr>
          <p:cNvSpPr txBox="1"/>
          <p:nvPr/>
        </p:nvSpPr>
        <p:spPr>
          <a:xfrm>
            <a:off x="4779388" y="4715123"/>
            <a:ext cx="15664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600" dirty="0">
                <a:latin typeface="UTM Avo" panose="02040603050506020204" pitchFamily="18" charset="0"/>
              </a:rPr>
              <a:t>(Nguyễn Bao)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AAB824C-D2DA-E04F-ABA5-676C337765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03" y="981610"/>
            <a:ext cx="304770" cy="28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70C6E5-4593-A849-800D-2EE27B9CDC49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70" y="3055730"/>
            <a:ext cx="288000" cy="28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FCA7716-A319-184E-BD9F-B2F9EB0649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373" y="981610"/>
            <a:ext cx="288000" cy="28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6ADF9E-51D3-C448-A7F3-44F8994A8E7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76143" y="2797740"/>
            <a:ext cx="660400" cy="850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961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794759" y="507410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/>
                </a:solidFill>
                <a:latin typeface="UTM Cookies" panose="02040603050506020204" pitchFamily="18" charset="0"/>
              </a:rPr>
              <a:t>Viết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0DC1B4B-3EAC-4339-8961-186BBB5920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1084" t="23276" r="12289" b="23165"/>
          <a:stretch/>
        </p:blipFill>
        <p:spPr bwMode="auto">
          <a:xfrm>
            <a:off x="3741799" y="2894126"/>
            <a:ext cx="1799664" cy="1777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963302" y="1305435"/>
            <a:ext cx="5365827" cy="6001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S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CF0E0-063A-6D48-96D7-86AA1DDDCD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-1954" b="2473"/>
          <a:stretch/>
        </p:blipFill>
        <p:spPr>
          <a:xfrm>
            <a:off x="1041662" y="2057293"/>
            <a:ext cx="2262432" cy="28182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CA19D2-5227-5A4A-AA83-594C307ABAD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3274" t="3805" r="30572"/>
          <a:stretch/>
        </p:blipFill>
        <p:spPr>
          <a:xfrm>
            <a:off x="386921" y="377021"/>
            <a:ext cx="1257239" cy="1255764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0386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698307" y="400560"/>
            <a:ext cx="536582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S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2" name="Hưỡng dẫn bé tập viết 29 chữ in hoa tiếng Việt.mp4" descr="Hưỡng dẫn bé tập viết 29 chữ in hoa tiếng Việt.mp4">
            <a:hlinkClick r:id="" action="ppaction://media"/>
            <a:extLst>
              <a:ext uri="{FF2B5EF4-FFF2-40B4-BE49-F238E27FC236}">
                <a16:creationId xmlns:a16="http://schemas.microsoft.com/office/drawing/2014/main" id="{26C04DF1-D36C-C34B-8FA9-4C491A4CDC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655542.2669" end="181994.6934"/>
                </p14:media>
              </p:ext>
            </p:extLst>
          </p:nvPr>
        </p:nvPicPr>
        <p:blipFill rotWithShape="1">
          <a:blip r:embed="rId5"/>
          <a:srcRect l="6168" r="8270"/>
          <a:stretch/>
        </p:blipFill>
        <p:spPr>
          <a:xfrm>
            <a:off x="1168925" y="1207008"/>
            <a:ext cx="4411744" cy="2900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138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746086" y="357570"/>
            <a:ext cx="536582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S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2" name="S.mp4" descr="S.mp4">
            <a:hlinkClick r:id="" action="ppaction://media"/>
            <a:extLst>
              <a:ext uri="{FF2B5EF4-FFF2-40B4-BE49-F238E27FC236}">
                <a16:creationId xmlns:a16="http://schemas.microsoft.com/office/drawing/2014/main" id="{7EC86D8F-BF91-C84C-90FA-6D2529BE4EE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l="8797" b="13989"/>
          <a:stretch/>
        </p:blipFill>
        <p:spPr>
          <a:xfrm>
            <a:off x="1404593" y="1033148"/>
            <a:ext cx="4392891" cy="36023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999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798379" y="686417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ứng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dụng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62309F1-396E-094C-83A3-6444B7CE9F7B}"/>
              </a:ext>
            </a:extLst>
          </p:cNvPr>
          <p:cNvGrpSpPr/>
          <p:nvPr/>
        </p:nvGrpSpPr>
        <p:grpSpPr>
          <a:xfrm>
            <a:off x="437726" y="1946849"/>
            <a:ext cx="6781455" cy="1249801"/>
            <a:chOff x="437726" y="1946849"/>
            <a:chExt cx="6781455" cy="12498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8FCC9F5-3ADD-49E6-BF99-870CE5D869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" r="27106" b="78302"/>
            <a:stretch/>
          </p:blipFill>
          <p:spPr>
            <a:xfrm>
              <a:off x="437726" y="1946849"/>
              <a:ext cx="6020648" cy="124980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67B63C-34E2-4080-ADED-08D79607BF2F}"/>
                </a:ext>
              </a:extLst>
            </p:cNvPr>
            <p:cNvSpPr txBox="1"/>
            <p:nvPr/>
          </p:nvSpPr>
          <p:spPr>
            <a:xfrm>
              <a:off x="920753" y="2234507"/>
              <a:ext cx="629842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Suối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chảy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róc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rách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q</a:t>
              </a:r>
              <a:r>
                <a:rPr lang="en-US" sz="3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ua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khe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đá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77BC591B-9330-4A40-B0BA-399EA6E091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70516" y="2466975"/>
              <a:ext cx="34671" cy="83937"/>
            </a:xfrm>
            <a:prstGeom prst="line">
              <a:avLst/>
            </a:prstGeom>
            <a:ln w="19050">
              <a:solidFill>
                <a:srgbClr val="EF5F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BB31DF5-B5F8-6943-A607-2E6480F37A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91216" y="2466975"/>
              <a:ext cx="34671" cy="83937"/>
            </a:xfrm>
            <a:prstGeom prst="line">
              <a:avLst/>
            </a:prstGeom>
            <a:ln w="19050">
              <a:solidFill>
                <a:srgbClr val="EF5F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1184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746086" y="471907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ứng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dụng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587754-D4A9-4DEA-8550-9E9C0057C99F}"/>
              </a:ext>
            </a:extLst>
          </p:cNvPr>
          <p:cNvSpPr txBox="1"/>
          <p:nvPr/>
        </p:nvSpPr>
        <p:spPr>
          <a:xfrm>
            <a:off x="595299" y="2436326"/>
            <a:ext cx="6119826" cy="1861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1500" dirty="0">
                <a:latin typeface="UTM Avo" panose="02040603050506020204" pitchFamily="18" charset="0"/>
              </a:rPr>
              <a:t>a.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được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viết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hoa</a:t>
            </a:r>
            <a:r>
              <a:rPr lang="en-US" sz="1500" dirty="0">
                <a:latin typeface="UTM Avo" panose="02040603050506020204" pitchFamily="18" charset="0"/>
              </a:rPr>
              <a:t>? </a:t>
            </a:r>
          </a:p>
          <a:p>
            <a:pPr algn="just">
              <a:lnSpc>
                <a:spcPct val="200000"/>
              </a:lnSpc>
            </a:pPr>
            <a:r>
              <a:rPr lang="vi-VN" sz="1500" dirty="0">
                <a:latin typeface="UTM Avo" panose="02040603050506020204" pitchFamily="18" charset="0"/>
              </a:rPr>
              <a:t>b. </a:t>
            </a:r>
            <a:r>
              <a:rPr lang="en-US" sz="1500" dirty="0" err="1">
                <a:latin typeface="UTM Avo" panose="02040603050506020204" pitchFamily="18" charset="0"/>
              </a:rPr>
              <a:t>Khoảng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cách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giữa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các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ghi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tiếng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như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thế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?</a:t>
            </a:r>
            <a:endParaRPr lang="vi-VN" sz="1500" dirty="0">
              <a:latin typeface="UTM Avo" panose="02040603050506020204" pitchFamily="18" charset="0"/>
            </a:endParaRPr>
          </a:p>
          <a:p>
            <a:pPr algn="just">
              <a:lnSpc>
                <a:spcPct val="200000"/>
              </a:lnSpc>
            </a:pPr>
            <a:endParaRPr lang="vi-VN" sz="1500" dirty="0">
              <a:latin typeface="UTM Avo" panose="020406030505060202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n-US" sz="1500" dirty="0">
                <a:latin typeface="UTM Avo" panose="02040603050506020204" pitchFamily="18" charset="0"/>
              </a:rPr>
              <a:t>c. </a:t>
            </a:r>
            <a:r>
              <a:rPr lang="en-US" sz="1500" dirty="0" err="1">
                <a:latin typeface="UTM Avo" panose="02040603050506020204" pitchFamily="18" charset="0"/>
              </a:rPr>
              <a:t>Những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cao</a:t>
            </a:r>
            <a:r>
              <a:rPr lang="en-US" sz="1500" dirty="0">
                <a:latin typeface="UTM Avo" panose="02040603050506020204" pitchFamily="18" charset="0"/>
              </a:rPr>
              <a:t> 2.5 li ?</a:t>
            </a:r>
            <a:endParaRPr lang="vi-VN" sz="1500" dirty="0">
              <a:latin typeface="UTM Avo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71237B-24BD-45CF-B1F2-CDFE52ABE103}"/>
              </a:ext>
            </a:extLst>
          </p:cNvPr>
          <p:cNvSpPr txBox="1"/>
          <p:nvPr/>
        </p:nvSpPr>
        <p:spPr>
          <a:xfrm>
            <a:off x="595299" y="3421289"/>
            <a:ext cx="6119826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Khoảng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cách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giữa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ghi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tiếng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1 con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o.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3655212" y="2545165"/>
            <a:ext cx="1236828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S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9EF5CD-14DC-41E3-A034-489A32944ED7}"/>
              </a:ext>
            </a:extLst>
          </p:cNvPr>
          <p:cNvSpPr txBox="1"/>
          <p:nvPr/>
        </p:nvSpPr>
        <p:spPr>
          <a:xfrm>
            <a:off x="595299" y="4276870"/>
            <a:ext cx="6119826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S, h, k, y.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8A3B959-51D2-D84F-BFBA-71754D55D800}"/>
              </a:ext>
            </a:extLst>
          </p:cNvPr>
          <p:cNvGrpSpPr/>
          <p:nvPr/>
        </p:nvGrpSpPr>
        <p:grpSpPr>
          <a:xfrm>
            <a:off x="393338" y="1087715"/>
            <a:ext cx="6781455" cy="1249801"/>
            <a:chOff x="437726" y="1946849"/>
            <a:chExt cx="6781455" cy="124980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B3B3F50-F315-8F47-8F59-BD0B5295E2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78302"/>
            <a:stretch/>
          </p:blipFill>
          <p:spPr>
            <a:xfrm>
              <a:off x="437726" y="1946849"/>
              <a:ext cx="6020648" cy="124980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D6DE17E-C874-554E-9439-CF93CEB91741}"/>
                </a:ext>
              </a:extLst>
            </p:cNvPr>
            <p:cNvSpPr txBox="1"/>
            <p:nvPr/>
          </p:nvSpPr>
          <p:spPr>
            <a:xfrm>
              <a:off x="920753" y="2234507"/>
              <a:ext cx="629842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Suối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chảy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róc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rách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q</a:t>
              </a:r>
              <a:r>
                <a:rPr lang="en-US" sz="3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ua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khe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đá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1FB57B8-B3DC-3046-A1D6-F8684991C79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70516" y="2466975"/>
              <a:ext cx="34671" cy="83937"/>
            </a:xfrm>
            <a:prstGeom prst="line">
              <a:avLst/>
            </a:prstGeom>
            <a:ln w="19050">
              <a:solidFill>
                <a:srgbClr val="EF5F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4C6C8D0-5550-DC48-BF09-30CA896A4B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91216" y="2466975"/>
              <a:ext cx="34671" cy="83937"/>
            </a:xfrm>
            <a:prstGeom prst="line">
              <a:avLst/>
            </a:prstGeom>
            <a:ln w="19050">
              <a:solidFill>
                <a:srgbClr val="EF5F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2887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6" grpId="0" uiExpand="1"/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tudent Writing (#4) | Free SVG">
            <a:extLst>
              <a:ext uri="{FF2B5EF4-FFF2-40B4-BE49-F238E27FC236}">
                <a16:creationId xmlns:a16="http://schemas.microsoft.com/office/drawing/2014/main" id="{008A2DFE-B3DF-4634-A3F3-A8094D68F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269" y="2102228"/>
            <a:ext cx="2887461" cy="288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1986C86-C886-4D53-906E-8CB62392B84F}"/>
              </a:ext>
            </a:extLst>
          </p:cNvPr>
          <p:cNvSpPr txBox="1"/>
          <p:nvPr/>
        </p:nvSpPr>
        <p:spPr>
          <a:xfrm>
            <a:off x="906858" y="1513608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Luyện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vở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FBF81D-FF52-403B-A1FD-3CD559BC8CE6}"/>
              </a:ext>
            </a:extLst>
          </p:cNvPr>
          <p:cNvSpPr txBox="1"/>
          <p:nvPr/>
        </p:nvSpPr>
        <p:spPr>
          <a:xfrm>
            <a:off x="1794759" y="507410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/>
                </a:solidFill>
                <a:latin typeface="UTM Cookies" panose="02040603050506020204" pitchFamily="18" charset="0"/>
              </a:rPr>
              <a:t>Viết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5BAEB4-34A3-094F-A565-83DD9CE8A4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BFFFF"/>
              </a:clrFrom>
              <a:clrTo>
                <a:srgbClr val="FBFFFF">
                  <a:alpha val="0"/>
                </a:srgbClr>
              </a:clrTo>
            </a:clrChange>
          </a:blip>
          <a:srcRect l="15092" r="7561"/>
          <a:stretch/>
        </p:blipFill>
        <p:spPr>
          <a:xfrm>
            <a:off x="366889" y="335183"/>
            <a:ext cx="1285274" cy="1290285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08449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632287" y="430226"/>
            <a:ext cx="4611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accent2"/>
                </a:solidFill>
                <a:latin typeface="UTM Cookies" panose="02040603050506020204" pitchFamily="18" charset="0"/>
              </a:rPr>
              <a:t>Nói và nghe</a:t>
            </a:r>
            <a:endParaRPr lang="en-US" sz="40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44695CB-A6C5-8642-8253-33D3ECA4C332}"/>
              </a:ext>
            </a:extLst>
          </p:cNvPr>
          <p:cNvSpPr txBox="1"/>
          <p:nvPr/>
        </p:nvSpPr>
        <p:spPr>
          <a:xfrm>
            <a:off x="484001" y="2099330"/>
            <a:ext cx="15399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UTM Alberta Heavy" panose="02040603050506020204" pitchFamily="18" charset="0"/>
              </a:rPr>
              <a:t>Chiếc đèn lồng</a:t>
            </a:r>
            <a:endParaRPr lang="en-VN" sz="3600" dirty="0">
              <a:solidFill>
                <a:srgbClr val="FF0000"/>
              </a:solidFill>
              <a:latin typeface="UTM Alberta Heavy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B7EC9F-AD55-A245-9018-549B410871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3274" t="3805" r="30572"/>
          <a:stretch/>
        </p:blipFill>
        <p:spPr>
          <a:xfrm>
            <a:off x="386921" y="377021"/>
            <a:ext cx="1257239" cy="1255764"/>
          </a:xfrm>
          <a:prstGeom prst="ellipse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D1A1C2-311D-5D4D-B558-FB04D35BFC9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4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65" t="1734"/>
          <a:stretch/>
        </p:blipFill>
        <p:spPr>
          <a:xfrm>
            <a:off x="2403729" y="1345984"/>
            <a:ext cx="1840674" cy="1762511"/>
          </a:xfrm>
          <a:prstGeom prst="roundRect">
            <a:avLst>
              <a:gd name="adj" fmla="val 6571"/>
            </a:avLst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367A16-EC8E-EF47-B12D-35E246EB505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3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38" t="1379"/>
          <a:stretch/>
        </p:blipFill>
        <p:spPr>
          <a:xfrm>
            <a:off x="4312475" y="1345985"/>
            <a:ext cx="1889155" cy="1754326"/>
          </a:xfrm>
          <a:prstGeom prst="roundRect">
            <a:avLst>
              <a:gd name="adj" fmla="val 7415"/>
            </a:avLst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2CF44BF-DB10-6A43-AD79-5D51F6EE768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616" t="1296"/>
          <a:stretch/>
        </p:blipFill>
        <p:spPr>
          <a:xfrm>
            <a:off x="2403729" y="3124839"/>
            <a:ext cx="1840674" cy="1762719"/>
          </a:xfrm>
          <a:prstGeom prst="roundRect">
            <a:avLst>
              <a:gd name="adj" fmla="val 7876"/>
            </a:avLst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668D92B-766A-DE41-B782-AD9A211723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22941" y="3108495"/>
            <a:ext cx="1878690" cy="1779063"/>
          </a:xfrm>
          <a:prstGeom prst="roundRect">
            <a:avLst>
              <a:gd name="adj" fmla="val 8774"/>
            </a:avLst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467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385643" y="578414"/>
            <a:ext cx="1623075" cy="758402"/>
            <a:chOff x="359915" y="617893"/>
            <a:chExt cx="1623075" cy="75840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</a:t>
              </a:r>
              <a:r>
                <a:rPr lang="en-US" sz="18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40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5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59915" y="668409"/>
              <a:ext cx="16136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BÀI</a:t>
              </a:r>
              <a:r>
                <a:rPr lang="en-US" sz="18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40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5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5FE461F-E49E-4C41-98B4-152CC73E746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3665" y="1371656"/>
            <a:ext cx="695814" cy="3667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1452940" y="1408374"/>
            <a:ext cx="557241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1500" dirty="0">
                <a:latin typeface="UTM Avo" panose="02040603050506020204" pitchFamily="18" charset="0"/>
              </a:rPr>
              <a:t>Theo em, nước mưa rơi xuống sẽ đi đâu? 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5B728C-6E08-431C-95CB-497657ACF5B5}"/>
              </a:ext>
            </a:extLst>
          </p:cNvPr>
          <p:cNvSpPr txBox="1"/>
          <p:nvPr/>
        </p:nvSpPr>
        <p:spPr>
          <a:xfrm>
            <a:off x="1492573" y="506856"/>
            <a:ext cx="5365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GIỌT NƯỚC VÀ BIỂN LỚN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87DF9C-162B-224B-976E-3EB4697257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3805"/>
          <a:stretch/>
        </p:blipFill>
        <p:spPr>
          <a:xfrm>
            <a:off x="239172" y="1731539"/>
            <a:ext cx="6387871" cy="3179826"/>
          </a:xfrm>
          <a:prstGeom prst="round2SameRect">
            <a:avLst>
              <a:gd name="adj1" fmla="val 0"/>
              <a:gd name="adj2" fmla="val 29971"/>
            </a:avLst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756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6EDC691-89B2-D942-85BC-36877714CD6B}"/>
              </a:ext>
            </a:extLst>
          </p:cNvPr>
          <p:cNvSpPr/>
          <p:nvPr/>
        </p:nvSpPr>
        <p:spPr>
          <a:xfrm>
            <a:off x="429235" y="2387625"/>
            <a:ext cx="2999765" cy="24313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000000"/>
                </a:solidFill>
              </a:rPr>
              <a:t>Bác đom đóm già nghĩ gì khi nhìn bầy đom đóm nhỏ rước đèn lồng?</a:t>
            </a:r>
            <a:endParaRPr lang="en-VN" dirty="0">
              <a:solidFill>
                <a:srgbClr val="000000"/>
              </a:solidFill>
            </a:endParaRPr>
          </a:p>
          <a:p>
            <a:pPr algn="ctr"/>
            <a:r>
              <a:rPr lang="en-US" dirty="0">
                <a:solidFill>
                  <a:srgbClr val="000000"/>
                </a:solidFill>
              </a:rPr>
              <a:t> </a:t>
            </a:r>
            <a:endParaRPr lang="en-VN" dirty="0">
              <a:solidFill>
                <a:srgbClr val="000000"/>
              </a:solidFill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9E2502B-2765-C548-B116-958C9A888CE4}"/>
              </a:ext>
            </a:extLst>
          </p:cNvPr>
          <p:cNvSpPr/>
          <p:nvPr/>
        </p:nvSpPr>
        <p:spPr>
          <a:xfrm>
            <a:off x="3375941" y="2298010"/>
            <a:ext cx="2915874" cy="24313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000000"/>
                </a:solidFill>
              </a:rPr>
              <a:t>Bác đom đóm làm gì khi nghe tiếng khóc của ong non? </a:t>
            </a:r>
            <a:endParaRPr lang="en-VN" dirty="0">
              <a:solidFill>
                <a:srgbClr val="000000"/>
              </a:solidFill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4540A90-12E5-4240-B744-FAE964ECADF5}"/>
              </a:ext>
            </a:extLst>
          </p:cNvPr>
          <p:cNvSpPr/>
          <p:nvPr/>
        </p:nvSpPr>
        <p:spPr>
          <a:xfrm>
            <a:off x="465590" y="4457364"/>
            <a:ext cx="2999765" cy="473153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000000"/>
                </a:solidFill>
              </a:rPr>
              <a:t>Chuyện gì xảy ra với bác đom đóm sau khi đưa ong non về nhà?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7737C89-AB42-DE44-A538-5161F14AACAC}"/>
              </a:ext>
            </a:extLst>
          </p:cNvPr>
          <p:cNvSpPr/>
          <p:nvPr/>
        </p:nvSpPr>
        <p:spPr>
          <a:xfrm>
            <a:off x="3546165" y="4502352"/>
            <a:ext cx="2745650" cy="428165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000000"/>
                </a:solidFill>
              </a:rPr>
              <a:t>Điều gì khiến bác đom đóm cảm động?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F54D6D-D156-8A48-B767-0E6FF83457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65" t="1734"/>
          <a:stretch/>
        </p:blipFill>
        <p:spPr>
          <a:xfrm>
            <a:off x="1008780" y="388889"/>
            <a:ext cx="1840674" cy="1762511"/>
          </a:xfrm>
          <a:prstGeom prst="roundRect">
            <a:avLst>
              <a:gd name="adj" fmla="val 6571"/>
            </a:avLst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824A6D-9A56-764B-97E1-273D03C502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3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38" t="1379"/>
          <a:stretch/>
        </p:blipFill>
        <p:spPr>
          <a:xfrm>
            <a:off x="3894533" y="397074"/>
            <a:ext cx="1889155" cy="1754326"/>
          </a:xfrm>
          <a:prstGeom prst="roundRect">
            <a:avLst>
              <a:gd name="adj" fmla="val 7415"/>
            </a:avLst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10F9AE-3A06-104B-8F81-6742DEC88D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616" t="1296"/>
          <a:stretch/>
        </p:blipFill>
        <p:spPr>
          <a:xfrm>
            <a:off x="1008780" y="2652053"/>
            <a:ext cx="1840674" cy="1762719"/>
          </a:xfrm>
          <a:prstGeom prst="roundRect">
            <a:avLst>
              <a:gd name="adj" fmla="val 7876"/>
            </a:avLst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07E22D-FDE4-BD4C-A8C1-5466F305FD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94533" y="2678301"/>
            <a:ext cx="1878690" cy="1779063"/>
          </a:xfrm>
          <a:prstGeom prst="roundRect">
            <a:avLst>
              <a:gd name="adj" fmla="val 8774"/>
            </a:avLst>
          </a:prstGeom>
        </p:spPr>
      </p:pic>
    </p:spTree>
    <p:extLst>
      <p:ext uri="{BB962C8B-B14F-4D97-AF65-F5344CB8AC3E}">
        <p14:creationId xmlns:p14="http://schemas.microsoft.com/office/powerpoint/2010/main" val="28933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AA249EB1-4211-9645-96EE-331A2796D590}"/>
              </a:ext>
            </a:extLst>
          </p:cNvPr>
          <p:cNvSpPr txBox="1"/>
          <p:nvPr/>
        </p:nvSpPr>
        <p:spPr>
          <a:xfrm>
            <a:off x="496829" y="374306"/>
            <a:ext cx="5864342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Kể lại từng đoạn của câu chuyện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7CB7833-5D1C-6147-9D85-A02B73D5DB50}"/>
              </a:ext>
            </a:extLst>
          </p:cNvPr>
          <p:cNvSpPr/>
          <p:nvPr/>
        </p:nvSpPr>
        <p:spPr>
          <a:xfrm>
            <a:off x="1325025" y="4392694"/>
            <a:ext cx="4207949" cy="336965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000000"/>
                </a:solidFill>
              </a:rPr>
              <a:t>Bác đom đóm già nghĩ gì khi nhìn bầy đom đóm nhỏ rước đèn lồng?</a:t>
            </a:r>
            <a:endParaRPr lang="en-VN" sz="2000" dirty="0">
              <a:solidFill>
                <a:srgbClr val="000000"/>
              </a:solidFill>
            </a:endParaRPr>
          </a:p>
          <a:p>
            <a:pPr algn="ctr"/>
            <a:r>
              <a:rPr lang="en-US" sz="2000" dirty="0">
                <a:solidFill>
                  <a:srgbClr val="000000"/>
                </a:solidFill>
              </a:rPr>
              <a:t> </a:t>
            </a:r>
            <a:endParaRPr lang="en-VN" sz="2000" dirty="0">
              <a:solidFill>
                <a:srgbClr val="0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8D1DD4-6E44-134A-9663-28AA47129E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65" t="1734"/>
          <a:stretch/>
        </p:blipFill>
        <p:spPr>
          <a:xfrm>
            <a:off x="1740299" y="828213"/>
            <a:ext cx="3251959" cy="3113867"/>
          </a:xfrm>
          <a:prstGeom prst="roundRect">
            <a:avLst>
              <a:gd name="adj" fmla="val 6571"/>
            </a:avLst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940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1323FD6-A55C-4D46-A746-4A25F3A610C6}"/>
              </a:ext>
            </a:extLst>
          </p:cNvPr>
          <p:cNvSpPr/>
          <p:nvPr/>
        </p:nvSpPr>
        <p:spPr>
          <a:xfrm>
            <a:off x="1488451" y="3590642"/>
            <a:ext cx="3881097" cy="122773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000000"/>
                </a:solidFill>
              </a:rPr>
              <a:t>Bác đom đóm làm gì khi nghe tiếng khóc của ong non? </a:t>
            </a:r>
            <a:endParaRPr lang="en-VN" sz="2000" dirty="0">
              <a:solidFill>
                <a:srgbClr val="0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380CC5-E93A-A440-B479-6189A06CE6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38" t="1379"/>
          <a:stretch/>
        </p:blipFill>
        <p:spPr>
          <a:xfrm>
            <a:off x="1842903" y="644850"/>
            <a:ext cx="3172191" cy="2945792"/>
          </a:xfrm>
          <a:prstGeom prst="roundRect">
            <a:avLst>
              <a:gd name="adj" fmla="val 7415"/>
            </a:avLst>
          </a:prstGeom>
        </p:spPr>
      </p:pic>
    </p:spTree>
    <p:extLst>
      <p:ext uri="{BB962C8B-B14F-4D97-AF65-F5344CB8AC3E}">
        <p14:creationId xmlns:p14="http://schemas.microsoft.com/office/powerpoint/2010/main" val="405978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2182E1A-D1CC-334D-AE1F-1E423050F5CD}"/>
              </a:ext>
            </a:extLst>
          </p:cNvPr>
          <p:cNvSpPr/>
          <p:nvPr/>
        </p:nvSpPr>
        <p:spPr>
          <a:xfrm>
            <a:off x="1247081" y="3670982"/>
            <a:ext cx="4268970" cy="880698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000000"/>
                </a:solidFill>
              </a:rPr>
              <a:t>Chuyện gì xảy ra với bác đom đóm sau khi đưa ong non về nhà? 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A2C2C3-1ED8-8848-AAE3-0818E7798A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616" t="1296"/>
          <a:stretch/>
        </p:blipFill>
        <p:spPr>
          <a:xfrm>
            <a:off x="1837063" y="591820"/>
            <a:ext cx="3183873" cy="3049032"/>
          </a:xfrm>
          <a:prstGeom prst="roundRect">
            <a:avLst>
              <a:gd name="adj" fmla="val 7876"/>
            </a:avLst>
          </a:prstGeom>
        </p:spPr>
      </p:pic>
    </p:spTree>
    <p:extLst>
      <p:ext uri="{BB962C8B-B14F-4D97-AF65-F5344CB8AC3E}">
        <p14:creationId xmlns:p14="http://schemas.microsoft.com/office/powerpoint/2010/main" val="262237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E55D415-4854-B84F-9D5D-5BE4AA210121}"/>
              </a:ext>
            </a:extLst>
          </p:cNvPr>
          <p:cNvSpPr/>
          <p:nvPr/>
        </p:nvSpPr>
        <p:spPr>
          <a:xfrm>
            <a:off x="1019062" y="3791284"/>
            <a:ext cx="4965178" cy="888663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000000"/>
                </a:solidFill>
              </a:rPr>
              <a:t>Điều gì khiến bác đom đóm cảm động?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6023E1-49CB-BF42-B52C-5D173FD4EF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0492" y="750775"/>
            <a:ext cx="3137015" cy="2970659"/>
          </a:xfrm>
          <a:prstGeom prst="roundRect">
            <a:avLst>
              <a:gd name="adj" fmla="val 8774"/>
            </a:avLst>
          </a:prstGeom>
        </p:spPr>
      </p:pic>
    </p:spTree>
    <p:extLst>
      <p:ext uri="{BB962C8B-B14F-4D97-AF65-F5344CB8AC3E}">
        <p14:creationId xmlns:p14="http://schemas.microsoft.com/office/powerpoint/2010/main" val="314949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A7D1CC0-A1AC-A24A-AFA4-9A623509F757}"/>
              </a:ext>
            </a:extLst>
          </p:cNvPr>
          <p:cNvSpPr txBox="1"/>
          <p:nvPr/>
        </p:nvSpPr>
        <p:spPr>
          <a:xfrm>
            <a:off x="464589" y="1598053"/>
            <a:ext cx="5928822" cy="194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17479D"/>
                </a:solidFill>
                <a:latin typeface="UTM Avo" panose="02040603050506020204" pitchFamily="18" charset="0"/>
              </a:rPr>
              <a:t>Kể cho người thân về bác đom đóm già trong câu chuyện </a:t>
            </a:r>
            <a:r>
              <a:rPr lang="vi-VN" sz="2800" b="1" i="1" dirty="0">
                <a:solidFill>
                  <a:srgbClr val="FF0000"/>
                </a:solidFill>
                <a:latin typeface="UTM Avo" panose="02040603050506020204" pitchFamily="18" charset="0"/>
              </a:rPr>
              <a:t>Chiếc đèn lồng</a:t>
            </a:r>
            <a:r>
              <a:rPr lang="vi-VN" sz="2800" b="1" dirty="0">
                <a:solidFill>
                  <a:srgbClr val="17479D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6122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680603" y="0"/>
            <a:ext cx="1281038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 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98295" y="30045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890903" y="305826"/>
            <a:ext cx="3000941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Giọt nước và biển lớn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03" y="981610"/>
            <a:ext cx="304770" cy="28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70" y="3055730"/>
            <a:ext cx="288000" cy="28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373" y="981610"/>
            <a:ext cx="288000" cy="28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5677315-3545-084B-8F56-9465E3ECC6EC}"/>
              </a:ext>
            </a:extLst>
          </p:cNvPr>
          <p:cNvSpPr txBox="1"/>
          <p:nvPr/>
        </p:nvSpPr>
        <p:spPr>
          <a:xfrm>
            <a:off x="506936" y="876533"/>
            <a:ext cx="2874929" cy="3772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Tí ta tí tách 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Từng giọt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Từng giọt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Mưa rơi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Rơi rơi.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Góp lại bao ngày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Thành dòng suối nhỏ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Lượn trên bãi cỏ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Chảy xuống chân đồi.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41B8AE-1B47-A84A-9615-2BF7E9D9F302}"/>
              </a:ext>
            </a:extLst>
          </p:cNvPr>
          <p:cNvSpPr txBox="1"/>
          <p:nvPr/>
        </p:nvSpPr>
        <p:spPr>
          <a:xfrm>
            <a:off x="3654382" y="876533"/>
            <a:ext cx="3000941" cy="1695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Suối gặp bạn rồi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Góp thành sông lớn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Sông đi ra biển 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Biển thành mênh mông.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3789F9-9BEE-C747-8936-3209C04E1D74}"/>
              </a:ext>
            </a:extLst>
          </p:cNvPr>
          <p:cNvSpPr txBox="1"/>
          <p:nvPr/>
        </p:nvSpPr>
        <p:spPr>
          <a:xfrm>
            <a:off x="3654382" y="2992470"/>
            <a:ext cx="2784124" cy="1695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Biển ơi, có biết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Biển lớn vô cùng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Từng giọt nước trong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Làm nên biển đấy!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8BFE28-0013-CA49-8616-37F1546FD267}"/>
              </a:ext>
            </a:extLst>
          </p:cNvPr>
          <p:cNvSpPr txBox="1"/>
          <p:nvPr/>
        </p:nvSpPr>
        <p:spPr>
          <a:xfrm>
            <a:off x="4779388" y="4715123"/>
            <a:ext cx="15664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600" dirty="0">
                <a:latin typeface="UTM Avo" panose="02040603050506020204" pitchFamily="18" charset="0"/>
              </a:rPr>
              <a:t>(Nguyễn Bao)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DD3ACB-E780-9E44-BF33-B643817CCB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76143" y="2797740"/>
            <a:ext cx="660400" cy="850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338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680603" y="0"/>
            <a:ext cx="1281038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 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98295" y="30045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890903" y="305826"/>
            <a:ext cx="3000941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Giọt nước và biển lớn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677315-3545-084B-8F56-9465E3ECC6EC}"/>
              </a:ext>
            </a:extLst>
          </p:cNvPr>
          <p:cNvSpPr txBox="1"/>
          <p:nvPr/>
        </p:nvSpPr>
        <p:spPr>
          <a:xfrm>
            <a:off x="506936" y="876533"/>
            <a:ext cx="2874929" cy="3772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1800" b="1" dirty="0">
                <a:solidFill>
                  <a:srgbClr val="FF0000"/>
                </a:solidFill>
                <a:latin typeface="UTM Avo" panose="02040603050506020204" pitchFamily="18" charset="0"/>
              </a:rPr>
              <a:t>Tí ta tí tách 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Từng giọt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Từng giọt</a:t>
            </a:r>
          </a:p>
          <a:p>
            <a:pPr marL="44450" algn="just">
              <a:lnSpc>
                <a:spcPct val="150000"/>
              </a:lnSpc>
            </a:pPr>
            <a:r>
              <a:rPr lang="vi-VN" sz="1800" b="1" dirty="0">
                <a:solidFill>
                  <a:srgbClr val="EF5F5F"/>
                </a:solidFill>
                <a:latin typeface="UTM Avo" panose="02040603050506020204" pitchFamily="18" charset="0"/>
              </a:rPr>
              <a:t>Mưa rơi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Rơi rơi.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Góp lại bao ngày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Thành </a:t>
            </a:r>
            <a:r>
              <a:rPr lang="vi-VN" sz="1800" b="1" dirty="0">
                <a:solidFill>
                  <a:srgbClr val="EF5F5F"/>
                </a:solidFill>
                <a:latin typeface="UTM Avo" panose="02040603050506020204" pitchFamily="18" charset="0"/>
              </a:rPr>
              <a:t>dòng suối </a:t>
            </a:r>
            <a:r>
              <a:rPr lang="vi-VN" sz="1800" dirty="0">
                <a:latin typeface="UTM Avo" panose="02040603050506020204" pitchFamily="18" charset="0"/>
              </a:rPr>
              <a:t>nhỏ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Lượn trên bãi cỏ</a:t>
            </a:r>
          </a:p>
          <a:p>
            <a:pPr marL="44450" algn="just">
              <a:lnSpc>
                <a:spcPct val="150000"/>
              </a:lnSpc>
            </a:pPr>
            <a:r>
              <a:rPr lang="vi-VN" sz="1800" b="1" dirty="0">
                <a:solidFill>
                  <a:srgbClr val="EF5F5F"/>
                </a:solidFill>
                <a:latin typeface="UTM Avo" panose="02040603050506020204" pitchFamily="18" charset="0"/>
              </a:rPr>
              <a:t>Chảy xuống </a:t>
            </a:r>
            <a:r>
              <a:rPr lang="vi-VN" sz="1800" dirty="0">
                <a:latin typeface="UTM Avo" panose="02040603050506020204" pitchFamily="18" charset="0"/>
              </a:rPr>
              <a:t>chân đồi.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41B8AE-1B47-A84A-9615-2BF7E9D9F302}"/>
              </a:ext>
            </a:extLst>
          </p:cNvPr>
          <p:cNvSpPr txBox="1"/>
          <p:nvPr/>
        </p:nvSpPr>
        <p:spPr>
          <a:xfrm>
            <a:off x="3654382" y="876533"/>
            <a:ext cx="3000941" cy="1695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Suối gặp bạn rồi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Góp thành sông lớn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Sông đi ra biển 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Biển thành mênh mông.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3789F9-9BEE-C747-8936-3209C04E1D74}"/>
              </a:ext>
            </a:extLst>
          </p:cNvPr>
          <p:cNvSpPr txBox="1"/>
          <p:nvPr/>
        </p:nvSpPr>
        <p:spPr>
          <a:xfrm>
            <a:off x="3654382" y="2992470"/>
            <a:ext cx="2784124" cy="1695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Biển ơi, có biết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Biển lớn vô cùng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Từng giọt nước trong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Làm nên biển đấy!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8BFE28-0013-CA49-8616-37F1546FD267}"/>
              </a:ext>
            </a:extLst>
          </p:cNvPr>
          <p:cNvSpPr txBox="1"/>
          <p:nvPr/>
        </p:nvSpPr>
        <p:spPr>
          <a:xfrm>
            <a:off x="4779388" y="4715123"/>
            <a:ext cx="15664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600" dirty="0">
                <a:latin typeface="UTM Avo" panose="02040603050506020204" pitchFamily="18" charset="0"/>
              </a:rPr>
              <a:t>(Nguyễn Bao)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879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4604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46086" y="818801"/>
            <a:ext cx="5365827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Từ ngữ</a:t>
            </a:r>
            <a:endParaRPr lang="en-US" sz="18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05FE84-F3FF-423B-ADA4-6F77209D652D}"/>
              </a:ext>
            </a:extLst>
          </p:cNvPr>
          <p:cNvSpPr/>
          <p:nvPr/>
        </p:nvSpPr>
        <p:spPr>
          <a:xfrm>
            <a:off x="460226" y="1312830"/>
            <a:ext cx="5996762" cy="455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     </a:t>
            </a:r>
            <a:r>
              <a:rPr lang="vi-VN" sz="1800" dirty="0">
                <a:latin typeface="UTM Avo" panose="02040603050506020204" pitchFamily="18" charset="0"/>
                <a:cs typeface="Times New Roman" panose="02020603050405020304" pitchFamily="18" charset="0"/>
              </a:rPr>
              <a:t>lượn</a:t>
            </a:r>
            <a:endParaRPr lang="vi-VN" sz="180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C8AD751-7B5F-4219-A003-AE328012CD5C}"/>
              </a:ext>
            </a:extLst>
          </p:cNvPr>
          <p:cNvSpPr/>
          <p:nvPr/>
        </p:nvSpPr>
        <p:spPr>
          <a:xfrm>
            <a:off x="550607" y="1450259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1375029" y="1312830"/>
            <a:ext cx="4366089" cy="448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uốn theo đường vòng.</a:t>
            </a:r>
          </a:p>
        </p:txBody>
      </p:sp>
      <p:pic>
        <p:nvPicPr>
          <p:cNvPr id="2" name="Picture 2" descr="Bộ ảnh sông Hương thơ mộng nhìn từ trên cao khi đi du lịch Huế">
            <a:extLst>
              <a:ext uri="{FF2B5EF4-FFF2-40B4-BE49-F238E27FC236}">
                <a16:creationId xmlns:a16="http://schemas.microsoft.com/office/drawing/2014/main" id="{14423E17-596A-DE40-902A-81A485456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1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702" y="1915062"/>
            <a:ext cx="3690593" cy="276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588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/>
      <p:bldP spid="5" grpId="0" animBg="1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347370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377415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46086" y="852945"/>
            <a:ext cx="5365827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Ngắt nghỉ đoạn thơ</a:t>
            </a:r>
            <a:endParaRPr lang="en-US" sz="18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52BE51-D649-4526-9277-FF3ADEE969EC}"/>
              </a:ext>
            </a:extLst>
          </p:cNvPr>
          <p:cNvSpPr/>
          <p:nvPr/>
        </p:nvSpPr>
        <p:spPr>
          <a:xfrm>
            <a:off x="2011640" y="1506716"/>
            <a:ext cx="1908531" cy="2783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Tí ta tí tách </a:t>
            </a:r>
          </a:p>
          <a:p>
            <a:pPr marL="44450"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Từng giọt</a:t>
            </a:r>
          </a:p>
          <a:p>
            <a:pPr marL="44450"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Từng giọt</a:t>
            </a:r>
          </a:p>
          <a:p>
            <a:pPr marL="44450"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Mưa rơi</a:t>
            </a:r>
          </a:p>
          <a:p>
            <a:pPr marL="44450"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Rơi rơi.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B68DD48-9047-4C0E-873F-F9EFE47EFA41}"/>
              </a:ext>
            </a:extLst>
          </p:cNvPr>
          <p:cNvCxnSpPr/>
          <p:nvPr/>
        </p:nvCxnSpPr>
        <p:spPr>
          <a:xfrm flipH="1">
            <a:off x="2724775" y="1678701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24CFEEF-212F-42B3-BBBF-4D440F828404}"/>
              </a:ext>
            </a:extLst>
          </p:cNvPr>
          <p:cNvCxnSpPr/>
          <p:nvPr/>
        </p:nvCxnSpPr>
        <p:spPr>
          <a:xfrm flipH="1">
            <a:off x="3494178" y="2781007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E5EBDDA-DD2C-4A8F-B8C1-CA4801437ACA}"/>
              </a:ext>
            </a:extLst>
          </p:cNvPr>
          <p:cNvCxnSpPr/>
          <p:nvPr/>
        </p:nvCxnSpPr>
        <p:spPr>
          <a:xfrm flipH="1">
            <a:off x="3598027" y="2227414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34DDAAC-18E1-413F-B350-330F0AF8449A}"/>
              </a:ext>
            </a:extLst>
          </p:cNvPr>
          <p:cNvCxnSpPr/>
          <p:nvPr/>
        </p:nvCxnSpPr>
        <p:spPr>
          <a:xfrm flipH="1">
            <a:off x="3785476" y="1678701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00759FBC-20E1-7046-AEBE-04A4927D0159}"/>
              </a:ext>
            </a:extLst>
          </p:cNvPr>
          <p:cNvGrpSpPr/>
          <p:nvPr/>
        </p:nvGrpSpPr>
        <p:grpSpPr>
          <a:xfrm>
            <a:off x="3136437" y="3860339"/>
            <a:ext cx="141062" cy="353729"/>
            <a:chOff x="8719213" y="2921749"/>
            <a:chExt cx="141062" cy="353729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4C9B04D-77F6-4ABC-A7F4-7426302A4626}"/>
                </a:ext>
              </a:extLst>
            </p:cNvPr>
            <p:cNvCxnSpPr/>
            <p:nvPr/>
          </p:nvCxnSpPr>
          <p:spPr>
            <a:xfrm flipH="1">
              <a:off x="8756426" y="2921749"/>
              <a:ext cx="103849" cy="353729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03CBC27-4077-460A-A843-2A2D268BAADA}"/>
                </a:ext>
              </a:extLst>
            </p:cNvPr>
            <p:cNvCxnSpPr/>
            <p:nvPr/>
          </p:nvCxnSpPr>
          <p:spPr>
            <a:xfrm flipH="1">
              <a:off x="8719213" y="2921749"/>
              <a:ext cx="103849" cy="353729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1D073F0-0B74-9B41-B8DE-70DBAB9DC835}"/>
              </a:ext>
            </a:extLst>
          </p:cNvPr>
          <p:cNvCxnSpPr/>
          <p:nvPr/>
        </p:nvCxnSpPr>
        <p:spPr>
          <a:xfrm flipH="1">
            <a:off x="3322292" y="3301052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0BB926D-152C-6A46-98F7-3B1EB1FD344B}"/>
              </a:ext>
            </a:extLst>
          </p:cNvPr>
          <p:cNvCxnSpPr/>
          <p:nvPr/>
        </p:nvCxnSpPr>
        <p:spPr>
          <a:xfrm flipH="1">
            <a:off x="2592645" y="3880994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647767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680603" y="0"/>
            <a:ext cx="1281038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 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98295" y="30045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890903" y="305826"/>
            <a:ext cx="3000941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Giọt nước và biển lớn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03" y="981610"/>
            <a:ext cx="304770" cy="28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70" y="3055730"/>
            <a:ext cx="288000" cy="28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373" y="981610"/>
            <a:ext cx="288000" cy="28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5677315-3545-084B-8F56-9465E3ECC6EC}"/>
              </a:ext>
            </a:extLst>
          </p:cNvPr>
          <p:cNvSpPr txBox="1"/>
          <p:nvPr/>
        </p:nvSpPr>
        <p:spPr>
          <a:xfrm>
            <a:off x="506936" y="876533"/>
            <a:ext cx="2874929" cy="3772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Tí ta tí tách 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Từng giọt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Từng giọt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Mưa rơi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Rơi rơi.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Góp lại bao ngày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Thành dòng suối nhỏ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Lượn trên bãi cỏ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Chảy xuống chân đồi.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41B8AE-1B47-A84A-9615-2BF7E9D9F302}"/>
              </a:ext>
            </a:extLst>
          </p:cNvPr>
          <p:cNvSpPr txBox="1"/>
          <p:nvPr/>
        </p:nvSpPr>
        <p:spPr>
          <a:xfrm>
            <a:off x="3654382" y="876533"/>
            <a:ext cx="3000941" cy="1695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Suối gặp bạn rồi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Góp thành sông lớn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Sông đi ra biển 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Biển thành mênh mông.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3789F9-9BEE-C747-8936-3209C04E1D74}"/>
              </a:ext>
            </a:extLst>
          </p:cNvPr>
          <p:cNvSpPr txBox="1"/>
          <p:nvPr/>
        </p:nvSpPr>
        <p:spPr>
          <a:xfrm>
            <a:off x="3654382" y="2992470"/>
            <a:ext cx="2784124" cy="1695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Biển ơi, có biết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Biển lớn vô cùng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Từng giọt nước trong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Làm nên biển đấy!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8BFE28-0013-CA49-8616-37F1546FD267}"/>
              </a:ext>
            </a:extLst>
          </p:cNvPr>
          <p:cNvSpPr txBox="1"/>
          <p:nvPr/>
        </p:nvSpPr>
        <p:spPr>
          <a:xfrm>
            <a:off x="4779388" y="4715123"/>
            <a:ext cx="15664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600" dirty="0">
                <a:latin typeface="UTM Avo" panose="02040603050506020204" pitchFamily="18" charset="0"/>
              </a:rPr>
              <a:t>(Nguyễn Bao)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DD3ACB-E780-9E44-BF33-B643817CCB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76143" y="2797740"/>
            <a:ext cx="660400" cy="850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3375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371285" y="1705000"/>
            <a:ext cx="6119826" cy="41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vi-VN" sz="1600" dirty="0">
                <a:latin typeface="UTM Avo" panose="02040603050506020204" pitchFamily="18" charset="0"/>
              </a:rPr>
              <a:t>Kể tên các sự vật được nhắc đến trong bài thơ.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238813-6EDC-49C5-8D5C-B80523462C08}"/>
              </a:ext>
            </a:extLst>
          </p:cNvPr>
          <p:cNvSpPr txBox="1"/>
          <p:nvPr/>
        </p:nvSpPr>
        <p:spPr>
          <a:xfrm>
            <a:off x="1688168" y="491298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TRẢ LỜI CÂU HỎI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C59F8C-EFBC-E845-85DB-19AF407A4D02}"/>
              </a:ext>
            </a:extLst>
          </p:cNvPr>
          <p:cNvSpPr txBox="1"/>
          <p:nvPr/>
        </p:nvSpPr>
        <p:spPr>
          <a:xfrm>
            <a:off x="366889" y="2097928"/>
            <a:ext cx="6119826" cy="414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vi-VN" sz="1600" dirty="0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</a:rPr>
              <a:t>Giọt nước mưa, dòng suối, bãi cỏ, đồi, sông, biển…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1A50AF-DBB0-B144-B27A-5DA2012B0E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3274" t="3805" r="30572"/>
          <a:stretch/>
        </p:blipFill>
        <p:spPr>
          <a:xfrm>
            <a:off x="386921" y="377021"/>
            <a:ext cx="1257239" cy="1255764"/>
          </a:xfrm>
          <a:prstGeom prst="ellipse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569B084-E20C-8E40-AAAD-0545903B739E}"/>
              </a:ext>
            </a:extLst>
          </p:cNvPr>
          <p:cNvSpPr txBox="1"/>
          <p:nvPr/>
        </p:nvSpPr>
        <p:spPr>
          <a:xfrm>
            <a:off x="371285" y="2591119"/>
            <a:ext cx="6119826" cy="41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2. </a:t>
            </a:r>
            <a:r>
              <a:rPr lang="vi-VN" sz="1600" dirty="0">
                <a:latin typeface="UTM Avo" panose="02040603050506020204" pitchFamily="18" charset="0"/>
              </a:rPr>
              <a:t>Những gì góp phần tạo nên dòng suối nhỏ?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025B4E-3AB5-E440-B75D-7C9BCAD247BC}"/>
              </a:ext>
            </a:extLst>
          </p:cNvPr>
          <p:cNvSpPr txBox="1"/>
          <p:nvPr/>
        </p:nvSpPr>
        <p:spPr>
          <a:xfrm>
            <a:off x="366889" y="2984047"/>
            <a:ext cx="6119826" cy="778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vi-VN" sz="1600" dirty="0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</a:rPr>
              <a:t>Những giọt mưa góp lại bao ngày tạo nên dòng suối nhỏ.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673D83-1057-CF4C-B052-924966A90E67}"/>
              </a:ext>
            </a:extLst>
          </p:cNvPr>
          <p:cNvSpPr txBox="1"/>
          <p:nvPr/>
        </p:nvSpPr>
        <p:spPr>
          <a:xfrm>
            <a:off x="371285" y="3731762"/>
            <a:ext cx="6119826" cy="41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3. </a:t>
            </a:r>
            <a:r>
              <a:rPr lang="vi-VN" sz="1600" dirty="0">
                <a:latin typeface="UTM Avo" panose="02040603050506020204" pitchFamily="18" charset="0"/>
              </a:rPr>
              <a:t>Những dòng sông từ đâu mà có?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DA4FF7-963F-DD49-9C51-C0797A60B2AF}"/>
              </a:ext>
            </a:extLst>
          </p:cNvPr>
          <p:cNvSpPr txBox="1"/>
          <p:nvPr/>
        </p:nvSpPr>
        <p:spPr>
          <a:xfrm>
            <a:off x="366889" y="4124690"/>
            <a:ext cx="6119826" cy="414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vi-VN" sz="1600" dirty="0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</a:rPr>
              <a:t>Những dòng suối nhỏ góp thành sông.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107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/>
      <p:bldP spid="9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F89615-D37D-784F-82CD-06534B8D47AE}"/>
              </a:ext>
            </a:extLst>
          </p:cNvPr>
          <p:cNvSpPr txBox="1"/>
          <p:nvPr/>
        </p:nvSpPr>
        <p:spPr>
          <a:xfrm>
            <a:off x="359659" y="483278"/>
            <a:ext cx="6012859" cy="453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4. </a:t>
            </a:r>
            <a:r>
              <a:rPr lang="vi-VN" sz="1800" dirty="0">
                <a:latin typeface="UTM Avo" panose="02040603050506020204" pitchFamily="18" charset="0"/>
              </a:rPr>
              <a:t>Nói về hành trình giọt nước đi ra biển.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0A7DFC1-5CB2-DB49-9500-5010F2574B3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9434" y="1181819"/>
            <a:ext cx="1046458" cy="20723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F6B9EC-C2E0-204F-907D-8465A9A955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7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4628" y="1181819"/>
            <a:ext cx="1477283" cy="2072396"/>
          </a:xfrm>
          <a:prstGeom prst="round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F3A9F5D-9560-1D4F-81A4-51684A76FC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24"/>
          <a:stretch/>
        </p:blipFill>
        <p:spPr>
          <a:xfrm>
            <a:off x="3377703" y="1200675"/>
            <a:ext cx="1444865" cy="2072396"/>
          </a:xfrm>
          <a:prstGeom prst="roundRect">
            <a:avLst>
              <a:gd name="adj" fmla="val 21754"/>
            </a:avLst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2315456-FF4F-0845-A8B5-4F0B906CAD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2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9237" y="1200675"/>
            <a:ext cx="1467058" cy="2072397"/>
          </a:xfrm>
          <a:prstGeom prst="roundRect">
            <a:avLst>
              <a:gd name="adj" fmla="val 19189"/>
            </a:avLst>
          </a:prstGeom>
        </p:spPr>
      </p:pic>
      <p:sp>
        <p:nvSpPr>
          <p:cNvPr id="17" name="Right Arrow 16">
            <a:extLst>
              <a:ext uri="{FF2B5EF4-FFF2-40B4-BE49-F238E27FC236}">
                <a16:creationId xmlns:a16="http://schemas.microsoft.com/office/drawing/2014/main" id="{A6D2EB4A-62F2-EB42-A8FB-DC4E015B7E45}"/>
              </a:ext>
            </a:extLst>
          </p:cNvPr>
          <p:cNvSpPr/>
          <p:nvPr/>
        </p:nvSpPr>
        <p:spPr>
          <a:xfrm>
            <a:off x="1323152" y="2175597"/>
            <a:ext cx="252049" cy="171096"/>
          </a:xfrm>
          <a:prstGeom prst="rightArrow">
            <a:avLst/>
          </a:prstGeom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39E4E969-6968-CE40-B495-D2294BCFC825}"/>
              </a:ext>
            </a:extLst>
          </p:cNvPr>
          <p:cNvSpPr/>
          <p:nvPr/>
        </p:nvSpPr>
        <p:spPr>
          <a:xfrm>
            <a:off x="3086310" y="2175597"/>
            <a:ext cx="252049" cy="171096"/>
          </a:xfrm>
          <a:prstGeom prst="rightArrow">
            <a:avLst/>
          </a:prstGeom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4496EDCE-6CE5-364F-A037-BBEC81E5D311}"/>
              </a:ext>
            </a:extLst>
          </p:cNvPr>
          <p:cNvSpPr/>
          <p:nvPr/>
        </p:nvSpPr>
        <p:spPr>
          <a:xfrm>
            <a:off x="4830608" y="2170179"/>
            <a:ext cx="252049" cy="171096"/>
          </a:xfrm>
          <a:prstGeom prst="rightArrow">
            <a:avLst/>
          </a:prstGeom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36A0D1-5FB1-814C-92CE-B0CA6F6C3260}"/>
              </a:ext>
            </a:extLst>
          </p:cNvPr>
          <p:cNvSpPr txBox="1"/>
          <p:nvPr/>
        </p:nvSpPr>
        <p:spPr>
          <a:xfrm>
            <a:off x="559258" y="3480465"/>
            <a:ext cx="5739483" cy="1279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1800" dirty="0">
                <a:solidFill>
                  <a:srgbClr val="EF5F5F"/>
                </a:solidFill>
                <a:latin typeface="UTM Avo" panose="02040603050506020204" pitchFamily="18" charset="0"/>
              </a:rPr>
              <a:t>Nhiều giọt mưa góp thành suối.</a:t>
            </a:r>
          </a:p>
          <a:p>
            <a:pPr>
              <a:lnSpc>
                <a:spcPct val="150000"/>
              </a:lnSpc>
            </a:pPr>
            <a:r>
              <a:rPr lang="en-VN" sz="1800" dirty="0">
                <a:solidFill>
                  <a:srgbClr val="EF5F5F"/>
                </a:solidFill>
                <a:latin typeface="UTM Avo" panose="02040603050506020204" pitchFamily="18" charset="0"/>
              </a:rPr>
              <a:t>Nhiều dòng suối góp thành sông.</a:t>
            </a:r>
          </a:p>
          <a:p>
            <a:pPr>
              <a:lnSpc>
                <a:spcPct val="150000"/>
              </a:lnSpc>
            </a:pPr>
            <a:r>
              <a:rPr lang="en-VN" sz="1800" dirty="0">
                <a:solidFill>
                  <a:srgbClr val="EF5F5F"/>
                </a:solidFill>
                <a:latin typeface="UTM Avo" panose="02040603050506020204" pitchFamily="18" charset="0"/>
              </a:rPr>
              <a:t>Nhiều dòng sông ra biển lớn. </a:t>
            </a:r>
          </a:p>
        </p:txBody>
      </p:sp>
    </p:spTree>
    <p:extLst>
      <p:ext uri="{BB962C8B-B14F-4D97-AF65-F5344CB8AC3E}">
        <p14:creationId xmlns:p14="http://schemas.microsoft.com/office/powerpoint/2010/main" val="1561911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 animBg="1"/>
      <p:bldP spid="18" grpId="0" animBg="1"/>
      <p:bldP spid="19" grpId="0" animBg="1"/>
      <p:bldP spid="20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Bai1.Emlahocsinhlop2[20210529004629700].mdb"/>
  <p:tag name="ARS_RESPONSE_PERSONNUM" val="10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1415</TotalTime>
  <Words>754</Words>
  <Application>Microsoft Macintosh PowerPoint</Application>
  <PresentationFormat>Custom</PresentationFormat>
  <Paragraphs>152</Paragraphs>
  <Slides>25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Montserrat</vt:lpstr>
      <vt:lpstr>UTM Avo</vt:lpstr>
      <vt:lpstr>HP001 4 hàng</vt:lpstr>
      <vt:lpstr>UTM Alberta Heavy</vt:lpstr>
      <vt:lpstr>Arial</vt:lpstr>
      <vt:lpstr>Kalam</vt:lpstr>
      <vt:lpstr>UTM Cookies</vt:lpstr>
      <vt:lpstr>1_Doodle Sketchbook by Slidesgo</vt:lpstr>
      <vt:lpstr>2_Doodle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Le Bao Chau 20146072</cp:lastModifiedBy>
  <cp:revision>185</cp:revision>
  <dcterms:modified xsi:type="dcterms:W3CDTF">2021-06-17T07:57:42Z</dcterms:modified>
</cp:coreProperties>
</file>