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0"/>
  </p:notesMasterIdLst>
  <p:sldIdLst>
    <p:sldId id="389" r:id="rId2"/>
    <p:sldId id="390" r:id="rId3"/>
    <p:sldId id="391" r:id="rId4"/>
    <p:sldId id="395" r:id="rId5"/>
    <p:sldId id="412" r:id="rId6"/>
    <p:sldId id="396" r:id="rId7"/>
    <p:sldId id="413" r:id="rId8"/>
    <p:sldId id="414" r:id="rId9"/>
    <p:sldId id="397" r:id="rId10"/>
    <p:sldId id="415" r:id="rId11"/>
    <p:sldId id="398" r:id="rId12"/>
    <p:sldId id="399" r:id="rId13"/>
    <p:sldId id="402" r:id="rId14"/>
    <p:sldId id="416" r:id="rId15"/>
    <p:sldId id="404" r:id="rId16"/>
    <p:sldId id="405" r:id="rId17"/>
    <p:sldId id="417" r:id="rId18"/>
    <p:sldId id="418" r:id="rId19"/>
  </p:sldIdLst>
  <p:sldSz cx="6858000" cy="5143500"/>
  <p:notesSz cx="6858000" cy="9144000"/>
  <p:embeddedFontLst>
    <p:embeddedFont>
      <p:font typeface="Kalam" panose="020B0604020202020204" charset="0"/>
      <p:regular r:id="rId21"/>
      <p:bold r:id="rId22"/>
    </p:embeddedFont>
    <p:embeddedFont>
      <p:font typeface="Montserrat" panose="02000505000000020004" pitchFamily="2" charset="0"/>
      <p:regular r:id="rId23"/>
      <p:bold r:id="rId24"/>
      <p:italic r:id="rId25"/>
      <p:boldItalic r:id="rId26"/>
    </p:embeddedFont>
    <p:embeddedFont>
      <p:font typeface="UTM Avo" panose="02040603050506020204" pitchFamily="18" charset="0"/>
      <p:regular r:id="rId27"/>
      <p:bold r:id="rId28"/>
      <p:italic r:id="rId29"/>
      <p:boldItalic r:id="rId30"/>
    </p:embeddedFont>
    <p:embeddedFont>
      <p:font typeface="UTM Cookies" panose="02040603050506020204" pitchFamily="18" charset="0"/>
      <p:regular r:id="rId31"/>
    </p:embeddedFont>
  </p:embeddedFontLst>
  <p:custDataLst>
    <p:tags r:id="rId3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B33821AD-7E79-4A7E-B524-9D6B47CCDA99}">
          <p14:sldIdLst>
            <p14:sldId id="389"/>
            <p14:sldId id="390"/>
            <p14:sldId id="391"/>
            <p14:sldId id="395"/>
            <p14:sldId id="412"/>
            <p14:sldId id="396"/>
            <p14:sldId id="413"/>
            <p14:sldId id="414"/>
            <p14:sldId id="397"/>
            <p14:sldId id="415"/>
            <p14:sldId id="398"/>
            <p14:sldId id="399"/>
            <p14:sldId id="402"/>
          </p14:sldIdLst>
        </p14:section>
        <p14:section name="Untitled Section" id="{2FC7306A-806F-43BA-88F5-C358806126EE}">
          <p14:sldIdLst>
            <p14:sldId id="416"/>
            <p14:sldId id="404"/>
            <p14:sldId id="405"/>
            <p14:sldId id="417"/>
            <p14:sldId id="418"/>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h Thi Bich Ngoc" initials="DTBN" lastIdx="1" clrIdx="0">
    <p:extLst>
      <p:ext uri="{19B8F6BF-5375-455C-9EA6-DF929625EA0E}">
        <p15:presenceInfo xmlns:p15="http://schemas.microsoft.com/office/powerpoint/2012/main" userId="Dinh Thi Bich Ngo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B4C43"/>
    <a:srgbClr val="F7446B"/>
    <a:srgbClr val="FC7D77"/>
    <a:srgbClr val="BEE7FB"/>
    <a:srgbClr val="B7D574"/>
    <a:srgbClr val="7EA131"/>
    <a:srgbClr val="8AB036"/>
    <a:srgbClr val="F95D51"/>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570" y="72"/>
      </p:cViewPr>
      <p:guideLst/>
    </p:cSldViewPr>
  </p:slideViewPr>
  <p:notesTextViewPr>
    <p:cViewPr>
      <p:scale>
        <a:sx n="1" d="1"/>
        <a:sy n="1" d="1"/>
      </p:scale>
      <p:origin x="0" y="0"/>
    </p:cViewPr>
  </p:notesTextViewPr>
  <p:notesViewPr>
    <p:cSldViewPr snapToGrid="0" showGuides="1">
      <p:cViewPr varScale="1">
        <p:scale>
          <a:sx n="53" d="100"/>
          <a:sy n="53" d="100"/>
        </p:scale>
        <p:origin x="2844"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3436892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TextBox 4">
            <a:extLst>
              <a:ext uri="{FF2B5EF4-FFF2-40B4-BE49-F238E27FC236}">
                <a16:creationId xmlns:a16="http://schemas.microsoft.com/office/drawing/2014/main" id="{F4A8789F-95C3-4D66-B961-E48D19D8FCF9}"/>
              </a:ext>
            </a:extLst>
          </p:cNvPr>
          <p:cNvSpPr txBox="1"/>
          <p:nvPr userDrawn="1"/>
        </p:nvSpPr>
        <p:spPr>
          <a:xfrm>
            <a:off x="4748244" y="4864556"/>
            <a:ext cx="1714500" cy="215444"/>
          </a:xfrm>
          <a:prstGeom prst="rect">
            <a:avLst/>
          </a:prstGeom>
          <a:noFill/>
        </p:spPr>
        <p:txBody>
          <a:bodyPr wrap="square">
            <a:spAutoFit/>
          </a:bodyPr>
          <a:lstStyle/>
          <a:p>
            <a:r>
              <a:rPr lang="en-US" sz="800" b="0" i="0" dirty="0">
                <a:solidFill>
                  <a:srgbClr val="000000"/>
                </a:solidFill>
                <a:effectLst/>
                <a:latin typeface="Arial" panose="020B0604020202020204" pitchFamily="34" charset="0"/>
                <a:cs typeface="Arial" panose="020B0604020202020204" pitchFamily="34" charset="0"/>
              </a:rPr>
              <a:t>FeistyForwarders_0968120672</a:t>
            </a:r>
            <a:endParaRPr lang="en-US" sz="800" dirty="0">
              <a:solidFill>
                <a:srgbClr val="000000"/>
              </a:solidFill>
              <a:latin typeface="Arial" panose="020B0604020202020204" pitchFamily="34" charset="0"/>
              <a:cs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685" r:id="rId1"/>
    <p:sldLayoutId id="2147483687" r:id="rId2"/>
    <p:sldLayoutId id="2147483690" r:id="rId3"/>
    <p:sldLayoutId id="2147483691" r:id="rId4"/>
    <p:sldLayoutId id="2147483692" r:id="rId5"/>
    <p:sldLayoutId id="2147483686" r:id="rId6"/>
    <p:sldLayoutId id="2147483693" r:id="rId7"/>
    <p:sldLayoutId id="2147483688" r:id="rId8"/>
    <p:sldLayoutId id="214748369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8.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11.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10.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11.xml"/><Relationship Id="rId6" Type="http://schemas.microsoft.com/office/2007/relationships/hdphoto" Target="../media/hdphoto6.wdp"/><Relationship Id="rId5" Type="http://schemas.openxmlformats.org/officeDocument/2006/relationships/image" Target="../media/image18.png"/><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20.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13.xml"/><Relationship Id="rId4" Type="http://schemas.microsoft.com/office/2007/relationships/hdphoto" Target="../media/hdphoto8.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4.xml"/><Relationship Id="rId5" Type="http://schemas.microsoft.com/office/2007/relationships/hdphoto" Target="../media/hdphoto2.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11.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F15B31-59B2-414D-874A-FDF1B8EEA7A1}"/>
              </a:ext>
            </a:extLst>
          </p:cNvPr>
          <p:cNvSpPr txBox="1"/>
          <p:nvPr/>
        </p:nvSpPr>
        <p:spPr>
          <a:xfrm>
            <a:off x="1536011" y="190523"/>
            <a:ext cx="4977908" cy="1200329"/>
          </a:xfrm>
          <a:prstGeom prst="rect">
            <a:avLst/>
          </a:prstGeom>
          <a:noFill/>
        </p:spPr>
        <p:txBody>
          <a:bodyPr wrap="square" rtlCol="0">
            <a:spAutoFit/>
          </a:bodyPr>
          <a:lstStyle/>
          <a:p>
            <a:pPr algn="ctr"/>
            <a:r>
              <a:rPr lang="en-US" sz="3600" dirty="0">
                <a:ln>
                  <a:solidFill>
                    <a:schemeClr val="accent2"/>
                  </a:solidFill>
                </a:ln>
                <a:solidFill>
                  <a:schemeClr val="accent2"/>
                </a:solidFill>
                <a:latin typeface="UTM Cookies" panose="02040603050506020204" pitchFamily="18" charset="0"/>
              </a:rPr>
              <a:t>ÔN TẬP VÀ ĐÁNH GIÁ</a:t>
            </a:r>
          </a:p>
          <a:p>
            <a:pPr algn="ctr"/>
            <a:r>
              <a:rPr lang="en-US" sz="3600" dirty="0">
                <a:ln>
                  <a:solidFill>
                    <a:schemeClr val="accent2"/>
                  </a:solidFill>
                </a:ln>
                <a:solidFill>
                  <a:schemeClr val="accent2"/>
                </a:solidFill>
                <a:latin typeface="UTM Cookies" panose="02040603050506020204" pitchFamily="18" charset="0"/>
              </a:rPr>
              <a:t>CUỐI HỌC KÌ II</a:t>
            </a:r>
          </a:p>
        </p:txBody>
      </p:sp>
      <p:pic>
        <p:nvPicPr>
          <p:cNvPr id="1026" name="Picture 2" descr="Premium Vector | Little school children learning">
            <a:extLst>
              <a:ext uri="{FF2B5EF4-FFF2-40B4-BE49-F238E27FC236}">
                <a16:creationId xmlns:a16="http://schemas.microsoft.com/office/drawing/2014/main" id="{1E9AAB09-FB8C-4C25-AFD2-87DFB4311BC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15900" y="1343002"/>
            <a:ext cx="6426199" cy="3571875"/>
          </a:xfrm>
          <a:prstGeom prst="round2SameRect">
            <a:avLst>
              <a:gd name="adj1" fmla="val 0"/>
              <a:gd name="adj2" fmla="val 28444"/>
            </a:avLst>
          </a:prstGeom>
          <a:noFill/>
          <a:effectLst>
            <a:softEdge rad="63500"/>
          </a:effectLst>
          <a:extLst>
            <a:ext uri="{909E8E84-426E-40DD-AFC4-6F175D3DCCD1}">
              <a14:hiddenFill xmlns:a14="http://schemas.microsoft.com/office/drawing/2010/main">
                <a:solidFill>
                  <a:srgbClr val="FFFFFF"/>
                </a:solidFill>
              </a14:hiddenFill>
            </a:ext>
          </a:extLst>
        </p:spPr>
      </p:pic>
      <p:grpSp>
        <p:nvGrpSpPr>
          <p:cNvPr id="341" name="Group 340">
            <a:extLst>
              <a:ext uri="{FF2B5EF4-FFF2-40B4-BE49-F238E27FC236}">
                <a16:creationId xmlns:a16="http://schemas.microsoft.com/office/drawing/2014/main" id="{29936240-B86B-4A81-A28A-5136D74C6EE1}"/>
              </a:ext>
            </a:extLst>
          </p:cNvPr>
          <p:cNvGrpSpPr/>
          <p:nvPr/>
        </p:nvGrpSpPr>
        <p:grpSpPr>
          <a:xfrm>
            <a:off x="282786" y="255821"/>
            <a:ext cx="1448294" cy="1448294"/>
            <a:chOff x="237072" y="234585"/>
            <a:chExt cx="1448294" cy="1448294"/>
          </a:xfrm>
        </p:grpSpPr>
        <p:sp>
          <p:nvSpPr>
            <p:cNvPr id="342" name="Oval 341">
              <a:extLst>
                <a:ext uri="{FF2B5EF4-FFF2-40B4-BE49-F238E27FC236}">
                  <a16:creationId xmlns:a16="http://schemas.microsoft.com/office/drawing/2014/main" id="{326C8A16-083C-44ED-8BDA-49961AC07E01}"/>
                </a:ext>
              </a:extLst>
            </p:cNvPr>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a:extLst>
                <a:ext uri="{FF2B5EF4-FFF2-40B4-BE49-F238E27FC236}">
                  <a16:creationId xmlns:a16="http://schemas.microsoft.com/office/drawing/2014/main" id="{980F364C-3E95-4EBC-A67D-747907072EBD}"/>
                </a:ext>
              </a:extLst>
            </p:cNvPr>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a:extLst>
                <a:ext uri="{FF2B5EF4-FFF2-40B4-BE49-F238E27FC236}">
                  <a16:creationId xmlns:a16="http://schemas.microsoft.com/office/drawing/2014/main" id="{0556B7CA-2451-4DFD-A78B-33DB23BDEEAB}"/>
                </a:ext>
              </a:extLst>
            </p:cNvPr>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30840CBA-9EA5-44A7-B90E-5FE6A95DA7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661" y="371334"/>
            <a:ext cx="1286541" cy="12865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2620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D62A0-C582-46B8-BC0D-84ACDF6EDE70}"/>
              </a:ext>
            </a:extLst>
          </p:cNvPr>
          <p:cNvSpPr txBox="1"/>
          <p:nvPr/>
        </p:nvSpPr>
        <p:spPr>
          <a:xfrm>
            <a:off x="611594" y="430429"/>
            <a:ext cx="6246406" cy="413703"/>
          </a:xfrm>
          <a:prstGeom prst="rect">
            <a:avLst/>
          </a:prstGeom>
          <a:noFill/>
        </p:spPr>
        <p:txBody>
          <a:bodyPr wrap="square" rtlCol="0">
            <a:spAutoFit/>
          </a:bodyPr>
          <a:lstStyle/>
          <a:p>
            <a:pPr>
              <a:lnSpc>
                <a:spcPct val="150000"/>
              </a:lnSpc>
            </a:pPr>
            <a:r>
              <a:rPr lang="vi-VN" sz="1600" b="1" dirty="0">
                <a:solidFill>
                  <a:schemeClr val="accent4">
                    <a:lumMod val="50000"/>
                  </a:schemeClr>
                </a:solidFill>
                <a:latin typeface="UTM Avo" panose="02040603050506020204" pitchFamily="18" charset="0"/>
              </a:rPr>
              <a:t>5. Đặt câu</a:t>
            </a:r>
            <a:endParaRPr lang="en-US" sz="1600" b="1" dirty="0">
              <a:solidFill>
                <a:schemeClr val="accent4">
                  <a:lumMod val="50000"/>
                </a:schemeClr>
              </a:solidFill>
              <a:latin typeface="UTM Avo" panose="02040603050506020204" pitchFamily="18" charset="0"/>
            </a:endParaRPr>
          </a:p>
        </p:txBody>
      </p:sp>
      <p:pic>
        <p:nvPicPr>
          <p:cNvPr id="5" name="Picture 4">
            <a:extLst>
              <a:ext uri="{FF2B5EF4-FFF2-40B4-BE49-F238E27FC236}">
                <a16:creationId xmlns:a16="http://schemas.microsoft.com/office/drawing/2014/main" id="{E7513A60-D04D-4E2A-8989-CEDB98BBABA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45558" y="2026109"/>
            <a:ext cx="6166883" cy="2867715"/>
          </a:xfrm>
          <a:prstGeom prst="roundRect">
            <a:avLst>
              <a:gd name="adj" fmla="val 29087"/>
            </a:avLst>
          </a:prstGeom>
          <a:effectLst>
            <a:softEdge rad="63500"/>
          </a:effectLst>
        </p:spPr>
      </p:pic>
      <p:sp>
        <p:nvSpPr>
          <p:cNvPr id="8" name="TextBox 7">
            <a:extLst>
              <a:ext uri="{FF2B5EF4-FFF2-40B4-BE49-F238E27FC236}">
                <a16:creationId xmlns:a16="http://schemas.microsoft.com/office/drawing/2014/main" id="{4E314C33-8CCC-42C0-B5FD-CF2459460076}"/>
              </a:ext>
            </a:extLst>
          </p:cNvPr>
          <p:cNvSpPr txBox="1"/>
          <p:nvPr/>
        </p:nvSpPr>
        <p:spPr>
          <a:xfrm>
            <a:off x="505268" y="844132"/>
            <a:ext cx="5741137" cy="1016047"/>
          </a:xfrm>
          <a:prstGeom prst="rect">
            <a:avLst/>
          </a:prstGeom>
          <a:noFill/>
        </p:spPr>
        <p:txBody>
          <a:bodyPr wrap="square" rtlCol="0">
            <a:spAutoFit/>
          </a:bodyPr>
          <a:lstStyle/>
          <a:p>
            <a:pPr marL="342900" indent="-342900" algn="just">
              <a:lnSpc>
                <a:spcPct val="150000"/>
              </a:lnSpc>
              <a:buAutoNum type="alphaLcPeriod"/>
            </a:pPr>
            <a:r>
              <a:rPr lang="vi-VN" dirty="0">
                <a:latin typeface="UTM Avo" panose="02040603050506020204" pitchFamily="18" charset="0"/>
              </a:rPr>
              <a:t>Câu giới thiệu sự vật   </a:t>
            </a:r>
            <a:r>
              <a:rPr lang="vi-VN" dirty="0">
                <a:solidFill>
                  <a:srgbClr val="FF0000"/>
                </a:solidFill>
                <a:latin typeface="UTM Avo" panose="02040603050506020204" pitchFamily="18" charset="0"/>
              </a:rPr>
              <a:t>M: Đây là công viên.</a:t>
            </a:r>
            <a:endParaRPr lang="vi-VN" dirty="0">
              <a:latin typeface="UTM Avo" panose="02040603050506020204" pitchFamily="18" charset="0"/>
            </a:endParaRPr>
          </a:p>
          <a:p>
            <a:pPr marL="342900" indent="-342900" algn="just">
              <a:lnSpc>
                <a:spcPct val="150000"/>
              </a:lnSpc>
              <a:buAutoNum type="alphaLcPeriod"/>
            </a:pPr>
            <a:r>
              <a:rPr lang="vi-VN" dirty="0">
                <a:latin typeface="UTM Avo" panose="02040603050506020204" pitchFamily="18" charset="0"/>
              </a:rPr>
              <a:t>Câu nêu đặc điểm     </a:t>
            </a:r>
            <a:r>
              <a:rPr lang="vi-VN" dirty="0">
                <a:solidFill>
                  <a:srgbClr val="FF0000"/>
                </a:solidFill>
                <a:latin typeface="UTM Avo" panose="02040603050506020204" pitchFamily="18" charset="0"/>
              </a:rPr>
              <a:t>M: Công viên hôm nay đông vui.</a:t>
            </a:r>
            <a:endParaRPr lang="vi-VN" dirty="0">
              <a:latin typeface="UTM Avo" panose="02040603050506020204" pitchFamily="18" charset="0"/>
            </a:endParaRPr>
          </a:p>
          <a:p>
            <a:pPr marL="342900" indent="-342900" algn="just">
              <a:lnSpc>
                <a:spcPct val="150000"/>
              </a:lnSpc>
              <a:buAutoNum type="alphaLcPeriod"/>
            </a:pPr>
            <a:r>
              <a:rPr lang="vi-VN" dirty="0">
                <a:latin typeface="UTM Avo" panose="02040603050506020204" pitchFamily="18" charset="0"/>
              </a:rPr>
              <a:t>Câu nêu hoạt động   </a:t>
            </a:r>
            <a:r>
              <a:rPr lang="vi-VN" dirty="0">
                <a:solidFill>
                  <a:srgbClr val="FF0000"/>
                </a:solidFill>
                <a:latin typeface="UTM Avo" panose="02040603050506020204" pitchFamily="18" charset="0"/>
              </a:rPr>
              <a:t>M: Mọi người đi dạo trong công viên.</a:t>
            </a:r>
            <a:endParaRPr lang="vi-VN" dirty="0">
              <a:latin typeface="UTM Avo" panose="02040603050506020204" pitchFamily="18" charset="0"/>
            </a:endParaRPr>
          </a:p>
        </p:txBody>
      </p:sp>
    </p:spTree>
    <p:custDataLst>
      <p:tags r:id="rId1"/>
    </p:custDataLst>
    <p:extLst>
      <p:ext uri="{BB962C8B-B14F-4D97-AF65-F5344CB8AC3E}">
        <p14:creationId xmlns:p14="http://schemas.microsoft.com/office/powerpoint/2010/main" val="34609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BD84CBEF-7A99-426D-B7A1-A1BD95071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55D720B1-02DD-42EB-A6D3-7044BD0A2848}"/>
              </a:ext>
            </a:extLst>
          </p:cNvPr>
          <p:cNvGrpSpPr/>
          <p:nvPr/>
        </p:nvGrpSpPr>
        <p:grpSpPr>
          <a:xfrm>
            <a:off x="1144267" y="1390819"/>
            <a:ext cx="5142133" cy="3364044"/>
            <a:chOff x="1144267" y="1390819"/>
            <a:chExt cx="5142133" cy="3364044"/>
          </a:xfrm>
        </p:grpSpPr>
        <p:grpSp>
          <p:nvGrpSpPr>
            <p:cNvPr id="12" name="Group 11">
              <a:extLst>
                <a:ext uri="{FF2B5EF4-FFF2-40B4-BE49-F238E27FC236}">
                  <a16:creationId xmlns:a16="http://schemas.microsoft.com/office/drawing/2014/main" id="{955E398F-47EE-42ED-86DC-BCFDA4358F87}"/>
                </a:ext>
              </a:extLst>
            </p:cNvPr>
            <p:cNvGrpSpPr/>
            <p:nvPr/>
          </p:nvGrpSpPr>
          <p:grpSpPr>
            <a:xfrm>
              <a:off x="1144267" y="1390819"/>
              <a:ext cx="4405927" cy="3318271"/>
              <a:chOff x="1417547" y="1264224"/>
              <a:chExt cx="4405927" cy="3318271"/>
            </a:xfrm>
          </p:grpSpPr>
          <p:pic>
            <p:nvPicPr>
              <p:cNvPr id="14" name="Picture 13">
                <a:extLst>
                  <a:ext uri="{FF2B5EF4-FFF2-40B4-BE49-F238E27FC236}">
                    <a16:creationId xmlns:a16="http://schemas.microsoft.com/office/drawing/2014/main" id="{6CC6D292-62F5-44E4-BD52-17829BA97A47}"/>
                  </a:ext>
                </a:extLst>
              </p:cNvPr>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6" name="TextBox 15">
                <a:extLst>
                  <a:ext uri="{FF2B5EF4-FFF2-40B4-BE49-F238E27FC236}">
                    <a16:creationId xmlns:a16="http://schemas.microsoft.com/office/drawing/2014/main" id="{31FF28C2-B764-47A1-BE03-966156E4E956}"/>
                  </a:ext>
                </a:extLst>
              </p:cNvPr>
              <p:cNvSpPr txBox="1"/>
              <p:nvPr/>
            </p:nvSpPr>
            <p:spPr>
              <a:xfrm>
                <a:off x="2311404" y="292335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a:t>
                </a:r>
                <a:r>
                  <a:rPr lang="en-US" sz="2800" b="1" dirty="0">
                    <a:solidFill>
                      <a:schemeClr val="accent1">
                        <a:lumMod val="50000"/>
                      </a:schemeClr>
                    </a:solidFill>
                    <a:latin typeface="UTM Avo" panose="02040603050506020204" pitchFamily="18" charset="0"/>
                  </a:rPr>
                  <a:t>5 – 6 </a:t>
                </a:r>
              </a:p>
            </p:txBody>
          </p:sp>
        </p:grpSp>
        <p:pic>
          <p:nvPicPr>
            <p:cNvPr id="13" name="Picture 2">
              <a:extLst>
                <a:ext uri="{FF2B5EF4-FFF2-40B4-BE49-F238E27FC236}">
                  <a16:creationId xmlns:a16="http://schemas.microsoft.com/office/drawing/2014/main" id="{C444118A-C49A-489E-B3FA-CA78EB57815C}"/>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1D5907EE-35F8-4E78-A4EF-923B1BCC7EFC}"/>
              </a:ext>
            </a:extLst>
          </p:cNvPr>
          <p:cNvSpPr txBox="1"/>
          <p:nvPr/>
        </p:nvSpPr>
        <p:spPr>
          <a:xfrm>
            <a:off x="1795981" y="509211"/>
            <a:ext cx="4242406"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PHẦN I – ÔN TẬP</a:t>
            </a:r>
            <a:endParaRPr lang="en-US" sz="40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val="3611225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E91DF3-6F41-412A-83B5-74622D9D37B7}"/>
              </a:ext>
            </a:extLst>
          </p:cNvPr>
          <p:cNvSpPr txBox="1"/>
          <p:nvPr/>
        </p:nvSpPr>
        <p:spPr>
          <a:xfrm>
            <a:off x="526534" y="409770"/>
            <a:ext cx="6246406" cy="413703"/>
          </a:xfrm>
          <a:prstGeom prst="rect">
            <a:avLst/>
          </a:prstGeom>
          <a:noFill/>
        </p:spPr>
        <p:txBody>
          <a:bodyPr wrap="square" rtlCol="0">
            <a:spAutoFit/>
          </a:bodyPr>
          <a:lstStyle/>
          <a:p>
            <a:pPr>
              <a:lnSpc>
                <a:spcPct val="150000"/>
              </a:lnSpc>
            </a:pPr>
            <a:r>
              <a:rPr lang="en-US" sz="1600" b="1" dirty="0">
                <a:solidFill>
                  <a:schemeClr val="accent4">
                    <a:lumMod val="50000"/>
                  </a:schemeClr>
                </a:solidFill>
                <a:latin typeface="UTM Avo" panose="02040603050506020204" pitchFamily="18" charset="0"/>
              </a:rPr>
              <a:t>6. </a:t>
            </a:r>
            <a:r>
              <a:rPr lang="vi-VN" sz="1600" b="1" dirty="0">
                <a:solidFill>
                  <a:schemeClr val="accent4">
                    <a:lumMod val="50000"/>
                  </a:schemeClr>
                </a:solidFill>
                <a:latin typeface="UTM Avo" panose="02040603050506020204" pitchFamily="18" charset="0"/>
              </a:rPr>
              <a:t>Đoán xem mỗi câu đố nói về loài chim nào.</a:t>
            </a:r>
            <a:endParaRPr lang="en-US" sz="1600" b="1" dirty="0">
              <a:solidFill>
                <a:schemeClr val="accent4">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id="{EF4D64C8-BAAD-4805-B57B-EB661B0A99F8}"/>
              </a:ext>
            </a:extLst>
          </p:cNvPr>
          <p:cNvSpPr txBox="1"/>
          <p:nvPr/>
        </p:nvSpPr>
        <p:spPr>
          <a:xfrm>
            <a:off x="526534" y="823473"/>
            <a:ext cx="5945858" cy="1662378"/>
          </a:xfrm>
          <a:prstGeom prst="rect">
            <a:avLst/>
          </a:prstGeom>
          <a:noFill/>
        </p:spPr>
        <p:txBody>
          <a:bodyPr wrap="none" rtlCol="0">
            <a:spAutoFit/>
          </a:bodyPr>
          <a:lstStyle/>
          <a:p>
            <a:pPr>
              <a:lnSpc>
                <a:spcPct val="150000"/>
              </a:lnSpc>
            </a:pPr>
            <a:r>
              <a:rPr lang="vi-VN" dirty="0">
                <a:latin typeface="+mn-lt"/>
              </a:rPr>
              <a:t>Mỏ cứng như dùi   	    Kêu lên tên thật	        Mỏ dài lông biếc</a:t>
            </a:r>
          </a:p>
          <a:p>
            <a:pPr>
              <a:lnSpc>
                <a:spcPct val="150000"/>
              </a:lnSpc>
            </a:pPr>
            <a:r>
              <a:rPr lang="vi-VN" dirty="0">
                <a:latin typeface="+mn-lt"/>
              </a:rPr>
              <a:t>Luôn gõ “cộc cộc”	    Lẩn quất bụi tre	        Trên cành lặng yên</a:t>
            </a:r>
          </a:p>
          <a:p>
            <a:pPr>
              <a:lnSpc>
                <a:spcPct val="150000"/>
              </a:lnSpc>
            </a:pPr>
            <a:r>
              <a:rPr lang="vi-VN" dirty="0">
                <a:latin typeface="+mn-lt"/>
              </a:rPr>
              <a:t>Cây nào sâu đục	    Vào những ngày hè      Bỗng vụt như tên</a:t>
            </a:r>
          </a:p>
          <a:p>
            <a:pPr>
              <a:lnSpc>
                <a:spcPct val="150000"/>
              </a:lnSpc>
            </a:pPr>
            <a:r>
              <a:rPr lang="vi-VN" dirty="0">
                <a:latin typeface="+mn-lt"/>
              </a:rPr>
              <a:t>Có tôi! Có tôi!	    Ngẩn ngơ đứng gọi.      Lao mình bắt cá.</a:t>
            </a:r>
          </a:p>
          <a:p>
            <a:pPr>
              <a:lnSpc>
                <a:spcPct val="150000"/>
              </a:lnSpc>
            </a:pPr>
            <a:r>
              <a:rPr lang="vi-VN" dirty="0">
                <a:latin typeface="+mn-lt"/>
              </a:rPr>
              <a:t>        </a:t>
            </a:r>
            <a:r>
              <a:rPr lang="vi-VN" i="1" dirty="0">
                <a:latin typeface="+mn-lt"/>
              </a:rPr>
              <a:t>(Là chim gì?)		(Là chim gì?)	(Là chim gì?)</a:t>
            </a:r>
            <a:endParaRPr lang="vi-VN" dirty="0">
              <a:latin typeface="+mn-lt"/>
            </a:endParaRPr>
          </a:p>
        </p:txBody>
      </p:sp>
      <p:pic>
        <p:nvPicPr>
          <p:cNvPr id="7" name="Picture 6">
            <a:extLst>
              <a:ext uri="{FF2B5EF4-FFF2-40B4-BE49-F238E27FC236}">
                <a16:creationId xmlns:a16="http://schemas.microsoft.com/office/drawing/2014/main" id="{D8723B9E-20F9-496B-A1A8-25AE76F80493}"/>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r="68225"/>
          <a:stretch/>
        </p:blipFill>
        <p:spPr>
          <a:xfrm>
            <a:off x="351532" y="2657650"/>
            <a:ext cx="1955733" cy="1499680"/>
          </a:xfrm>
          <a:prstGeom prst="roundRect">
            <a:avLst/>
          </a:prstGeom>
        </p:spPr>
      </p:pic>
      <p:pic>
        <p:nvPicPr>
          <p:cNvPr id="8" name="Picture 7">
            <a:extLst>
              <a:ext uri="{FF2B5EF4-FFF2-40B4-BE49-F238E27FC236}">
                <a16:creationId xmlns:a16="http://schemas.microsoft.com/office/drawing/2014/main" id="{E202616F-D2F6-4C9F-A63B-73CEA16B7E2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34123" r="34102"/>
          <a:stretch/>
        </p:blipFill>
        <p:spPr>
          <a:xfrm>
            <a:off x="2451133" y="2657650"/>
            <a:ext cx="1955733" cy="1499680"/>
          </a:xfrm>
          <a:prstGeom prst="roundRect">
            <a:avLst/>
          </a:prstGeom>
        </p:spPr>
      </p:pic>
      <p:pic>
        <p:nvPicPr>
          <p:cNvPr id="9" name="Picture 8">
            <a:extLst>
              <a:ext uri="{FF2B5EF4-FFF2-40B4-BE49-F238E27FC236}">
                <a16:creationId xmlns:a16="http://schemas.microsoft.com/office/drawing/2014/main" id="{F5D57A40-F375-4DC6-A231-AE687D525F25}"/>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68225"/>
          <a:stretch/>
        </p:blipFill>
        <p:spPr>
          <a:xfrm>
            <a:off x="4516659" y="2657650"/>
            <a:ext cx="1955733" cy="1499680"/>
          </a:xfrm>
          <a:prstGeom prst="roundRect">
            <a:avLst/>
          </a:prstGeom>
        </p:spPr>
      </p:pic>
      <p:sp>
        <p:nvSpPr>
          <p:cNvPr id="10" name="TextBox 9">
            <a:extLst>
              <a:ext uri="{FF2B5EF4-FFF2-40B4-BE49-F238E27FC236}">
                <a16:creationId xmlns:a16="http://schemas.microsoft.com/office/drawing/2014/main" id="{2B06EF81-315F-4943-8D1A-46EE77965ECA}"/>
              </a:ext>
            </a:extLst>
          </p:cNvPr>
          <p:cNvSpPr txBox="1"/>
          <p:nvPr/>
        </p:nvSpPr>
        <p:spPr>
          <a:xfrm>
            <a:off x="702463" y="3849553"/>
            <a:ext cx="1253869" cy="307777"/>
          </a:xfrm>
          <a:prstGeom prst="rect">
            <a:avLst/>
          </a:prstGeom>
          <a:solidFill>
            <a:schemeClr val="accent2"/>
          </a:solidFill>
          <a:effectLst>
            <a:softEdge rad="63500"/>
          </a:effectLst>
        </p:spPr>
        <p:txBody>
          <a:bodyPr wrap="none" rtlCol="0">
            <a:spAutoFit/>
          </a:bodyPr>
          <a:lstStyle/>
          <a:p>
            <a:r>
              <a:rPr lang="vi-VN" dirty="0">
                <a:solidFill>
                  <a:srgbClr val="0070C0"/>
                </a:solidFill>
                <a:latin typeface="+mn-lt"/>
              </a:rPr>
              <a:t>Chim bói cá</a:t>
            </a:r>
          </a:p>
        </p:txBody>
      </p:sp>
      <p:sp>
        <p:nvSpPr>
          <p:cNvPr id="11" name="TextBox 10">
            <a:extLst>
              <a:ext uri="{FF2B5EF4-FFF2-40B4-BE49-F238E27FC236}">
                <a16:creationId xmlns:a16="http://schemas.microsoft.com/office/drawing/2014/main" id="{BEF4C1C8-FF44-480B-9CE1-D69CA6B56F26}"/>
              </a:ext>
            </a:extLst>
          </p:cNvPr>
          <p:cNvSpPr txBox="1"/>
          <p:nvPr/>
        </p:nvSpPr>
        <p:spPr>
          <a:xfrm>
            <a:off x="2872528" y="3849553"/>
            <a:ext cx="1149674" cy="307777"/>
          </a:xfrm>
          <a:prstGeom prst="rect">
            <a:avLst/>
          </a:prstGeom>
          <a:solidFill>
            <a:schemeClr val="accent2"/>
          </a:solidFill>
          <a:effectLst>
            <a:softEdge rad="63500"/>
          </a:effectLst>
        </p:spPr>
        <p:txBody>
          <a:bodyPr wrap="none" rtlCol="0">
            <a:spAutoFit/>
          </a:bodyPr>
          <a:lstStyle/>
          <a:p>
            <a:r>
              <a:rPr lang="vi-VN" dirty="0">
                <a:solidFill>
                  <a:srgbClr val="0070C0"/>
                </a:solidFill>
                <a:latin typeface="+mn-lt"/>
              </a:rPr>
              <a:t>Chim cuốc</a:t>
            </a:r>
          </a:p>
        </p:txBody>
      </p:sp>
      <p:sp>
        <p:nvSpPr>
          <p:cNvPr id="12" name="TextBox 11">
            <a:extLst>
              <a:ext uri="{FF2B5EF4-FFF2-40B4-BE49-F238E27FC236}">
                <a16:creationId xmlns:a16="http://schemas.microsoft.com/office/drawing/2014/main" id="{0CAD8216-DA83-4005-A610-6FBC9AE1CB97}"/>
              </a:ext>
            </a:extLst>
          </p:cNvPr>
          <p:cNvSpPr txBox="1"/>
          <p:nvPr/>
        </p:nvSpPr>
        <p:spPr>
          <a:xfrm>
            <a:off x="4829118" y="3849553"/>
            <a:ext cx="1330814" cy="307777"/>
          </a:xfrm>
          <a:prstGeom prst="rect">
            <a:avLst/>
          </a:prstGeom>
          <a:solidFill>
            <a:schemeClr val="accent2"/>
          </a:solidFill>
          <a:effectLst>
            <a:softEdge rad="63500"/>
          </a:effectLst>
        </p:spPr>
        <p:txBody>
          <a:bodyPr wrap="none" rtlCol="0">
            <a:spAutoFit/>
          </a:bodyPr>
          <a:lstStyle/>
          <a:p>
            <a:r>
              <a:rPr lang="vi-VN">
                <a:solidFill>
                  <a:srgbClr val="0070C0"/>
                </a:solidFill>
                <a:latin typeface="+mn-lt"/>
              </a:rPr>
              <a:t>Chim gõ kiến</a:t>
            </a:r>
          </a:p>
        </p:txBody>
      </p:sp>
    </p:spTree>
    <p:custDataLst>
      <p:tags r:id="rId1"/>
    </p:custDataLst>
    <p:extLst>
      <p:ext uri="{BB962C8B-B14F-4D97-AF65-F5344CB8AC3E}">
        <p14:creationId xmlns:p14="http://schemas.microsoft.com/office/powerpoint/2010/main" val="218950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1" nodeType="clickEffect">
                                  <p:stCondLst>
                                    <p:cond delay="0"/>
                                  </p:stCondLst>
                                  <p:childTnLst>
                                    <p:animMotion origin="layout" path="M 2.77556E-17 4.93827E-6 L 0.60741 4.93827E-6 " pathEditMode="relative" rAng="0" ptsTypes="AA">
                                      <p:cBhvr>
                                        <p:cTn id="45" dur="2000" fill="hold"/>
                                        <p:tgtEl>
                                          <p:spTgt spid="10"/>
                                        </p:tgtEl>
                                        <p:attrNameLst>
                                          <p:attrName>ppt_x</p:attrName>
                                          <p:attrName>ppt_y</p:attrName>
                                        </p:attrNameLst>
                                      </p:cBhvr>
                                      <p:rCtr x="30370" y="0"/>
                                    </p:animMotion>
                                  </p:childTnLst>
                                </p:cTn>
                              </p:par>
                              <p:par>
                                <p:cTn id="46" presetID="42" presetClass="path" presetSubtype="0" accel="50000" decel="50000" fill="hold" grpId="1" nodeType="withEffect">
                                  <p:stCondLst>
                                    <p:cond delay="0"/>
                                  </p:stCondLst>
                                  <p:childTnLst>
                                    <p:animMotion origin="layout" path="M 2.59259E-6 4.93827E-6 L -0.60741 -4.93827E-7 " pathEditMode="relative" rAng="0" ptsTypes="AA">
                                      <p:cBhvr>
                                        <p:cTn id="47" dur="2000" fill="hold"/>
                                        <p:tgtEl>
                                          <p:spTgt spid="12"/>
                                        </p:tgtEl>
                                        <p:attrNameLst>
                                          <p:attrName>ppt_x</p:attrName>
                                          <p:attrName>ppt_y</p:attrName>
                                        </p:attrNameLst>
                                      </p:cBhvr>
                                      <p:rCtr x="-30370" y="-62"/>
                                    </p:animMotion>
                                  </p:childTnLst>
                                </p:cTn>
                              </p:par>
                              <p:par>
                                <p:cTn id="48" presetID="42" presetClass="path" presetSubtype="0" accel="50000" decel="50000" fill="hold" nodeType="withEffect">
                                  <p:stCondLst>
                                    <p:cond delay="0"/>
                                  </p:stCondLst>
                                  <p:childTnLst>
                                    <p:animMotion origin="layout" path="M 2.77556E-17 4.32099E-6 L 0.60741 4.32099E-6 " pathEditMode="relative" rAng="0" ptsTypes="AA">
                                      <p:cBhvr>
                                        <p:cTn id="49" dur="2000" fill="hold"/>
                                        <p:tgtEl>
                                          <p:spTgt spid="7"/>
                                        </p:tgtEl>
                                        <p:attrNameLst>
                                          <p:attrName>ppt_x</p:attrName>
                                          <p:attrName>ppt_y</p:attrName>
                                        </p:attrNameLst>
                                      </p:cBhvr>
                                      <p:rCtr x="30370" y="0"/>
                                    </p:animMotion>
                                  </p:childTnLst>
                                </p:cTn>
                              </p:par>
                              <p:par>
                                <p:cTn id="50" presetID="42" presetClass="path" presetSubtype="0" accel="50000" decel="50000" fill="hold" nodeType="withEffect">
                                  <p:stCondLst>
                                    <p:cond delay="0"/>
                                  </p:stCondLst>
                                  <p:childTnLst>
                                    <p:animMotion origin="layout" path="M 2.59259E-6 4.32099E-6 L -0.60741 4.32099E-6 " pathEditMode="relative" rAng="0" ptsTypes="AA">
                                      <p:cBhvr>
                                        <p:cTn id="51" dur="2000" fill="hold"/>
                                        <p:tgtEl>
                                          <p:spTgt spid="9"/>
                                        </p:tgtEl>
                                        <p:attrNameLst>
                                          <p:attrName>ppt_x</p:attrName>
                                          <p:attrName>ppt_y</p:attrName>
                                        </p:attrNameLst>
                                      </p:cBhvr>
                                      <p:rCtr x="-303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0" grpId="1" animBg="1"/>
      <p:bldP spid="11" grpId="0" animBg="1"/>
      <p:bldP spid="12" grpId="0" animBg="1"/>
      <p:bldP spid="1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48843A-283F-431A-A393-33AE52C526B8}"/>
              </a:ext>
            </a:extLst>
          </p:cNvPr>
          <p:cNvSpPr txBox="1"/>
          <p:nvPr/>
        </p:nvSpPr>
        <p:spPr>
          <a:xfrm>
            <a:off x="456935" y="530603"/>
            <a:ext cx="6048850" cy="584775"/>
          </a:xfrm>
          <a:prstGeom prst="rect">
            <a:avLst/>
          </a:prstGeom>
          <a:noFill/>
        </p:spPr>
        <p:txBody>
          <a:bodyPr wrap="square" rtlCol="0">
            <a:spAutoFit/>
          </a:bodyPr>
          <a:lstStyle/>
          <a:p>
            <a:r>
              <a:rPr lang="en-US" sz="1600" b="1" dirty="0">
                <a:solidFill>
                  <a:schemeClr val="accent4">
                    <a:lumMod val="50000"/>
                  </a:schemeClr>
                </a:solidFill>
                <a:latin typeface="UTM Avo" panose="02040603050506020204" pitchFamily="18" charset="0"/>
              </a:rPr>
              <a:t>7. </a:t>
            </a:r>
            <a:r>
              <a:rPr lang="vi-VN" sz="1600" b="1" dirty="0">
                <a:solidFill>
                  <a:schemeClr val="accent4">
                    <a:lumMod val="50000"/>
                  </a:schemeClr>
                </a:solidFill>
                <a:latin typeface="UTM Avo" panose="02040603050506020204" pitchFamily="18" charset="0"/>
              </a:rPr>
              <a:t>Tìm từ ngữ chỉ đặc điểm của một loài vật mà em yêu thích.</a:t>
            </a:r>
            <a:endParaRPr lang="en-US" sz="1600" b="1" dirty="0">
              <a:solidFill>
                <a:schemeClr val="accent4">
                  <a:lumMod val="50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id="{6A7A854C-6566-4BDE-A16D-60CA589460C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18976" y="1257552"/>
            <a:ext cx="6220047" cy="1323139"/>
          </a:xfrm>
          <a:prstGeom prst="rect">
            <a:avLst/>
          </a:prstGeom>
        </p:spPr>
      </p:pic>
      <p:pic>
        <p:nvPicPr>
          <p:cNvPr id="7" name="Picture 6">
            <a:extLst>
              <a:ext uri="{FF2B5EF4-FFF2-40B4-BE49-F238E27FC236}">
                <a16:creationId xmlns:a16="http://schemas.microsoft.com/office/drawing/2014/main" id="{8F72EFF5-5667-4117-91F1-2DAF1741A6D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318976" y="2982248"/>
            <a:ext cx="6220048" cy="1312546"/>
          </a:xfrm>
          <a:prstGeom prst="rect">
            <a:avLst/>
          </a:prstGeom>
        </p:spPr>
      </p:pic>
      <p:sp>
        <p:nvSpPr>
          <p:cNvPr id="8" name="TextBox 7">
            <a:extLst>
              <a:ext uri="{FF2B5EF4-FFF2-40B4-BE49-F238E27FC236}">
                <a16:creationId xmlns:a16="http://schemas.microsoft.com/office/drawing/2014/main" id="{B4D18AA1-0A7D-466E-BB9E-A327BC459AA0}"/>
              </a:ext>
            </a:extLst>
          </p:cNvPr>
          <p:cNvSpPr txBox="1"/>
          <p:nvPr/>
        </p:nvSpPr>
        <p:spPr>
          <a:xfrm>
            <a:off x="648559" y="2263973"/>
            <a:ext cx="1217000" cy="307777"/>
          </a:xfrm>
          <a:prstGeom prst="rect">
            <a:avLst/>
          </a:prstGeom>
          <a:solidFill>
            <a:schemeClr val="accent2"/>
          </a:solidFill>
          <a:effectLst>
            <a:softEdge rad="63500"/>
          </a:effectLst>
        </p:spPr>
        <p:txBody>
          <a:bodyPr wrap="none" rtlCol="0">
            <a:spAutoFit/>
          </a:bodyPr>
          <a:lstStyle/>
          <a:p>
            <a:pPr algn="ctr"/>
            <a:r>
              <a:rPr lang="vi-VN" dirty="0">
                <a:solidFill>
                  <a:srgbClr val="0070C0"/>
                </a:solidFill>
                <a:latin typeface="+mn-lt"/>
              </a:rPr>
              <a:t>Chích bông</a:t>
            </a:r>
          </a:p>
        </p:txBody>
      </p:sp>
      <p:sp>
        <p:nvSpPr>
          <p:cNvPr id="10" name="TextBox 9">
            <a:extLst>
              <a:ext uri="{FF2B5EF4-FFF2-40B4-BE49-F238E27FC236}">
                <a16:creationId xmlns:a16="http://schemas.microsoft.com/office/drawing/2014/main" id="{F34CD1E6-766A-4495-A21B-CFC56930D0EA}"/>
              </a:ext>
            </a:extLst>
          </p:cNvPr>
          <p:cNvSpPr txBox="1"/>
          <p:nvPr/>
        </p:nvSpPr>
        <p:spPr>
          <a:xfrm>
            <a:off x="3137093" y="2263973"/>
            <a:ext cx="583814" cy="307777"/>
          </a:xfrm>
          <a:prstGeom prst="rect">
            <a:avLst/>
          </a:prstGeom>
          <a:solidFill>
            <a:schemeClr val="accent2"/>
          </a:solidFill>
          <a:effectLst>
            <a:softEdge rad="63500"/>
          </a:effectLst>
        </p:spPr>
        <p:txBody>
          <a:bodyPr wrap="none" rtlCol="0">
            <a:spAutoFit/>
          </a:bodyPr>
          <a:lstStyle/>
          <a:p>
            <a:pPr algn="ctr"/>
            <a:r>
              <a:rPr lang="vi-VN" dirty="0">
                <a:solidFill>
                  <a:srgbClr val="0070C0"/>
                </a:solidFill>
                <a:latin typeface="+mn-lt"/>
              </a:rPr>
              <a:t>Mèo</a:t>
            </a:r>
          </a:p>
        </p:txBody>
      </p:sp>
      <p:sp>
        <p:nvSpPr>
          <p:cNvPr id="11" name="TextBox 10">
            <a:extLst>
              <a:ext uri="{FF2B5EF4-FFF2-40B4-BE49-F238E27FC236}">
                <a16:creationId xmlns:a16="http://schemas.microsoft.com/office/drawing/2014/main" id="{C5491222-FDFB-428B-B8AA-4012575ED1A3}"/>
              </a:ext>
            </a:extLst>
          </p:cNvPr>
          <p:cNvSpPr txBox="1"/>
          <p:nvPr/>
        </p:nvSpPr>
        <p:spPr>
          <a:xfrm>
            <a:off x="4988904" y="2263973"/>
            <a:ext cx="1154483" cy="307777"/>
          </a:xfrm>
          <a:prstGeom prst="rect">
            <a:avLst/>
          </a:prstGeom>
          <a:solidFill>
            <a:schemeClr val="accent2"/>
          </a:solidFill>
          <a:effectLst>
            <a:softEdge rad="63500"/>
          </a:effectLst>
        </p:spPr>
        <p:txBody>
          <a:bodyPr wrap="none" rtlCol="0">
            <a:spAutoFit/>
          </a:bodyPr>
          <a:lstStyle/>
          <a:p>
            <a:pPr algn="ctr"/>
            <a:r>
              <a:rPr lang="vi-VN" dirty="0">
                <a:solidFill>
                  <a:srgbClr val="0070C0"/>
                </a:solidFill>
                <a:latin typeface="+mn-lt"/>
              </a:rPr>
              <a:t>Chim công</a:t>
            </a:r>
          </a:p>
        </p:txBody>
      </p:sp>
      <p:sp>
        <p:nvSpPr>
          <p:cNvPr id="12" name="TextBox 11">
            <a:extLst>
              <a:ext uri="{FF2B5EF4-FFF2-40B4-BE49-F238E27FC236}">
                <a16:creationId xmlns:a16="http://schemas.microsoft.com/office/drawing/2014/main" id="{A78CC797-857A-4E66-AC5C-AFC9A78796B4}"/>
              </a:ext>
            </a:extLst>
          </p:cNvPr>
          <p:cNvSpPr txBox="1"/>
          <p:nvPr/>
        </p:nvSpPr>
        <p:spPr>
          <a:xfrm>
            <a:off x="1003625" y="3965219"/>
            <a:ext cx="506870" cy="307777"/>
          </a:xfrm>
          <a:prstGeom prst="rect">
            <a:avLst/>
          </a:prstGeom>
          <a:solidFill>
            <a:schemeClr val="accent2"/>
          </a:solidFill>
          <a:effectLst>
            <a:softEdge rad="63500"/>
          </a:effectLst>
        </p:spPr>
        <p:txBody>
          <a:bodyPr wrap="none" rtlCol="0">
            <a:spAutoFit/>
          </a:bodyPr>
          <a:lstStyle/>
          <a:p>
            <a:pPr algn="ctr"/>
            <a:r>
              <a:rPr lang="vi-VN" dirty="0">
                <a:solidFill>
                  <a:srgbClr val="0070C0"/>
                </a:solidFill>
                <a:latin typeface="+mn-lt"/>
              </a:rPr>
              <a:t>Sóc</a:t>
            </a:r>
          </a:p>
        </p:txBody>
      </p:sp>
      <p:sp>
        <p:nvSpPr>
          <p:cNvPr id="13" name="TextBox 12">
            <a:extLst>
              <a:ext uri="{FF2B5EF4-FFF2-40B4-BE49-F238E27FC236}">
                <a16:creationId xmlns:a16="http://schemas.microsoft.com/office/drawing/2014/main" id="{D1883902-F6FF-42CC-8D0E-92A08A6CA242}"/>
              </a:ext>
            </a:extLst>
          </p:cNvPr>
          <p:cNvSpPr txBox="1"/>
          <p:nvPr/>
        </p:nvSpPr>
        <p:spPr>
          <a:xfrm>
            <a:off x="3185183" y="3965219"/>
            <a:ext cx="487634" cy="307777"/>
          </a:xfrm>
          <a:prstGeom prst="rect">
            <a:avLst/>
          </a:prstGeom>
          <a:solidFill>
            <a:schemeClr val="accent2"/>
          </a:solidFill>
          <a:effectLst>
            <a:softEdge rad="63500"/>
          </a:effectLst>
        </p:spPr>
        <p:txBody>
          <a:bodyPr wrap="none" rtlCol="0">
            <a:spAutoFit/>
          </a:bodyPr>
          <a:lstStyle/>
          <a:p>
            <a:pPr algn="ctr"/>
            <a:r>
              <a:rPr lang="vi-VN" dirty="0">
                <a:solidFill>
                  <a:srgbClr val="0070C0"/>
                </a:solidFill>
                <a:latin typeface="+mn-lt"/>
              </a:rPr>
              <a:t>Thỏ</a:t>
            </a:r>
          </a:p>
        </p:txBody>
      </p:sp>
      <p:sp>
        <p:nvSpPr>
          <p:cNvPr id="14" name="TextBox 13">
            <a:extLst>
              <a:ext uri="{FF2B5EF4-FFF2-40B4-BE49-F238E27FC236}">
                <a16:creationId xmlns:a16="http://schemas.microsoft.com/office/drawing/2014/main" id="{51045E86-2CD5-45A7-A29D-25227919C64C}"/>
              </a:ext>
            </a:extLst>
          </p:cNvPr>
          <p:cNvSpPr txBox="1"/>
          <p:nvPr/>
        </p:nvSpPr>
        <p:spPr>
          <a:xfrm>
            <a:off x="5328741" y="3965219"/>
            <a:ext cx="474810" cy="307777"/>
          </a:xfrm>
          <a:prstGeom prst="rect">
            <a:avLst/>
          </a:prstGeom>
          <a:solidFill>
            <a:schemeClr val="accent2"/>
          </a:solidFill>
          <a:effectLst>
            <a:softEdge rad="63500"/>
          </a:effectLst>
        </p:spPr>
        <p:txBody>
          <a:bodyPr wrap="none" rtlCol="0">
            <a:spAutoFit/>
          </a:bodyPr>
          <a:lstStyle/>
          <a:p>
            <a:pPr algn="ctr"/>
            <a:r>
              <a:rPr lang="vi-VN" dirty="0">
                <a:solidFill>
                  <a:srgbClr val="0070C0"/>
                </a:solidFill>
                <a:latin typeface="+mn-lt"/>
              </a:rPr>
              <a:t>Nai</a:t>
            </a:r>
          </a:p>
        </p:txBody>
      </p:sp>
      <p:sp>
        <p:nvSpPr>
          <p:cNvPr id="15" name="TextBox 14">
            <a:extLst>
              <a:ext uri="{FF2B5EF4-FFF2-40B4-BE49-F238E27FC236}">
                <a16:creationId xmlns:a16="http://schemas.microsoft.com/office/drawing/2014/main" id="{D6E947AC-4DEF-44BE-ACC4-3BF55282DC1A}"/>
              </a:ext>
            </a:extLst>
          </p:cNvPr>
          <p:cNvSpPr txBox="1"/>
          <p:nvPr/>
        </p:nvSpPr>
        <p:spPr>
          <a:xfrm>
            <a:off x="456935" y="2590183"/>
            <a:ext cx="1745991" cy="307777"/>
          </a:xfrm>
          <a:prstGeom prst="rect">
            <a:avLst/>
          </a:prstGeom>
          <a:noFill/>
        </p:spPr>
        <p:txBody>
          <a:bodyPr wrap="none" rtlCol="0">
            <a:spAutoFit/>
          </a:bodyPr>
          <a:lstStyle/>
          <a:p>
            <a:pPr algn="ctr"/>
            <a:r>
              <a:rPr lang="vi-VN" dirty="0">
                <a:solidFill>
                  <a:srgbClr val="FF0000"/>
                </a:solidFill>
                <a:latin typeface="+mn-lt"/>
              </a:rPr>
              <a:t>nhỏ xíu, đáng yêu</a:t>
            </a:r>
          </a:p>
        </p:txBody>
      </p:sp>
      <p:sp>
        <p:nvSpPr>
          <p:cNvPr id="16" name="TextBox 15">
            <a:extLst>
              <a:ext uri="{FF2B5EF4-FFF2-40B4-BE49-F238E27FC236}">
                <a16:creationId xmlns:a16="http://schemas.microsoft.com/office/drawing/2014/main" id="{8D5D2011-D71F-45C3-B905-7CF3391331B2}"/>
              </a:ext>
            </a:extLst>
          </p:cNvPr>
          <p:cNvSpPr txBox="1"/>
          <p:nvPr/>
        </p:nvSpPr>
        <p:spPr>
          <a:xfrm>
            <a:off x="2475857" y="2590183"/>
            <a:ext cx="1906292" cy="307777"/>
          </a:xfrm>
          <a:prstGeom prst="rect">
            <a:avLst/>
          </a:prstGeom>
          <a:noFill/>
        </p:spPr>
        <p:txBody>
          <a:bodyPr wrap="none" rtlCol="0">
            <a:spAutoFit/>
          </a:bodyPr>
          <a:lstStyle/>
          <a:p>
            <a:pPr algn="ctr"/>
            <a:r>
              <a:rPr lang="vi-VN" dirty="0">
                <a:solidFill>
                  <a:srgbClr val="FF0000"/>
                </a:solidFill>
                <a:latin typeface="+mn-lt"/>
              </a:rPr>
              <a:t>dễ thương, xinh xắn</a:t>
            </a:r>
          </a:p>
        </p:txBody>
      </p:sp>
      <p:sp>
        <p:nvSpPr>
          <p:cNvPr id="17" name="TextBox 16">
            <a:extLst>
              <a:ext uri="{FF2B5EF4-FFF2-40B4-BE49-F238E27FC236}">
                <a16:creationId xmlns:a16="http://schemas.microsoft.com/office/drawing/2014/main" id="{3315669E-E465-4ED7-8A04-DF00806F03B2}"/>
              </a:ext>
            </a:extLst>
          </p:cNvPr>
          <p:cNvSpPr txBox="1"/>
          <p:nvPr/>
        </p:nvSpPr>
        <p:spPr>
          <a:xfrm>
            <a:off x="4615866" y="2590183"/>
            <a:ext cx="1824538" cy="307777"/>
          </a:xfrm>
          <a:prstGeom prst="rect">
            <a:avLst/>
          </a:prstGeom>
          <a:noFill/>
        </p:spPr>
        <p:txBody>
          <a:bodyPr wrap="none" rtlCol="0">
            <a:spAutoFit/>
          </a:bodyPr>
          <a:lstStyle/>
          <a:p>
            <a:pPr algn="ctr"/>
            <a:r>
              <a:rPr lang="vi-VN" dirty="0">
                <a:solidFill>
                  <a:srgbClr val="FF0000"/>
                </a:solidFill>
                <a:latin typeface="+mn-lt"/>
              </a:rPr>
              <a:t>lộng lẫy, đẹp tuyệt</a:t>
            </a:r>
          </a:p>
        </p:txBody>
      </p:sp>
      <p:sp>
        <p:nvSpPr>
          <p:cNvPr id="18" name="TextBox 17">
            <a:extLst>
              <a:ext uri="{FF2B5EF4-FFF2-40B4-BE49-F238E27FC236}">
                <a16:creationId xmlns:a16="http://schemas.microsoft.com/office/drawing/2014/main" id="{B0C94259-410E-4295-B76E-00249C62B452}"/>
              </a:ext>
            </a:extLst>
          </p:cNvPr>
          <p:cNvSpPr txBox="1"/>
          <p:nvPr/>
        </p:nvSpPr>
        <p:spPr>
          <a:xfrm>
            <a:off x="350339" y="4305120"/>
            <a:ext cx="1959191" cy="307777"/>
          </a:xfrm>
          <a:prstGeom prst="rect">
            <a:avLst/>
          </a:prstGeom>
          <a:noFill/>
        </p:spPr>
        <p:txBody>
          <a:bodyPr wrap="none" rtlCol="0">
            <a:spAutoFit/>
          </a:bodyPr>
          <a:lstStyle/>
          <a:p>
            <a:pPr algn="ctr"/>
            <a:r>
              <a:rPr lang="vi-VN" dirty="0">
                <a:solidFill>
                  <a:srgbClr val="FF0000"/>
                </a:solidFill>
                <a:latin typeface="+mn-lt"/>
              </a:rPr>
              <a:t>nhanh nhẹn, nhỏ bé</a:t>
            </a:r>
          </a:p>
        </p:txBody>
      </p:sp>
      <p:sp>
        <p:nvSpPr>
          <p:cNvPr id="19" name="TextBox 18">
            <a:extLst>
              <a:ext uri="{FF2B5EF4-FFF2-40B4-BE49-F238E27FC236}">
                <a16:creationId xmlns:a16="http://schemas.microsoft.com/office/drawing/2014/main" id="{F8E9923A-6CAE-434F-A0A3-E50D83B1E721}"/>
              </a:ext>
            </a:extLst>
          </p:cNvPr>
          <p:cNvSpPr txBox="1"/>
          <p:nvPr/>
        </p:nvSpPr>
        <p:spPr>
          <a:xfrm>
            <a:off x="2342811" y="4305120"/>
            <a:ext cx="2172390" cy="307777"/>
          </a:xfrm>
          <a:prstGeom prst="rect">
            <a:avLst/>
          </a:prstGeom>
          <a:noFill/>
        </p:spPr>
        <p:txBody>
          <a:bodyPr wrap="none" rtlCol="0">
            <a:spAutoFit/>
          </a:bodyPr>
          <a:lstStyle/>
          <a:p>
            <a:pPr algn="ctr"/>
            <a:r>
              <a:rPr lang="vi-VN" dirty="0">
                <a:solidFill>
                  <a:srgbClr val="FF0000"/>
                </a:solidFill>
                <a:latin typeface="+mn-lt"/>
              </a:rPr>
              <a:t>nhút nhát, chạy nhanh</a:t>
            </a:r>
          </a:p>
        </p:txBody>
      </p:sp>
      <p:sp>
        <p:nvSpPr>
          <p:cNvPr id="20" name="TextBox 19">
            <a:extLst>
              <a:ext uri="{FF2B5EF4-FFF2-40B4-BE49-F238E27FC236}">
                <a16:creationId xmlns:a16="http://schemas.microsoft.com/office/drawing/2014/main" id="{31EFD217-E046-4C89-B01C-A06DF4CF1B64}"/>
              </a:ext>
            </a:extLst>
          </p:cNvPr>
          <p:cNvSpPr txBox="1"/>
          <p:nvPr/>
        </p:nvSpPr>
        <p:spPr>
          <a:xfrm>
            <a:off x="4557361" y="4305120"/>
            <a:ext cx="1941557" cy="307777"/>
          </a:xfrm>
          <a:prstGeom prst="rect">
            <a:avLst/>
          </a:prstGeom>
          <a:noFill/>
        </p:spPr>
        <p:txBody>
          <a:bodyPr wrap="none" rtlCol="0">
            <a:spAutoFit/>
          </a:bodyPr>
          <a:lstStyle/>
          <a:p>
            <a:pPr algn="ctr"/>
            <a:r>
              <a:rPr lang="vi-VN" dirty="0">
                <a:solidFill>
                  <a:srgbClr val="FF0000"/>
                </a:solidFill>
                <a:latin typeface="+mn-lt"/>
              </a:rPr>
              <a:t>hiền lành, ngơ ngác</a:t>
            </a:r>
          </a:p>
        </p:txBody>
      </p:sp>
    </p:spTree>
    <p:custDataLst>
      <p:tags r:id="rId1"/>
    </p:custDataLst>
    <p:extLst>
      <p:ext uri="{BB962C8B-B14F-4D97-AF65-F5344CB8AC3E}">
        <p14:creationId xmlns:p14="http://schemas.microsoft.com/office/powerpoint/2010/main" val="261763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arn(inVertical)">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arn(inVertical)">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arn(inVertical)">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arn(inVertical)">
                                      <p:cBhvr>
                                        <p:cTn id="8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A71991-F5D9-40C0-8095-E27CB562BD9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6935" y="881478"/>
            <a:ext cx="2209758" cy="1774588"/>
          </a:xfrm>
          <a:prstGeom prst="rect">
            <a:avLst/>
          </a:prstGeom>
        </p:spPr>
      </p:pic>
      <p:sp>
        <p:nvSpPr>
          <p:cNvPr id="3" name="TextBox 2">
            <a:extLst>
              <a:ext uri="{FF2B5EF4-FFF2-40B4-BE49-F238E27FC236}">
                <a16:creationId xmlns:a16="http://schemas.microsoft.com/office/drawing/2014/main" id="{82F212B5-149B-4AF6-A884-D6EA38D3032D}"/>
              </a:ext>
            </a:extLst>
          </p:cNvPr>
          <p:cNvSpPr txBox="1"/>
          <p:nvPr/>
        </p:nvSpPr>
        <p:spPr>
          <a:xfrm>
            <a:off x="456935" y="530603"/>
            <a:ext cx="6048850" cy="338554"/>
          </a:xfrm>
          <a:prstGeom prst="rect">
            <a:avLst/>
          </a:prstGeom>
          <a:noFill/>
        </p:spPr>
        <p:txBody>
          <a:bodyPr wrap="square" rtlCol="0">
            <a:spAutoFit/>
          </a:bodyPr>
          <a:lstStyle/>
          <a:p>
            <a:r>
              <a:rPr lang="vi-VN" sz="1600" b="1" dirty="0">
                <a:solidFill>
                  <a:schemeClr val="accent4">
                    <a:lumMod val="50000"/>
                  </a:schemeClr>
                </a:solidFill>
                <a:latin typeface="UTM Avo" panose="02040603050506020204" pitchFamily="18" charset="0"/>
              </a:rPr>
              <a:t>8. Hỏi đáp về đặc điểm của một số loài vật.</a:t>
            </a:r>
            <a:endParaRPr lang="en-US" sz="1600" b="1" dirty="0">
              <a:solidFill>
                <a:schemeClr val="accent4">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6E6B36EA-6277-4001-B063-2EC0B9AE5E24}"/>
              </a:ext>
            </a:extLst>
          </p:cNvPr>
          <p:cNvSpPr txBox="1"/>
          <p:nvPr/>
        </p:nvSpPr>
        <p:spPr>
          <a:xfrm>
            <a:off x="2787592" y="881477"/>
            <a:ext cx="3718193" cy="1774588"/>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rPr>
              <a:t>M:</a:t>
            </a:r>
          </a:p>
          <a:p>
            <a:pPr algn="just">
              <a:lnSpc>
                <a:spcPct val="150000"/>
              </a:lnSpc>
            </a:pPr>
            <a:r>
              <a:rPr lang="vi-VN" sz="1500" dirty="0">
                <a:latin typeface="UTM Avo" panose="02040603050506020204" pitchFamily="18" charset="0"/>
              </a:rPr>
              <a:t>Hỏi: - Gấu có thân hình như thế nào?</a:t>
            </a:r>
          </a:p>
          <a:p>
            <a:pPr algn="just">
              <a:lnSpc>
                <a:spcPct val="150000"/>
              </a:lnSpc>
            </a:pPr>
            <a:r>
              <a:rPr lang="vi-VN" sz="1500" dirty="0">
                <a:latin typeface="UTM Avo" panose="02040603050506020204" pitchFamily="18" charset="0"/>
              </a:rPr>
              <a:t>Đáp: </a:t>
            </a:r>
            <a:r>
              <a:rPr lang="vi-VN" sz="1500" dirty="0">
                <a:solidFill>
                  <a:srgbClr val="FF0000"/>
                </a:solidFill>
                <a:latin typeface="UTM Avo" panose="02040603050506020204" pitchFamily="18" charset="0"/>
              </a:rPr>
              <a:t>- Gấu có thân hình to lớn.</a:t>
            </a:r>
          </a:p>
          <a:p>
            <a:pPr algn="just">
              <a:lnSpc>
                <a:spcPct val="150000"/>
              </a:lnSpc>
            </a:pPr>
            <a:r>
              <a:rPr lang="vi-VN" sz="1500" dirty="0">
                <a:latin typeface="UTM Avo" panose="02040603050506020204" pitchFamily="18" charset="0"/>
              </a:rPr>
              <a:t>Hỏi: - Gấu đi như thế nào?</a:t>
            </a:r>
          </a:p>
          <a:p>
            <a:pPr algn="just">
              <a:lnSpc>
                <a:spcPct val="150000"/>
              </a:lnSpc>
            </a:pPr>
            <a:r>
              <a:rPr lang="vi-VN" sz="1500" dirty="0">
                <a:latin typeface="UTM Avo" panose="02040603050506020204" pitchFamily="18" charset="0"/>
              </a:rPr>
              <a:t>Đáp: </a:t>
            </a:r>
            <a:r>
              <a:rPr lang="vi-VN" sz="1500" dirty="0">
                <a:solidFill>
                  <a:srgbClr val="FF0000"/>
                </a:solidFill>
                <a:latin typeface="UTM Avo" panose="02040603050506020204" pitchFamily="18" charset="0"/>
              </a:rPr>
              <a:t>- Gấu đi lặc lè.</a:t>
            </a:r>
          </a:p>
        </p:txBody>
      </p:sp>
      <p:sp>
        <p:nvSpPr>
          <p:cNvPr id="6" name="TextBox 5">
            <a:extLst>
              <a:ext uri="{FF2B5EF4-FFF2-40B4-BE49-F238E27FC236}">
                <a16:creationId xmlns:a16="http://schemas.microsoft.com/office/drawing/2014/main" id="{0561A62B-FCFD-40DB-9E88-7690BD330C50}"/>
              </a:ext>
            </a:extLst>
          </p:cNvPr>
          <p:cNvSpPr txBox="1"/>
          <p:nvPr/>
        </p:nvSpPr>
        <p:spPr>
          <a:xfrm>
            <a:off x="456935" y="2656065"/>
            <a:ext cx="6048850" cy="338554"/>
          </a:xfrm>
          <a:prstGeom prst="rect">
            <a:avLst/>
          </a:prstGeom>
          <a:noFill/>
        </p:spPr>
        <p:txBody>
          <a:bodyPr wrap="square" rtlCol="0">
            <a:spAutoFit/>
          </a:bodyPr>
          <a:lstStyle/>
          <a:p>
            <a:r>
              <a:rPr lang="vi-VN" sz="1600" b="1" dirty="0">
                <a:solidFill>
                  <a:schemeClr val="accent4">
                    <a:lumMod val="50000"/>
                  </a:schemeClr>
                </a:solidFill>
                <a:latin typeface="UTM Avo" panose="02040603050506020204" pitchFamily="18" charset="0"/>
              </a:rPr>
              <a:t>9. Chọn </a:t>
            </a:r>
            <a:r>
              <a:rPr lang="vi-VN" sz="1600" b="1" i="1" dirty="0">
                <a:solidFill>
                  <a:schemeClr val="accent4">
                    <a:lumMod val="50000"/>
                  </a:schemeClr>
                </a:solidFill>
                <a:latin typeface="UTM Avo" panose="02040603050506020204" pitchFamily="18" charset="0"/>
              </a:rPr>
              <a:t>dấu chấm </a:t>
            </a:r>
            <a:r>
              <a:rPr lang="vi-VN" sz="1600" b="1" dirty="0">
                <a:solidFill>
                  <a:schemeClr val="accent4">
                    <a:lumMod val="50000"/>
                  </a:schemeClr>
                </a:solidFill>
                <a:latin typeface="UTM Avo" panose="02040603050506020204" pitchFamily="18" charset="0"/>
              </a:rPr>
              <a:t>hoặc </a:t>
            </a:r>
            <a:r>
              <a:rPr lang="vi-VN" sz="1600" b="1" i="1" dirty="0">
                <a:solidFill>
                  <a:schemeClr val="accent4">
                    <a:lumMod val="50000"/>
                  </a:schemeClr>
                </a:solidFill>
                <a:latin typeface="UTM Avo" panose="02040603050506020204" pitchFamily="18" charset="0"/>
              </a:rPr>
              <a:t>dấu phẩy </a:t>
            </a:r>
            <a:r>
              <a:rPr lang="vi-VN" sz="1600" b="1" dirty="0">
                <a:solidFill>
                  <a:schemeClr val="accent4">
                    <a:lumMod val="50000"/>
                  </a:schemeClr>
                </a:solidFill>
                <a:latin typeface="UTM Avo" panose="02040603050506020204" pitchFamily="18" charset="0"/>
              </a:rPr>
              <a:t>thay cho ô vuông.</a:t>
            </a:r>
            <a:endParaRPr lang="en-US" sz="1600" b="1" dirty="0">
              <a:solidFill>
                <a:schemeClr val="accent4">
                  <a:lumMod val="50000"/>
                </a:schemeClr>
              </a:solidFill>
              <a:latin typeface="UTM Avo" panose="02040603050506020204" pitchFamily="18" charset="0"/>
            </a:endParaRPr>
          </a:p>
        </p:txBody>
      </p:sp>
      <p:sp>
        <p:nvSpPr>
          <p:cNvPr id="8" name="TextBox 7">
            <a:extLst>
              <a:ext uri="{FF2B5EF4-FFF2-40B4-BE49-F238E27FC236}">
                <a16:creationId xmlns:a16="http://schemas.microsoft.com/office/drawing/2014/main" id="{19F59799-E045-4687-AFB4-D5DDE0744D46}"/>
              </a:ext>
            </a:extLst>
          </p:cNvPr>
          <p:cNvSpPr txBox="1"/>
          <p:nvPr/>
        </p:nvSpPr>
        <p:spPr>
          <a:xfrm>
            <a:off x="456935" y="2920600"/>
            <a:ext cx="5890437" cy="1892826"/>
          </a:xfrm>
          <a:prstGeom prst="rect">
            <a:avLst/>
          </a:prstGeom>
          <a:noFill/>
        </p:spPr>
        <p:txBody>
          <a:bodyPr wrap="square" rtlCol="0">
            <a:spAutoFit/>
          </a:bodyPr>
          <a:lstStyle/>
          <a:p>
            <a:pPr algn="just">
              <a:lnSpc>
                <a:spcPct val="150000"/>
              </a:lnSpc>
            </a:pPr>
            <a:r>
              <a:rPr lang="vi-VN" dirty="0">
                <a:latin typeface="+mn-lt"/>
              </a:rPr>
              <a:t>    Vào ngày hội, đồng bào các buôn xa  </a:t>
            </a:r>
            <a:r>
              <a:rPr lang="vi-VN" dirty="0">
                <a:solidFill>
                  <a:srgbClr val="FF0000"/>
                </a:solidFill>
                <a:latin typeface="+mn-lt"/>
              </a:rPr>
              <a:t> </a:t>
            </a:r>
            <a:r>
              <a:rPr lang="vi-VN" b="1" dirty="0">
                <a:solidFill>
                  <a:srgbClr val="FF0000"/>
                </a:solidFill>
                <a:latin typeface="+mn-lt"/>
              </a:rPr>
              <a:t>,    </a:t>
            </a:r>
            <a:r>
              <a:rPr lang="vi-VN" dirty="0">
                <a:latin typeface="+mn-lt"/>
              </a:rPr>
              <a:t>bản gần nườm nượp kéo về buôn Đôn </a:t>
            </a:r>
            <a:r>
              <a:rPr lang="vi-VN" dirty="0">
                <a:solidFill>
                  <a:srgbClr val="FF0000"/>
                </a:solidFill>
                <a:latin typeface="+mn-lt"/>
              </a:rPr>
              <a:t> </a:t>
            </a:r>
            <a:r>
              <a:rPr lang="vi-VN" b="1" dirty="0">
                <a:solidFill>
                  <a:srgbClr val="FF0000"/>
                </a:solidFill>
                <a:latin typeface="+mn-lt"/>
              </a:rPr>
              <a:t>. </a:t>
            </a:r>
            <a:r>
              <a:rPr lang="vi-VN" dirty="0">
                <a:solidFill>
                  <a:srgbClr val="FF0000"/>
                </a:solidFill>
                <a:latin typeface="+mn-lt"/>
              </a:rPr>
              <a:t>   </a:t>
            </a:r>
            <a:r>
              <a:rPr lang="vi-VN" dirty="0">
                <a:latin typeface="+mn-lt"/>
              </a:rPr>
              <a:t>Tất cả đều đổ về trường đua voi.</a:t>
            </a:r>
          </a:p>
          <a:p>
            <a:pPr algn="just">
              <a:lnSpc>
                <a:spcPct val="150000"/>
              </a:lnSpc>
            </a:pPr>
            <a:r>
              <a:rPr lang="vi-VN" dirty="0">
                <a:latin typeface="+mn-lt"/>
              </a:rPr>
              <a:t>    Khi lệnh xuất phát vang lên, voi cuốn vòi chạy trong tiếng reo hò của người xem cùng tiếng chiêng   </a:t>
            </a:r>
            <a:r>
              <a:rPr lang="vi-VN" b="1" dirty="0">
                <a:solidFill>
                  <a:srgbClr val="FF0000"/>
                </a:solidFill>
                <a:latin typeface="+mn-lt"/>
              </a:rPr>
              <a:t>,  </a:t>
            </a:r>
            <a:r>
              <a:rPr lang="vi-VN" b="1" dirty="0">
                <a:latin typeface="+mn-lt"/>
              </a:rPr>
              <a:t>  </a:t>
            </a:r>
            <a:r>
              <a:rPr lang="vi-VN" dirty="0">
                <a:latin typeface="+mn-lt"/>
              </a:rPr>
              <a:t>tiếng trống  </a:t>
            </a:r>
            <a:r>
              <a:rPr lang="vi-VN" dirty="0">
                <a:solidFill>
                  <a:srgbClr val="FF0000"/>
                </a:solidFill>
                <a:latin typeface="+mn-lt"/>
              </a:rPr>
              <a:t> </a:t>
            </a:r>
            <a:r>
              <a:rPr lang="vi-VN" b="1" dirty="0">
                <a:solidFill>
                  <a:srgbClr val="FF0000"/>
                </a:solidFill>
                <a:latin typeface="+mn-lt"/>
              </a:rPr>
              <a:t>,    </a:t>
            </a:r>
            <a:r>
              <a:rPr lang="vi-VN" dirty="0">
                <a:latin typeface="+mn-lt"/>
              </a:rPr>
              <a:t>tiếng khèn vang dậy.</a:t>
            </a:r>
          </a:p>
          <a:p>
            <a:pPr algn="r"/>
            <a:r>
              <a:rPr lang="en-US" sz="1200" dirty="0">
                <a:latin typeface="+mn-lt"/>
              </a:rPr>
              <a:t>(</a:t>
            </a:r>
            <a:r>
              <a:rPr lang="en-US" sz="1200" i="1" dirty="0">
                <a:latin typeface="+mn-lt"/>
              </a:rPr>
              <a:t>Theo </a:t>
            </a:r>
            <a:r>
              <a:rPr lang="en-US" sz="1200" dirty="0">
                <a:latin typeface="+mn-lt"/>
              </a:rPr>
              <a:t>Ay Dun </a:t>
            </a:r>
            <a:r>
              <a:rPr lang="vi-VN" sz="1200" dirty="0">
                <a:latin typeface="+mn-lt"/>
              </a:rPr>
              <a:t>và Lê Tấn)</a:t>
            </a:r>
          </a:p>
        </p:txBody>
      </p:sp>
      <p:grpSp>
        <p:nvGrpSpPr>
          <p:cNvPr id="9" name="Group 8">
            <a:extLst>
              <a:ext uri="{FF2B5EF4-FFF2-40B4-BE49-F238E27FC236}">
                <a16:creationId xmlns:a16="http://schemas.microsoft.com/office/drawing/2014/main" id="{903B4E19-D8A1-4309-9659-FD8783EC1B20}"/>
              </a:ext>
            </a:extLst>
          </p:cNvPr>
          <p:cNvGrpSpPr/>
          <p:nvPr/>
        </p:nvGrpSpPr>
        <p:grpSpPr>
          <a:xfrm>
            <a:off x="4106345" y="2997420"/>
            <a:ext cx="261733" cy="261733"/>
            <a:chOff x="7507111" y="2996098"/>
            <a:chExt cx="417689" cy="417689"/>
          </a:xfrm>
        </p:grpSpPr>
        <p:sp>
          <p:nvSpPr>
            <p:cNvPr id="10" name="Rectangle 9">
              <a:extLst>
                <a:ext uri="{FF2B5EF4-FFF2-40B4-BE49-F238E27FC236}">
                  <a16:creationId xmlns:a16="http://schemas.microsoft.com/office/drawing/2014/main" id="{4B3464AA-86D7-4886-B221-4AB4A942CEE8}"/>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9D24F826-C538-4F6C-BD3B-8B49A095C57B}"/>
                </a:ext>
              </a:extLst>
            </p:cNvPr>
            <p:cNvCxnSpPr>
              <a:stCxn id="10" idx="0"/>
              <a:endCxn id="10"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27E15FBB-81FF-483D-8269-B3AA9DC53D9E}"/>
                </a:ext>
              </a:extLst>
            </p:cNvPr>
            <p:cNvCxnSpPr>
              <a:stCxn id="10" idx="3"/>
              <a:endCxn id="10"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74100B6E-4601-40CA-AE48-2F5CF179CBA8}"/>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7477BDD2-CA8B-40DD-BCCC-FBE1336A6B28}"/>
              </a:ext>
            </a:extLst>
          </p:cNvPr>
          <p:cNvGrpSpPr/>
          <p:nvPr/>
        </p:nvGrpSpPr>
        <p:grpSpPr>
          <a:xfrm>
            <a:off x="2086159" y="3303736"/>
            <a:ext cx="261733" cy="261733"/>
            <a:chOff x="7507111" y="2996098"/>
            <a:chExt cx="417689" cy="417689"/>
          </a:xfrm>
        </p:grpSpPr>
        <p:sp>
          <p:nvSpPr>
            <p:cNvPr id="15" name="Rectangle 14">
              <a:extLst>
                <a:ext uri="{FF2B5EF4-FFF2-40B4-BE49-F238E27FC236}">
                  <a16:creationId xmlns:a16="http://schemas.microsoft.com/office/drawing/2014/main" id="{2EF496F0-4BA1-4E30-8821-C3C2F1725567}"/>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15D5628-3A2C-48FA-A762-19DCBB340E33}"/>
                </a:ext>
              </a:extLst>
            </p:cNvPr>
            <p:cNvCxnSpPr>
              <a:stCxn id="15" idx="0"/>
              <a:endCxn id="15"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D2437537-E77D-468D-9713-BF9BB5458BCA}"/>
                </a:ext>
              </a:extLst>
            </p:cNvPr>
            <p:cNvCxnSpPr>
              <a:stCxn id="15" idx="3"/>
              <a:endCxn id="15"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7B72569-E923-4919-81DA-F9721B0F557E}"/>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19" name="Group 18">
            <a:extLst>
              <a:ext uri="{FF2B5EF4-FFF2-40B4-BE49-F238E27FC236}">
                <a16:creationId xmlns:a16="http://schemas.microsoft.com/office/drawing/2014/main" id="{782EC2D9-0494-4825-B34D-91AF2C00C59C}"/>
              </a:ext>
            </a:extLst>
          </p:cNvPr>
          <p:cNvGrpSpPr/>
          <p:nvPr/>
        </p:nvGrpSpPr>
        <p:grpSpPr>
          <a:xfrm>
            <a:off x="3910045" y="4000290"/>
            <a:ext cx="261733" cy="261733"/>
            <a:chOff x="7507111" y="2996098"/>
            <a:chExt cx="417689" cy="417689"/>
          </a:xfrm>
        </p:grpSpPr>
        <p:sp>
          <p:nvSpPr>
            <p:cNvPr id="20" name="Rectangle 19">
              <a:extLst>
                <a:ext uri="{FF2B5EF4-FFF2-40B4-BE49-F238E27FC236}">
                  <a16:creationId xmlns:a16="http://schemas.microsoft.com/office/drawing/2014/main" id="{392B2726-DE52-48D8-AA86-4A2FA3476D00}"/>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941DBD0C-0A32-410B-ACF7-037ED6D1B33B}"/>
                </a:ext>
              </a:extLst>
            </p:cNvPr>
            <p:cNvCxnSpPr>
              <a:stCxn id="20" idx="0"/>
              <a:endCxn id="20"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ED600B85-0094-4E1A-8644-B938A7BD5403}"/>
                </a:ext>
              </a:extLst>
            </p:cNvPr>
            <p:cNvCxnSpPr>
              <a:stCxn id="20" idx="3"/>
              <a:endCxn id="20"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4AC18B80-DF68-4572-89EF-0CACB64F2679}"/>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24" name="Group 23">
            <a:extLst>
              <a:ext uri="{FF2B5EF4-FFF2-40B4-BE49-F238E27FC236}">
                <a16:creationId xmlns:a16="http://schemas.microsoft.com/office/drawing/2014/main" id="{AAD77E8E-EF07-481B-BF9A-A9BFDCF73B5D}"/>
              </a:ext>
            </a:extLst>
          </p:cNvPr>
          <p:cNvGrpSpPr/>
          <p:nvPr/>
        </p:nvGrpSpPr>
        <p:grpSpPr>
          <a:xfrm>
            <a:off x="5441133" y="3995478"/>
            <a:ext cx="261733" cy="261733"/>
            <a:chOff x="7507111" y="2996098"/>
            <a:chExt cx="417689" cy="417689"/>
          </a:xfrm>
        </p:grpSpPr>
        <p:sp>
          <p:nvSpPr>
            <p:cNvPr id="25" name="Rectangle 24">
              <a:extLst>
                <a:ext uri="{FF2B5EF4-FFF2-40B4-BE49-F238E27FC236}">
                  <a16:creationId xmlns:a16="http://schemas.microsoft.com/office/drawing/2014/main" id="{69FC7E6D-A478-4A43-B7FB-B664B76113A4}"/>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08175393-6D8A-4529-9D46-B946B203F0DA}"/>
                </a:ext>
              </a:extLst>
            </p:cNvPr>
            <p:cNvCxnSpPr>
              <a:stCxn id="25" idx="0"/>
              <a:endCxn id="25"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9F28DD7F-B419-46D7-8E55-53145C6A4E05}"/>
                </a:ext>
              </a:extLst>
            </p:cNvPr>
            <p:cNvCxnSpPr>
              <a:stCxn id="25" idx="3"/>
              <a:endCxn id="25"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C1130C27-6F5C-4A42-9A79-540F900AA379}"/>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18295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2" presetClass="entr" presetSubtype="4"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par>
                                <p:cTn id="26" presetID="2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par>
                                <p:cTn id="29" presetID="2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BD84CBEF-7A99-426D-B7A1-A1BD95071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F9404CB5-AD05-444B-9366-B65DF0B5D1DE}"/>
              </a:ext>
            </a:extLst>
          </p:cNvPr>
          <p:cNvGrpSpPr/>
          <p:nvPr/>
        </p:nvGrpSpPr>
        <p:grpSpPr>
          <a:xfrm>
            <a:off x="931611" y="1390819"/>
            <a:ext cx="5354644" cy="3526767"/>
            <a:chOff x="931611" y="1390819"/>
            <a:chExt cx="5354644" cy="3526767"/>
          </a:xfrm>
        </p:grpSpPr>
        <p:grpSp>
          <p:nvGrpSpPr>
            <p:cNvPr id="15" name="Group 14">
              <a:extLst>
                <a:ext uri="{FF2B5EF4-FFF2-40B4-BE49-F238E27FC236}">
                  <a16:creationId xmlns:a16="http://schemas.microsoft.com/office/drawing/2014/main" id="{5358145A-B78D-43C7-A9FF-77313402974B}"/>
                </a:ext>
              </a:extLst>
            </p:cNvPr>
            <p:cNvGrpSpPr/>
            <p:nvPr/>
          </p:nvGrpSpPr>
          <p:grpSpPr>
            <a:xfrm>
              <a:off x="931611" y="1390819"/>
              <a:ext cx="4405927" cy="3318271"/>
              <a:chOff x="1417547" y="1264224"/>
              <a:chExt cx="4405927" cy="3318271"/>
            </a:xfrm>
          </p:grpSpPr>
          <p:pic>
            <p:nvPicPr>
              <p:cNvPr id="18" name="Picture 17">
                <a:extLst>
                  <a:ext uri="{FF2B5EF4-FFF2-40B4-BE49-F238E27FC236}">
                    <a16:creationId xmlns:a16="http://schemas.microsoft.com/office/drawing/2014/main" id="{856FF3DD-8D35-41C3-ABF3-FC399D5F14CF}"/>
                  </a:ext>
                </a:extLst>
              </p:cNvPr>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0" name="TextBox 19">
                <a:extLst>
                  <a:ext uri="{FF2B5EF4-FFF2-40B4-BE49-F238E27FC236}">
                    <a16:creationId xmlns:a16="http://schemas.microsoft.com/office/drawing/2014/main" id="{98D29C10-CFBB-4097-BE43-F1D6B05AD51F}"/>
                  </a:ext>
                </a:extLst>
              </p:cNvPr>
              <p:cNvSpPr txBox="1"/>
              <p:nvPr/>
            </p:nvSpPr>
            <p:spPr>
              <a:xfrm>
                <a:off x="2394431" y="303043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a:t>
                </a:r>
                <a:r>
                  <a:rPr lang="en-US" sz="2800" b="1" dirty="0">
                    <a:solidFill>
                      <a:schemeClr val="accent1">
                        <a:lumMod val="50000"/>
                      </a:schemeClr>
                    </a:solidFill>
                    <a:latin typeface="UTM Avo" panose="02040603050506020204" pitchFamily="18" charset="0"/>
                  </a:rPr>
                  <a:t>7 – 8 </a:t>
                </a:r>
              </a:p>
            </p:txBody>
          </p:sp>
        </p:grpSp>
        <p:pic>
          <p:nvPicPr>
            <p:cNvPr id="17" name="Picture 2">
              <a:extLst>
                <a:ext uri="{FF2B5EF4-FFF2-40B4-BE49-F238E27FC236}">
                  <a16:creationId xmlns:a16="http://schemas.microsoft.com/office/drawing/2014/main" id="{38BB8694-1FCB-4C4F-9B47-46FD3B4CFBB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5695" y="3157026"/>
              <a:ext cx="1760560" cy="176056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87B95995-240A-4E26-ACD1-ED835032F7CE}"/>
              </a:ext>
            </a:extLst>
          </p:cNvPr>
          <p:cNvSpPr txBox="1"/>
          <p:nvPr/>
        </p:nvSpPr>
        <p:spPr>
          <a:xfrm>
            <a:off x="1795981" y="509211"/>
            <a:ext cx="4242406"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PHẦN I – ÔN TẬP</a:t>
            </a:r>
            <a:endParaRPr lang="en-US" sz="40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val="880326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64FC4C-FF92-49A5-A781-FD37EAF01FE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87079" y="191386"/>
            <a:ext cx="6280841" cy="4730602"/>
          </a:xfrm>
          <a:prstGeom prst="roundRect">
            <a:avLst>
              <a:gd name="adj" fmla="val 23219"/>
            </a:avLst>
          </a:prstGeom>
          <a:effectLst>
            <a:softEdge rad="63500"/>
          </a:effectLst>
        </p:spPr>
      </p:pic>
      <p:sp>
        <p:nvSpPr>
          <p:cNvPr id="2" name="TextBox 1">
            <a:extLst>
              <a:ext uri="{FF2B5EF4-FFF2-40B4-BE49-F238E27FC236}">
                <a16:creationId xmlns:a16="http://schemas.microsoft.com/office/drawing/2014/main" id="{D5E76E4F-46A3-421C-AE4F-C2CCCEB2F1D1}"/>
              </a:ext>
            </a:extLst>
          </p:cNvPr>
          <p:cNvSpPr txBox="1"/>
          <p:nvPr/>
        </p:nvSpPr>
        <p:spPr>
          <a:xfrm>
            <a:off x="403074" y="396426"/>
            <a:ext cx="6048850" cy="416717"/>
          </a:xfrm>
          <a:prstGeom prst="rect">
            <a:avLst/>
          </a:prstGeom>
          <a:noFill/>
        </p:spPr>
        <p:txBody>
          <a:bodyPr wrap="square" rtlCol="0">
            <a:spAutoFit/>
          </a:bodyPr>
          <a:lstStyle/>
          <a:p>
            <a:pPr>
              <a:lnSpc>
                <a:spcPct val="150000"/>
              </a:lnSpc>
            </a:pPr>
            <a:r>
              <a:rPr lang="en-US" sz="1600" b="1" dirty="0">
                <a:solidFill>
                  <a:schemeClr val="accent4">
                    <a:lumMod val="50000"/>
                  </a:schemeClr>
                </a:solidFill>
                <a:latin typeface="UTM Avo" panose="02040603050506020204" pitchFamily="18" charset="0"/>
              </a:rPr>
              <a:t>10. Nghe – </a:t>
            </a:r>
            <a:r>
              <a:rPr lang="en-US" sz="1600" b="1" dirty="0" err="1">
                <a:solidFill>
                  <a:schemeClr val="accent4">
                    <a:lumMod val="50000"/>
                  </a:schemeClr>
                </a:solidFill>
                <a:latin typeface="UTM Avo" panose="02040603050506020204" pitchFamily="18" charset="0"/>
              </a:rPr>
              <a:t>viết</a:t>
            </a:r>
            <a:endParaRPr lang="en-US" sz="1600" b="1" dirty="0">
              <a:solidFill>
                <a:schemeClr val="accent4">
                  <a:lumMod val="50000"/>
                </a:schemeClr>
              </a:solidFill>
              <a:latin typeface="UTM Avo" panose="02040603050506020204" pitchFamily="18" charset="0"/>
            </a:endParaRPr>
          </a:p>
        </p:txBody>
      </p:sp>
      <p:sp>
        <p:nvSpPr>
          <p:cNvPr id="7" name="TextBox 6">
            <a:extLst>
              <a:ext uri="{FF2B5EF4-FFF2-40B4-BE49-F238E27FC236}">
                <a16:creationId xmlns:a16="http://schemas.microsoft.com/office/drawing/2014/main" id="{02A2D565-DF26-4040-A566-BB55168232D7}"/>
              </a:ext>
            </a:extLst>
          </p:cNvPr>
          <p:cNvSpPr txBox="1"/>
          <p:nvPr/>
        </p:nvSpPr>
        <p:spPr>
          <a:xfrm>
            <a:off x="595423" y="813143"/>
            <a:ext cx="2456121" cy="3905941"/>
          </a:xfrm>
          <a:prstGeom prst="rect">
            <a:avLst/>
          </a:prstGeom>
          <a:noFill/>
        </p:spPr>
        <p:txBody>
          <a:bodyPr wrap="square" rtlCol="0">
            <a:spAutoFit/>
          </a:bodyPr>
          <a:lstStyle/>
          <a:p>
            <a:pPr algn="ctr">
              <a:lnSpc>
                <a:spcPct val="120000"/>
              </a:lnSpc>
            </a:pPr>
            <a:r>
              <a:rPr lang="vi-VN" sz="1300" b="1" dirty="0">
                <a:solidFill>
                  <a:schemeClr val="accent1">
                    <a:lumMod val="75000"/>
                  </a:schemeClr>
                </a:solidFill>
                <a:latin typeface="+mn-lt"/>
              </a:rPr>
              <a:t>Tiếng gà mở cửa</a:t>
            </a:r>
          </a:p>
          <a:p>
            <a:pPr algn="ctr">
              <a:lnSpc>
                <a:spcPct val="120000"/>
              </a:lnSpc>
            </a:pPr>
            <a:r>
              <a:rPr lang="vi-VN" sz="1300" i="1" dirty="0">
                <a:latin typeface="+mn-lt"/>
              </a:rPr>
              <a:t>(Trích)</a:t>
            </a:r>
          </a:p>
          <a:p>
            <a:pPr>
              <a:lnSpc>
                <a:spcPct val="120000"/>
              </a:lnSpc>
            </a:pPr>
            <a:r>
              <a:rPr lang="vi-VN" sz="1300" dirty="0">
                <a:latin typeface="+mn-lt"/>
              </a:rPr>
              <a:t>Em bừng tỉnh dậy</a:t>
            </a:r>
          </a:p>
          <a:p>
            <a:pPr>
              <a:lnSpc>
                <a:spcPct val="120000"/>
              </a:lnSpc>
            </a:pPr>
            <a:r>
              <a:rPr lang="vi-VN" sz="1300" dirty="0">
                <a:latin typeface="+mn-lt"/>
              </a:rPr>
              <a:t>Lắng nghe</a:t>
            </a:r>
          </a:p>
          <a:p>
            <a:pPr>
              <a:lnSpc>
                <a:spcPct val="120000"/>
              </a:lnSpc>
            </a:pPr>
            <a:r>
              <a:rPr lang="vi-VN" sz="1300" dirty="0">
                <a:latin typeface="+mn-lt"/>
              </a:rPr>
              <a:t>Tiếng gà vang bốn phía</a:t>
            </a:r>
          </a:p>
          <a:p>
            <a:pPr>
              <a:lnSpc>
                <a:spcPct val="120000"/>
              </a:lnSpc>
            </a:pPr>
            <a:r>
              <a:rPr lang="vi-VN" sz="1300" dirty="0">
                <a:latin typeface="+mn-lt"/>
              </a:rPr>
              <a:t>Tiếng gà gõ cửa</a:t>
            </a:r>
          </a:p>
          <a:p>
            <a:pPr>
              <a:lnSpc>
                <a:spcPct val="120000"/>
              </a:lnSpc>
            </a:pPr>
            <a:r>
              <a:rPr lang="vi-VN" sz="1300" dirty="0">
                <a:latin typeface="+mn-lt"/>
              </a:rPr>
              <a:t>Tiếng gà thổi bừng bếp lửa.</a:t>
            </a:r>
          </a:p>
          <a:p>
            <a:pPr>
              <a:lnSpc>
                <a:spcPct val="120000"/>
              </a:lnSpc>
            </a:pPr>
            <a:r>
              <a:rPr lang="vi-VN" sz="1300" dirty="0">
                <a:latin typeface="+mn-lt"/>
              </a:rPr>
              <a:t>Mở cửa! Mở cửa!</a:t>
            </a:r>
          </a:p>
          <a:p>
            <a:pPr>
              <a:lnSpc>
                <a:spcPct val="120000"/>
              </a:lnSpc>
            </a:pPr>
            <a:r>
              <a:rPr lang="vi-VN" sz="1300" dirty="0">
                <a:latin typeface="+mn-lt"/>
              </a:rPr>
              <a:t>Tiếng gà lảnh lói</a:t>
            </a:r>
          </a:p>
          <a:p>
            <a:pPr>
              <a:lnSpc>
                <a:spcPct val="120000"/>
              </a:lnSpc>
            </a:pPr>
            <a:r>
              <a:rPr lang="vi-VN" sz="1300" dirty="0">
                <a:latin typeface="+mn-lt"/>
              </a:rPr>
              <a:t>Nhuộm đỏ vầng đông</a:t>
            </a:r>
          </a:p>
          <a:p>
            <a:pPr>
              <a:lnSpc>
                <a:spcPct val="120000"/>
              </a:lnSpc>
            </a:pPr>
            <a:r>
              <a:rPr lang="vi-VN" sz="1300" dirty="0">
                <a:latin typeface="+mn-lt"/>
              </a:rPr>
              <a:t>Tiếng gà rung khóm hồng</a:t>
            </a:r>
          </a:p>
          <a:p>
            <a:pPr>
              <a:lnSpc>
                <a:spcPct val="120000"/>
              </a:lnSpc>
            </a:pPr>
            <a:r>
              <a:rPr lang="vi-VN" sz="1300" dirty="0">
                <a:latin typeface="+mn-lt"/>
              </a:rPr>
              <a:t>Tiếng gà chín tươi chùm ớt</a:t>
            </a:r>
          </a:p>
          <a:p>
            <a:pPr>
              <a:lnSpc>
                <a:spcPct val="120000"/>
              </a:lnSpc>
            </a:pPr>
            <a:r>
              <a:rPr lang="vi-VN" sz="1300" dirty="0">
                <a:latin typeface="+mn-lt"/>
              </a:rPr>
              <a:t>Giọt sương mai nhảy nhót</a:t>
            </a:r>
          </a:p>
          <a:p>
            <a:pPr>
              <a:lnSpc>
                <a:spcPct val="120000"/>
              </a:lnSpc>
            </a:pPr>
            <a:r>
              <a:rPr lang="vi-VN" sz="1300" dirty="0">
                <a:latin typeface="+mn-lt"/>
              </a:rPr>
              <a:t>Ngọn tre lên vút</a:t>
            </a:r>
          </a:p>
          <a:p>
            <a:pPr>
              <a:lnSpc>
                <a:spcPct val="120000"/>
              </a:lnSpc>
            </a:pPr>
            <a:r>
              <a:rPr lang="vi-VN" sz="1300" dirty="0">
                <a:latin typeface="+mn-lt"/>
              </a:rPr>
              <a:t>Trời xanh trong.</a:t>
            </a:r>
          </a:p>
          <a:p>
            <a:pPr algn="r">
              <a:lnSpc>
                <a:spcPct val="120000"/>
              </a:lnSpc>
            </a:pPr>
            <a:r>
              <a:rPr lang="vi-VN" sz="1300" dirty="0">
                <a:latin typeface="+mn-lt"/>
              </a:rPr>
              <a:t>(Định Hải)</a:t>
            </a:r>
          </a:p>
        </p:txBody>
      </p:sp>
    </p:spTree>
    <p:custDataLst>
      <p:tags r:id="rId1"/>
    </p:custDataLst>
    <p:extLst>
      <p:ext uri="{BB962C8B-B14F-4D97-AF65-F5344CB8AC3E}">
        <p14:creationId xmlns:p14="http://schemas.microsoft.com/office/powerpoint/2010/main" val="3524599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026322-C0E0-4A42-8F0A-D016836936E8}"/>
              </a:ext>
            </a:extLst>
          </p:cNvPr>
          <p:cNvSpPr txBox="1"/>
          <p:nvPr/>
        </p:nvSpPr>
        <p:spPr>
          <a:xfrm>
            <a:off x="403074" y="396426"/>
            <a:ext cx="6048850" cy="413703"/>
          </a:xfrm>
          <a:prstGeom prst="rect">
            <a:avLst/>
          </a:prstGeom>
          <a:noFill/>
        </p:spPr>
        <p:txBody>
          <a:bodyPr wrap="square" rtlCol="0">
            <a:spAutoFit/>
          </a:bodyPr>
          <a:lstStyle/>
          <a:p>
            <a:pPr>
              <a:lnSpc>
                <a:spcPct val="150000"/>
              </a:lnSpc>
            </a:pPr>
            <a:r>
              <a:rPr lang="en-US" sz="1600" b="1" dirty="0">
                <a:solidFill>
                  <a:schemeClr val="accent4">
                    <a:lumMod val="50000"/>
                  </a:schemeClr>
                </a:solidFill>
                <a:latin typeface="UTM Avo" panose="02040603050506020204" pitchFamily="18" charset="0"/>
              </a:rPr>
              <a:t>11. </a:t>
            </a:r>
            <a:r>
              <a:rPr lang="vi-VN" sz="1600" b="1" dirty="0">
                <a:solidFill>
                  <a:schemeClr val="accent4">
                    <a:lumMod val="50000"/>
                  </a:schemeClr>
                </a:solidFill>
                <a:latin typeface="UTM Avo" panose="02040603050506020204" pitchFamily="18" charset="0"/>
              </a:rPr>
              <a:t>Chọn a hoặc b.</a:t>
            </a:r>
          </a:p>
        </p:txBody>
      </p:sp>
      <p:sp>
        <p:nvSpPr>
          <p:cNvPr id="4" name="TextBox 3">
            <a:extLst>
              <a:ext uri="{FF2B5EF4-FFF2-40B4-BE49-F238E27FC236}">
                <a16:creationId xmlns:a16="http://schemas.microsoft.com/office/drawing/2014/main" id="{9276A994-E94F-466B-82F8-DE437F2572E3}"/>
              </a:ext>
            </a:extLst>
          </p:cNvPr>
          <p:cNvSpPr txBox="1"/>
          <p:nvPr/>
        </p:nvSpPr>
        <p:spPr>
          <a:xfrm>
            <a:off x="585640" y="778230"/>
            <a:ext cx="3315331" cy="307777"/>
          </a:xfrm>
          <a:prstGeom prst="rect">
            <a:avLst/>
          </a:prstGeom>
          <a:noFill/>
        </p:spPr>
        <p:txBody>
          <a:bodyPr wrap="none" rtlCol="0">
            <a:spAutoFit/>
          </a:bodyPr>
          <a:lstStyle/>
          <a:p>
            <a:r>
              <a:rPr lang="vi-VN" dirty="0">
                <a:latin typeface="+mn-lt"/>
              </a:rPr>
              <a:t>a. Chọn </a:t>
            </a:r>
            <a:r>
              <a:rPr lang="vi-VN" b="1" i="1" dirty="0">
                <a:latin typeface="+mn-lt"/>
              </a:rPr>
              <a:t>l </a:t>
            </a:r>
            <a:r>
              <a:rPr lang="vi-VN" dirty="0">
                <a:latin typeface="+mn-lt"/>
              </a:rPr>
              <a:t>hoặc </a:t>
            </a:r>
            <a:r>
              <a:rPr lang="vi-VN" b="1" i="1" dirty="0">
                <a:latin typeface="+mn-lt"/>
              </a:rPr>
              <a:t>n</a:t>
            </a:r>
            <a:r>
              <a:rPr lang="vi-VN" i="1" dirty="0">
                <a:latin typeface="+mn-lt"/>
              </a:rPr>
              <a:t> </a:t>
            </a:r>
            <a:r>
              <a:rPr lang="vi-VN" dirty="0">
                <a:latin typeface="+mn-lt"/>
              </a:rPr>
              <a:t>thay cho ô vuông.</a:t>
            </a:r>
          </a:p>
        </p:txBody>
      </p:sp>
      <p:sp>
        <p:nvSpPr>
          <p:cNvPr id="5" name="TextBox 4">
            <a:extLst>
              <a:ext uri="{FF2B5EF4-FFF2-40B4-BE49-F238E27FC236}">
                <a16:creationId xmlns:a16="http://schemas.microsoft.com/office/drawing/2014/main" id="{9AA91FFD-BC04-4CEA-9D53-F54AA180B618}"/>
              </a:ext>
            </a:extLst>
          </p:cNvPr>
          <p:cNvSpPr txBox="1"/>
          <p:nvPr/>
        </p:nvSpPr>
        <p:spPr>
          <a:xfrm>
            <a:off x="797443" y="993303"/>
            <a:ext cx="5326910" cy="1945917"/>
          </a:xfrm>
          <a:prstGeom prst="rect">
            <a:avLst/>
          </a:prstGeom>
          <a:noFill/>
        </p:spPr>
        <p:txBody>
          <a:bodyPr wrap="square" rtlCol="0">
            <a:spAutoFit/>
          </a:bodyPr>
          <a:lstStyle/>
          <a:p>
            <a:pPr algn="ctr">
              <a:lnSpc>
                <a:spcPct val="150000"/>
              </a:lnSpc>
            </a:pPr>
            <a:r>
              <a:rPr lang="vi-VN" b="1" dirty="0">
                <a:latin typeface="+mn-lt"/>
              </a:rPr>
              <a:t>Mùa thu sang</a:t>
            </a:r>
          </a:p>
          <a:p>
            <a:pPr>
              <a:lnSpc>
                <a:spcPct val="150000"/>
              </a:lnSpc>
            </a:pPr>
            <a:r>
              <a:rPr lang="vi-VN" dirty="0">
                <a:latin typeface="+mn-lt"/>
              </a:rPr>
              <a:t>Cứ mỗi độ thu sang		Em cắp sách tới trường</a:t>
            </a:r>
          </a:p>
          <a:p>
            <a:pPr>
              <a:lnSpc>
                <a:spcPct val="150000"/>
              </a:lnSpc>
            </a:pPr>
            <a:r>
              <a:rPr lang="vi-VN" dirty="0">
                <a:latin typeface="+mn-lt"/>
              </a:rPr>
              <a:t>Hoa cúc    </a:t>
            </a:r>
            <a:r>
              <a:rPr lang="vi-VN" b="1" dirty="0">
                <a:solidFill>
                  <a:srgbClr val="FF0000"/>
                </a:solidFill>
                <a:latin typeface="+mn-lt"/>
              </a:rPr>
              <a:t>l </a:t>
            </a:r>
            <a:r>
              <a:rPr lang="vi-VN" dirty="0">
                <a:latin typeface="+mn-lt"/>
              </a:rPr>
              <a:t>ại    </a:t>
            </a:r>
            <a:r>
              <a:rPr lang="vi-VN" b="1" dirty="0">
                <a:solidFill>
                  <a:srgbClr val="FF0000"/>
                </a:solidFill>
                <a:latin typeface="+mn-lt"/>
              </a:rPr>
              <a:t>n  </a:t>
            </a:r>
            <a:r>
              <a:rPr lang="vi-VN" dirty="0">
                <a:latin typeface="+mn-lt"/>
              </a:rPr>
              <a:t>ở vàng	</a:t>
            </a:r>
            <a:r>
              <a:rPr lang="vi-VN" b="1" dirty="0">
                <a:solidFill>
                  <a:srgbClr val="FF0000"/>
                </a:solidFill>
                <a:latin typeface="+mn-lt"/>
              </a:rPr>
              <a:t>N  </a:t>
            </a:r>
            <a:r>
              <a:rPr lang="vi-VN" dirty="0">
                <a:latin typeface="+mn-lt"/>
              </a:rPr>
              <a:t>ắng tươi trải trên đường</a:t>
            </a:r>
          </a:p>
          <a:p>
            <a:pPr>
              <a:lnSpc>
                <a:spcPct val="150000"/>
              </a:lnSpc>
            </a:pPr>
            <a:r>
              <a:rPr lang="vi-VN" dirty="0">
                <a:latin typeface="+mn-lt"/>
              </a:rPr>
              <a:t>Noài vườn hương thơm ngát	Trời cao xanh gió mát</a:t>
            </a:r>
          </a:p>
          <a:p>
            <a:pPr>
              <a:lnSpc>
                <a:spcPct val="150000"/>
              </a:lnSpc>
            </a:pPr>
            <a:r>
              <a:rPr lang="vi-VN" dirty="0">
                <a:latin typeface="+mn-lt"/>
              </a:rPr>
              <a:t>Ong bướm bay rộn ràng	Đẹp thay    </a:t>
            </a:r>
            <a:r>
              <a:rPr lang="vi-VN" b="1" dirty="0">
                <a:solidFill>
                  <a:srgbClr val="FF0000"/>
                </a:solidFill>
                <a:latin typeface="+mn-lt"/>
              </a:rPr>
              <a:t>l </a:t>
            </a:r>
            <a:r>
              <a:rPr lang="vi-VN" dirty="0">
                <a:latin typeface="+mn-lt"/>
              </a:rPr>
              <a:t>úc thu sang.</a:t>
            </a:r>
          </a:p>
          <a:p>
            <a:pPr algn="r">
              <a:lnSpc>
                <a:spcPct val="150000"/>
              </a:lnSpc>
            </a:pPr>
            <a:r>
              <a:rPr lang="vi-VN" sz="1200" dirty="0">
                <a:latin typeface="+mn-lt"/>
              </a:rPr>
              <a:t>(</a:t>
            </a:r>
            <a:r>
              <a:rPr lang="vi-VN" sz="1200" i="1" dirty="0">
                <a:latin typeface="+mn-lt"/>
              </a:rPr>
              <a:t>Theo </a:t>
            </a:r>
            <a:r>
              <a:rPr lang="vi-VN" sz="1200" dirty="0">
                <a:latin typeface="+mn-lt"/>
              </a:rPr>
              <a:t>Trần Lê Văn)</a:t>
            </a:r>
          </a:p>
        </p:txBody>
      </p:sp>
      <p:grpSp>
        <p:nvGrpSpPr>
          <p:cNvPr id="6" name="Group 5">
            <a:extLst>
              <a:ext uri="{FF2B5EF4-FFF2-40B4-BE49-F238E27FC236}">
                <a16:creationId xmlns:a16="http://schemas.microsoft.com/office/drawing/2014/main" id="{97A1B3E2-B8F1-4784-AFE2-DA501B9B5A7D}"/>
              </a:ext>
            </a:extLst>
          </p:cNvPr>
          <p:cNvGrpSpPr/>
          <p:nvPr/>
        </p:nvGrpSpPr>
        <p:grpSpPr>
          <a:xfrm>
            <a:off x="1650223" y="1704528"/>
            <a:ext cx="261733" cy="261733"/>
            <a:chOff x="7507111" y="2996098"/>
            <a:chExt cx="417689" cy="417689"/>
          </a:xfrm>
        </p:grpSpPr>
        <p:sp>
          <p:nvSpPr>
            <p:cNvPr id="7" name="Rectangle 6">
              <a:extLst>
                <a:ext uri="{FF2B5EF4-FFF2-40B4-BE49-F238E27FC236}">
                  <a16:creationId xmlns:a16="http://schemas.microsoft.com/office/drawing/2014/main" id="{62CE6043-EDE8-4D83-8133-7409DF0D0350}"/>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8C416BE2-CAA4-48D9-BCF7-A99CF33A6B56}"/>
                </a:ext>
              </a:extLst>
            </p:cNvPr>
            <p:cNvCxnSpPr>
              <a:stCxn id="7" idx="0"/>
              <a:endCxn id="7"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2D52C44-C2E6-401B-8659-F28ABF68CB80}"/>
                </a:ext>
              </a:extLst>
            </p:cNvPr>
            <p:cNvCxnSpPr>
              <a:stCxn id="7" idx="3"/>
              <a:endCxn id="7"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B7F2C74-A632-480F-9891-8B207A37C8F0}"/>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5308CE13-1808-48AC-9965-3322DBD9F025}"/>
              </a:ext>
            </a:extLst>
          </p:cNvPr>
          <p:cNvGrpSpPr/>
          <p:nvPr/>
        </p:nvGrpSpPr>
        <p:grpSpPr>
          <a:xfrm>
            <a:off x="2211406" y="1704528"/>
            <a:ext cx="261733" cy="261733"/>
            <a:chOff x="7507111" y="2996098"/>
            <a:chExt cx="417689" cy="417689"/>
          </a:xfrm>
        </p:grpSpPr>
        <p:sp>
          <p:nvSpPr>
            <p:cNvPr id="12" name="Rectangle 11">
              <a:extLst>
                <a:ext uri="{FF2B5EF4-FFF2-40B4-BE49-F238E27FC236}">
                  <a16:creationId xmlns:a16="http://schemas.microsoft.com/office/drawing/2014/main" id="{3C816973-FB17-4993-91CC-6F5DBDC5C77F}"/>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2D2643D-C787-4C5B-A9EC-00C3A7368C1F}"/>
                </a:ext>
              </a:extLst>
            </p:cNvPr>
            <p:cNvCxnSpPr>
              <a:stCxn id="12" idx="0"/>
              <a:endCxn id="12"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9532CD75-5C4E-44A2-897C-C7D84A41D5E1}"/>
                </a:ext>
              </a:extLst>
            </p:cNvPr>
            <p:cNvCxnSpPr>
              <a:stCxn id="12" idx="3"/>
              <a:endCxn id="12"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16F70621-35EC-4B99-BDEB-850D537D038E}"/>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28" name="Group 27">
            <a:extLst>
              <a:ext uri="{FF2B5EF4-FFF2-40B4-BE49-F238E27FC236}">
                <a16:creationId xmlns:a16="http://schemas.microsoft.com/office/drawing/2014/main" id="{AE1123FC-AA85-4FE5-928A-BE01FAA113CD}"/>
              </a:ext>
            </a:extLst>
          </p:cNvPr>
          <p:cNvGrpSpPr/>
          <p:nvPr/>
        </p:nvGrpSpPr>
        <p:grpSpPr>
          <a:xfrm>
            <a:off x="3583023" y="1704528"/>
            <a:ext cx="261733" cy="261733"/>
            <a:chOff x="7507111" y="2996098"/>
            <a:chExt cx="417689" cy="417689"/>
          </a:xfrm>
        </p:grpSpPr>
        <p:sp>
          <p:nvSpPr>
            <p:cNvPr id="29" name="Rectangle 28">
              <a:extLst>
                <a:ext uri="{FF2B5EF4-FFF2-40B4-BE49-F238E27FC236}">
                  <a16:creationId xmlns:a16="http://schemas.microsoft.com/office/drawing/2014/main" id="{5BC1B9D0-AED1-4605-AD38-A56F6510A820}"/>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9F568785-5495-42B7-8471-76403414DFCA}"/>
                </a:ext>
              </a:extLst>
            </p:cNvPr>
            <p:cNvCxnSpPr>
              <a:stCxn id="29" idx="0"/>
              <a:endCxn id="29"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058AAF05-0D41-48E1-9EFA-584A2140BF7B}"/>
                </a:ext>
              </a:extLst>
            </p:cNvPr>
            <p:cNvCxnSpPr>
              <a:stCxn id="29" idx="3"/>
              <a:endCxn id="29"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0D291130-3966-4D49-83A9-28B8B99A1629}"/>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33" name="Group 32">
            <a:extLst>
              <a:ext uri="{FF2B5EF4-FFF2-40B4-BE49-F238E27FC236}">
                <a16:creationId xmlns:a16="http://schemas.microsoft.com/office/drawing/2014/main" id="{998DA05E-5EBE-4B67-9172-B0C6BB2A3E85}"/>
              </a:ext>
            </a:extLst>
          </p:cNvPr>
          <p:cNvGrpSpPr/>
          <p:nvPr/>
        </p:nvGrpSpPr>
        <p:grpSpPr>
          <a:xfrm>
            <a:off x="4454891" y="2331283"/>
            <a:ext cx="261733" cy="261733"/>
            <a:chOff x="7507111" y="2996098"/>
            <a:chExt cx="417689" cy="417689"/>
          </a:xfrm>
        </p:grpSpPr>
        <p:sp>
          <p:nvSpPr>
            <p:cNvPr id="34" name="Rectangle 33">
              <a:extLst>
                <a:ext uri="{FF2B5EF4-FFF2-40B4-BE49-F238E27FC236}">
                  <a16:creationId xmlns:a16="http://schemas.microsoft.com/office/drawing/2014/main" id="{27F553A9-5316-4F5A-BA8C-AB3155A0A587}"/>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3E4DB92E-E999-421A-9646-84CD6219675D}"/>
                </a:ext>
              </a:extLst>
            </p:cNvPr>
            <p:cNvCxnSpPr>
              <a:stCxn id="34" idx="0"/>
              <a:endCxn id="34"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40C674DE-4727-46FC-AB49-B3FC7F09BCB4}"/>
                </a:ext>
              </a:extLst>
            </p:cNvPr>
            <p:cNvCxnSpPr>
              <a:stCxn id="34" idx="3"/>
              <a:endCxn id="34"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6FC2A824-C818-4804-B2EE-C7E7BAC9C409}"/>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sp>
        <p:nvSpPr>
          <p:cNvPr id="38" name="TextBox 37">
            <a:extLst>
              <a:ext uri="{FF2B5EF4-FFF2-40B4-BE49-F238E27FC236}">
                <a16:creationId xmlns:a16="http://schemas.microsoft.com/office/drawing/2014/main" id="{EC2D5736-982C-410A-BE48-2F5921589595}"/>
              </a:ext>
            </a:extLst>
          </p:cNvPr>
          <p:cNvSpPr txBox="1"/>
          <p:nvPr/>
        </p:nvSpPr>
        <p:spPr>
          <a:xfrm>
            <a:off x="589454" y="2916198"/>
            <a:ext cx="4487126" cy="307777"/>
          </a:xfrm>
          <a:prstGeom prst="rect">
            <a:avLst/>
          </a:prstGeom>
          <a:noFill/>
        </p:spPr>
        <p:txBody>
          <a:bodyPr wrap="none" rtlCol="0">
            <a:spAutoFit/>
          </a:bodyPr>
          <a:lstStyle/>
          <a:p>
            <a:r>
              <a:rPr lang="vi-VN" dirty="0">
                <a:latin typeface="+mn-lt"/>
              </a:rPr>
              <a:t>b. Chọn </a:t>
            </a:r>
            <a:r>
              <a:rPr lang="vi-VN" b="1" i="1" dirty="0">
                <a:latin typeface="+mn-lt"/>
              </a:rPr>
              <a:t>dấu hỏi </a:t>
            </a:r>
            <a:r>
              <a:rPr lang="vi-VN" dirty="0">
                <a:latin typeface="+mn-lt"/>
              </a:rPr>
              <a:t>hoặc </a:t>
            </a:r>
            <a:r>
              <a:rPr lang="vi-VN" b="1" i="1" dirty="0">
                <a:latin typeface="+mn-lt"/>
              </a:rPr>
              <a:t>dấu ngã </a:t>
            </a:r>
            <a:r>
              <a:rPr lang="vi-VN" dirty="0">
                <a:latin typeface="+mn-lt"/>
              </a:rPr>
              <a:t>cho chữ in đậm.</a:t>
            </a:r>
          </a:p>
        </p:txBody>
      </p:sp>
      <p:sp>
        <p:nvSpPr>
          <p:cNvPr id="39" name="TextBox 38">
            <a:extLst>
              <a:ext uri="{FF2B5EF4-FFF2-40B4-BE49-F238E27FC236}">
                <a16:creationId xmlns:a16="http://schemas.microsoft.com/office/drawing/2014/main" id="{AE98A9DD-10F5-4300-984D-446C6488BC4C}"/>
              </a:ext>
            </a:extLst>
          </p:cNvPr>
          <p:cNvSpPr txBox="1"/>
          <p:nvPr/>
        </p:nvSpPr>
        <p:spPr>
          <a:xfrm>
            <a:off x="2231275" y="3207157"/>
            <a:ext cx="2451312" cy="1622752"/>
          </a:xfrm>
          <a:prstGeom prst="rect">
            <a:avLst/>
          </a:prstGeom>
          <a:noFill/>
        </p:spPr>
        <p:txBody>
          <a:bodyPr wrap="none" rtlCol="0">
            <a:spAutoFit/>
          </a:bodyPr>
          <a:lstStyle/>
          <a:p>
            <a:pPr>
              <a:lnSpc>
                <a:spcPct val="150000"/>
              </a:lnSpc>
            </a:pPr>
            <a:r>
              <a:rPr lang="vi-VN" dirty="0">
                <a:latin typeface="+mn-lt"/>
              </a:rPr>
              <a:t>Gà mẹ  </a:t>
            </a:r>
            <a:r>
              <a:rPr lang="vi-VN" b="1" dirty="0">
                <a:latin typeface="+mn-lt"/>
              </a:rPr>
              <a:t>hoi  </a:t>
            </a:r>
            <a:r>
              <a:rPr lang="vi-VN" dirty="0">
                <a:latin typeface="+mn-lt"/>
              </a:rPr>
              <a:t>gà con:</a:t>
            </a:r>
          </a:p>
          <a:p>
            <a:pPr>
              <a:lnSpc>
                <a:spcPct val="150000"/>
              </a:lnSpc>
            </a:pPr>
            <a:r>
              <a:rPr lang="vi-VN" dirty="0">
                <a:latin typeface="+mn-lt"/>
              </a:rPr>
              <a:t>-  </a:t>
            </a:r>
            <a:r>
              <a:rPr lang="vi-VN" b="1" dirty="0">
                <a:latin typeface="+mn-lt"/>
              </a:rPr>
              <a:t>Đa  </a:t>
            </a:r>
            <a:r>
              <a:rPr lang="vi-VN" dirty="0">
                <a:latin typeface="+mn-lt"/>
              </a:rPr>
              <a:t>ngủ chưa thế  </a:t>
            </a:r>
            <a:r>
              <a:rPr lang="vi-VN" b="1" dirty="0">
                <a:latin typeface="+mn-lt"/>
              </a:rPr>
              <a:t>ha </a:t>
            </a:r>
            <a:r>
              <a:rPr lang="vi-VN" dirty="0">
                <a:latin typeface="+mn-lt"/>
              </a:rPr>
              <a:t>? </a:t>
            </a:r>
          </a:p>
          <a:p>
            <a:pPr>
              <a:lnSpc>
                <a:spcPct val="150000"/>
              </a:lnSpc>
            </a:pPr>
            <a:r>
              <a:rPr lang="vi-VN" b="1" dirty="0">
                <a:latin typeface="+mn-lt"/>
              </a:rPr>
              <a:t> Ca  </a:t>
            </a:r>
            <a:r>
              <a:rPr lang="vi-VN" dirty="0">
                <a:latin typeface="+mn-lt"/>
              </a:rPr>
              <a:t>đàn gà nhao nhao:</a:t>
            </a:r>
          </a:p>
          <a:p>
            <a:pPr>
              <a:lnSpc>
                <a:spcPct val="150000"/>
              </a:lnSpc>
            </a:pPr>
            <a:r>
              <a:rPr lang="vi-VN" dirty="0">
                <a:latin typeface="+mn-lt"/>
              </a:rPr>
              <a:t>- Ngủ  </a:t>
            </a:r>
            <a:r>
              <a:rPr lang="vi-VN" b="1" dirty="0">
                <a:latin typeface="+mn-lt"/>
              </a:rPr>
              <a:t>ca  </a:t>
            </a:r>
            <a:r>
              <a:rPr lang="vi-VN" dirty="0">
                <a:latin typeface="+mn-lt"/>
              </a:rPr>
              <a:t>rồi đấy ạ!</a:t>
            </a:r>
          </a:p>
          <a:p>
            <a:pPr algn="r">
              <a:lnSpc>
                <a:spcPct val="150000"/>
              </a:lnSpc>
            </a:pPr>
            <a:r>
              <a:rPr lang="vi-VN" sz="1200" dirty="0">
                <a:latin typeface="+mn-lt"/>
              </a:rPr>
              <a:t>(</a:t>
            </a:r>
            <a:r>
              <a:rPr lang="vi-VN" sz="1200" i="1" dirty="0">
                <a:latin typeface="+mn-lt"/>
              </a:rPr>
              <a:t>Theo </a:t>
            </a:r>
            <a:r>
              <a:rPr lang="vi-VN" sz="1200" dirty="0">
                <a:latin typeface="+mn-lt"/>
              </a:rPr>
              <a:t>Phạm Hổ)</a:t>
            </a:r>
          </a:p>
        </p:txBody>
      </p:sp>
      <p:sp>
        <p:nvSpPr>
          <p:cNvPr id="40" name="Rectangle 39">
            <a:extLst>
              <a:ext uri="{FF2B5EF4-FFF2-40B4-BE49-F238E27FC236}">
                <a16:creationId xmlns:a16="http://schemas.microsoft.com/office/drawing/2014/main" id="{32EC1AA3-94ED-411C-A903-BD24F9B48518}"/>
              </a:ext>
            </a:extLst>
          </p:cNvPr>
          <p:cNvSpPr/>
          <p:nvPr/>
        </p:nvSpPr>
        <p:spPr>
          <a:xfrm>
            <a:off x="2917423" y="3095765"/>
            <a:ext cx="510076" cy="506036"/>
          </a:xfrm>
          <a:prstGeom prst="rect">
            <a:avLst/>
          </a:prstGeom>
          <a:solidFill>
            <a:schemeClr val="accent2"/>
          </a:solidFill>
          <a:effectLst>
            <a:softEdge rad="63500"/>
          </a:effectLst>
        </p:spPr>
        <p:txBody>
          <a:bodyPr wrap="none">
            <a:spAutoFit/>
          </a:bodyPr>
          <a:lstStyle/>
          <a:p>
            <a:pPr algn="ctr">
              <a:lnSpc>
                <a:spcPct val="200000"/>
              </a:lnSpc>
            </a:pPr>
            <a:r>
              <a:rPr lang="vi-VN" sz="1600" b="1">
                <a:solidFill>
                  <a:srgbClr val="FF0000"/>
                </a:solidFill>
                <a:latin typeface="+mn-lt"/>
              </a:rPr>
              <a:t>hỏi</a:t>
            </a:r>
            <a:endParaRPr lang="vi-VN" sz="1600" b="1" dirty="0">
              <a:solidFill>
                <a:srgbClr val="FF0000"/>
              </a:solidFill>
              <a:latin typeface="+mn-lt"/>
            </a:endParaRPr>
          </a:p>
        </p:txBody>
      </p:sp>
      <p:sp>
        <p:nvSpPr>
          <p:cNvPr id="42" name="Rectangle 41">
            <a:extLst>
              <a:ext uri="{FF2B5EF4-FFF2-40B4-BE49-F238E27FC236}">
                <a16:creationId xmlns:a16="http://schemas.microsoft.com/office/drawing/2014/main" id="{ABC0A343-053A-4A49-8617-4D8167AC5CC9}"/>
              </a:ext>
            </a:extLst>
          </p:cNvPr>
          <p:cNvSpPr/>
          <p:nvPr/>
        </p:nvSpPr>
        <p:spPr>
          <a:xfrm>
            <a:off x="4004966" y="3405590"/>
            <a:ext cx="487634" cy="506036"/>
          </a:xfrm>
          <a:prstGeom prst="rect">
            <a:avLst/>
          </a:prstGeom>
          <a:solidFill>
            <a:schemeClr val="accent2"/>
          </a:solidFill>
          <a:effectLst>
            <a:softEdge rad="63500"/>
          </a:effectLst>
        </p:spPr>
        <p:txBody>
          <a:bodyPr wrap="square">
            <a:spAutoFit/>
          </a:bodyPr>
          <a:lstStyle/>
          <a:p>
            <a:pPr algn="ctr">
              <a:lnSpc>
                <a:spcPct val="200000"/>
              </a:lnSpc>
            </a:pPr>
            <a:r>
              <a:rPr lang="vi-VN" sz="1600" b="1">
                <a:solidFill>
                  <a:srgbClr val="FF0000"/>
                </a:solidFill>
                <a:latin typeface="+mn-lt"/>
              </a:rPr>
              <a:t>hả</a:t>
            </a:r>
            <a:endParaRPr lang="vi-VN" sz="1600" b="1" dirty="0">
              <a:solidFill>
                <a:srgbClr val="FF0000"/>
              </a:solidFill>
              <a:latin typeface="+mn-lt"/>
            </a:endParaRPr>
          </a:p>
        </p:txBody>
      </p:sp>
      <p:sp>
        <p:nvSpPr>
          <p:cNvPr id="43" name="Rectangle 42">
            <a:extLst>
              <a:ext uri="{FF2B5EF4-FFF2-40B4-BE49-F238E27FC236}">
                <a16:creationId xmlns:a16="http://schemas.microsoft.com/office/drawing/2014/main" id="{3DD19691-40CD-4CCD-863C-EC9518DAE3D3}"/>
              </a:ext>
            </a:extLst>
          </p:cNvPr>
          <p:cNvSpPr/>
          <p:nvPr/>
        </p:nvSpPr>
        <p:spPr>
          <a:xfrm>
            <a:off x="2231275" y="3726391"/>
            <a:ext cx="580476" cy="506036"/>
          </a:xfrm>
          <a:prstGeom prst="rect">
            <a:avLst/>
          </a:prstGeom>
          <a:solidFill>
            <a:schemeClr val="accent2"/>
          </a:solidFill>
          <a:effectLst>
            <a:softEdge rad="63500"/>
          </a:effectLst>
        </p:spPr>
        <p:txBody>
          <a:bodyPr wrap="square">
            <a:spAutoFit/>
          </a:bodyPr>
          <a:lstStyle/>
          <a:p>
            <a:pPr algn="ctr">
              <a:lnSpc>
                <a:spcPct val="200000"/>
              </a:lnSpc>
            </a:pPr>
            <a:r>
              <a:rPr lang="vi-VN" sz="1600" b="1">
                <a:solidFill>
                  <a:srgbClr val="FF0000"/>
                </a:solidFill>
                <a:latin typeface="+mn-lt"/>
              </a:rPr>
              <a:t>Cả</a:t>
            </a:r>
            <a:endParaRPr lang="vi-VN" sz="1600" b="1" dirty="0">
              <a:solidFill>
                <a:srgbClr val="FF0000"/>
              </a:solidFill>
              <a:latin typeface="+mn-lt"/>
            </a:endParaRPr>
          </a:p>
        </p:txBody>
      </p:sp>
      <p:sp>
        <p:nvSpPr>
          <p:cNvPr id="41" name="Rectangle 40">
            <a:extLst>
              <a:ext uri="{FF2B5EF4-FFF2-40B4-BE49-F238E27FC236}">
                <a16:creationId xmlns:a16="http://schemas.microsoft.com/office/drawing/2014/main" id="{C203B872-B66C-4AB1-95D6-04486452F2EA}"/>
              </a:ext>
            </a:extLst>
          </p:cNvPr>
          <p:cNvSpPr/>
          <p:nvPr/>
        </p:nvSpPr>
        <p:spPr>
          <a:xfrm>
            <a:off x="2386668" y="3405590"/>
            <a:ext cx="487634" cy="506036"/>
          </a:xfrm>
          <a:prstGeom prst="rect">
            <a:avLst/>
          </a:prstGeom>
          <a:solidFill>
            <a:schemeClr val="accent2"/>
          </a:solidFill>
          <a:effectLst>
            <a:softEdge rad="63500"/>
          </a:effectLst>
        </p:spPr>
        <p:txBody>
          <a:bodyPr wrap="square">
            <a:spAutoFit/>
          </a:bodyPr>
          <a:lstStyle/>
          <a:p>
            <a:pPr algn="ctr">
              <a:lnSpc>
                <a:spcPct val="200000"/>
              </a:lnSpc>
            </a:pPr>
            <a:r>
              <a:rPr lang="vi-VN" sz="1600" b="1" dirty="0">
                <a:solidFill>
                  <a:srgbClr val="FF0000"/>
                </a:solidFill>
                <a:latin typeface="+mn-lt"/>
              </a:rPr>
              <a:t>Đã</a:t>
            </a:r>
          </a:p>
        </p:txBody>
      </p:sp>
      <p:sp>
        <p:nvSpPr>
          <p:cNvPr id="44" name="Rectangle 43">
            <a:extLst>
              <a:ext uri="{FF2B5EF4-FFF2-40B4-BE49-F238E27FC236}">
                <a16:creationId xmlns:a16="http://schemas.microsoft.com/office/drawing/2014/main" id="{3FCFF23A-4C2F-45F9-907C-B3E176A18083}"/>
              </a:ext>
            </a:extLst>
          </p:cNvPr>
          <p:cNvSpPr/>
          <p:nvPr/>
        </p:nvSpPr>
        <p:spPr>
          <a:xfrm>
            <a:off x="2733077" y="4063062"/>
            <a:ext cx="576196" cy="506036"/>
          </a:xfrm>
          <a:prstGeom prst="rect">
            <a:avLst/>
          </a:prstGeom>
          <a:solidFill>
            <a:schemeClr val="accent2"/>
          </a:solidFill>
          <a:effectLst>
            <a:softEdge rad="63500"/>
          </a:effectLst>
        </p:spPr>
        <p:txBody>
          <a:bodyPr wrap="square">
            <a:spAutoFit/>
          </a:bodyPr>
          <a:lstStyle/>
          <a:p>
            <a:pPr algn="ctr">
              <a:lnSpc>
                <a:spcPct val="200000"/>
              </a:lnSpc>
            </a:pPr>
            <a:r>
              <a:rPr lang="vi-VN" sz="1600" b="1" dirty="0">
                <a:solidFill>
                  <a:srgbClr val="FF0000"/>
                </a:solidFill>
                <a:latin typeface="+mn-lt"/>
              </a:rPr>
              <a:t>cả</a:t>
            </a:r>
          </a:p>
        </p:txBody>
      </p:sp>
    </p:spTree>
    <p:extLst>
      <p:ext uri="{BB962C8B-B14F-4D97-AF65-F5344CB8AC3E}">
        <p14:creationId xmlns:p14="http://schemas.microsoft.com/office/powerpoint/2010/main" val="60705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par>
                                <p:cTn id="13" presetID="2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00"/>
                                        <p:tgtEl>
                                          <p:spTgt spid="28"/>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8"/>
                                        </p:tgtEl>
                                      </p:cBhvr>
                                    </p:animEffect>
                                    <p:set>
                                      <p:cBhvr>
                                        <p:cTn id="39" dur="1" fill="hold">
                                          <p:stCondLst>
                                            <p:cond delay="499"/>
                                          </p:stCondLst>
                                        </p:cTn>
                                        <p:tgtEl>
                                          <p:spTgt spid="2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3"/>
                                        </p:tgtEl>
                                      </p:cBhvr>
                                    </p:animEffect>
                                    <p:set>
                                      <p:cBhvr>
                                        <p:cTn id="44" dur="1" fill="hold">
                                          <p:stCondLst>
                                            <p:cond delay="499"/>
                                          </p:stCondLst>
                                        </p:cTn>
                                        <p:tgtEl>
                                          <p:spTgt spid="3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barn(inVertical)">
                                      <p:cBhvr>
                                        <p:cTn id="49" dur="500"/>
                                        <p:tgtEl>
                                          <p:spTgt spid="3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barn(inVertical)">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p:cTn id="73" dur="500" fill="hold"/>
                                        <p:tgtEl>
                                          <p:spTgt spid="42"/>
                                        </p:tgtEl>
                                        <p:attrNameLst>
                                          <p:attrName>ppt_w</p:attrName>
                                        </p:attrNameLst>
                                      </p:cBhvr>
                                      <p:tavLst>
                                        <p:tav tm="0">
                                          <p:val>
                                            <p:fltVal val="0"/>
                                          </p:val>
                                        </p:tav>
                                        <p:tav tm="100000">
                                          <p:val>
                                            <p:strVal val="#ppt_w"/>
                                          </p:val>
                                        </p:tav>
                                      </p:tavLst>
                                    </p:anim>
                                    <p:anim calcmode="lin" valueType="num">
                                      <p:cBhvr>
                                        <p:cTn id="74" dur="500" fill="hold"/>
                                        <p:tgtEl>
                                          <p:spTgt spid="42"/>
                                        </p:tgtEl>
                                        <p:attrNameLst>
                                          <p:attrName>ppt_h</p:attrName>
                                        </p:attrNameLst>
                                      </p:cBhvr>
                                      <p:tavLst>
                                        <p:tav tm="0">
                                          <p:val>
                                            <p:fltVal val="0"/>
                                          </p:val>
                                        </p:tav>
                                        <p:tav tm="100000">
                                          <p:val>
                                            <p:strVal val="#ppt_h"/>
                                          </p:val>
                                        </p:tav>
                                      </p:tavLst>
                                    </p:anim>
                                    <p:animEffect transition="in" filter="fade">
                                      <p:cBhvr>
                                        <p:cTn id="75" dur="500"/>
                                        <p:tgtEl>
                                          <p:spTgt spid="42"/>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p:cTn id="80" dur="500" fill="hold"/>
                                        <p:tgtEl>
                                          <p:spTgt spid="43"/>
                                        </p:tgtEl>
                                        <p:attrNameLst>
                                          <p:attrName>ppt_w</p:attrName>
                                        </p:attrNameLst>
                                      </p:cBhvr>
                                      <p:tavLst>
                                        <p:tav tm="0">
                                          <p:val>
                                            <p:fltVal val="0"/>
                                          </p:val>
                                        </p:tav>
                                        <p:tav tm="100000">
                                          <p:val>
                                            <p:strVal val="#ppt_w"/>
                                          </p:val>
                                        </p:tav>
                                      </p:tavLst>
                                    </p:anim>
                                    <p:anim calcmode="lin" valueType="num">
                                      <p:cBhvr>
                                        <p:cTn id="81" dur="500" fill="hold"/>
                                        <p:tgtEl>
                                          <p:spTgt spid="43"/>
                                        </p:tgtEl>
                                        <p:attrNameLst>
                                          <p:attrName>ppt_h</p:attrName>
                                        </p:attrNameLst>
                                      </p:cBhvr>
                                      <p:tavLst>
                                        <p:tav tm="0">
                                          <p:val>
                                            <p:fltVal val="0"/>
                                          </p:val>
                                        </p:tav>
                                        <p:tav tm="100000">
                                          <p:val>
                                            <p:strVal val="#ppt_h"/>
                                          </p:val>
                                        </p:tav>
                                      </p:tavLst>
                                    </p:anim>
                                    <p:animEffect transition="in" filter="fade">
                                      <p:cBhvr>
                                        <p:cTn id="82" dur="500"/>
                                        <p:tgtEl>
                                          <p:spTgt spid="43"/>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p:cTn id="87" dur="500" fill="hold"/>
                                        <p:tgtEl>
                                          <p:spTgt spid="44"/>
                                        </p:tgtEl>
                                        <p:attrNameLst>
                                          <p:attrName>ppt_w</p:attrName>
                                        </p:attrNameLst>
                                      </p:cBhvr>
                                      <p:tavLst>
                                        <p:tav tm="0">
                                          <p:val>
                                            <p:fltVal val="0"/>
                                          </p:val>
                                        </p:tav>
                                        <p:tav tm="100000">
                                          <p:val>
                                            <p:strVal val="#ppt_w"/>
                                          </p:val>
                                        </p:tav>
                                      </p:tavLst>
                                    </p:anim>
                                    <p:anim calcmode="lin" valueType="num">
                                      <p:cBhvr>
                                        <p:cTn id="88" dur="500" fill="hold"/>
                                        <p:tgtEl>
                                          <p:spTgt spid="44"/>
                                        </p:tgtEl>
                                        <p:attrNameLst>
                                          <p:attrName>ppt_h</p:attrName>
                                        </p:attrNameLst>
                                      </p:cBhvr>
                                      <p:tavLst>
                                        <p:tav tm="0">
                                          <p:val>
                                            <p:fltVal val="0"/>
                                          </p:val>
                                        </p:tav>
                                        <p:tav tm="100000">
                                          <p:val>
                                            <p:strVal val="#ppt_h"/>
                                          </p:val>
                                        </p:tav>
                                      </p:tavLst>
                                    </p:anim>
                                    <p:animEffect transition="in" filter="fade">
                                      <p:cBhvr>
                                        <p:cTn id="8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8" grpId="0"/>
      <p:bldP spid="39" grpId="0"/>
      <p:bldP spid="40" grpId="0" animBg="1"/>
      <p:bldP spid="42" grpId="0" animBg="1"/>
      <p:bldP spid="43" grpId="0" animBg="1"/>
      <p:bldP spid="41"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FC4F44-25A9-4004-A48A-3571D980AEEA}"/>
              </a:ext>
            </a:extLst>
          </p:cNvPr>
          <p:cNvSpPr txBox="1"/>
          <p:nvPr/>
        </p:nvSpPr>
        <p:spPr>
          <a:xfrm>
            <a:off x="403074" y="396426"/>
            <a:ext cx="6048850" cy="584775"/>
          </a:xfrm>
          <a:prstGeom prst="rect">
            <a:avLst/>
          </a:prstGeom>
          <a:noFill/>
        </p:spPr>
        <p:txBody>
          <a:bodyPr wrap="square" rtlCol="0">
            <a:spAutoFit/>
          </a:bodyPr>
          <a:lstStyle/>
          <a:p>
            <a:r>
              <a:rPr lang="vi-VN" sz="1600" b="1" dirty="0">
                <a:solidFill>
                  <a:schemeClr val="accent4">
                    <a:lumMod val="50000"/>
                  </a:schemeClr>
                </a:solidFill>
                <a:latin typeface="UTM Avo" panose="02040603050506020204" pitchFamily="18" charset="0"/>
              </a:rPr>
              <a:t>12. a. Nói cảm xúc, suy nghĩ của em về trường lớp; về thầy cô khi năm học sắp kết thúc.</a:t>
            </a:r>
          </a:p>
        </p:txBody>
      </p:sp>
      <p:pic>
        <p:nvPicPr>
          <p:cNvPr id="4" name="Picture 3">
            <a:extLst>
              <a:ext uri="{FF2B5EF4-FFF2-40B4-BE49-F238E27FC236}">
                <a16:creationId xmlns:a16="http://schemas.microsoft.com/office/drawing/2014/main" id="{BCBB19FD-AEDA-446A-9E97-24DDDC9C120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987326" y="981201"/>
            <a:ext cx="4880345" cy="1914390"/>
          </a:xfrm>
          <a:prstGeom prst="rect">
            <a:avLst/>
          </a:prstGeom>
        </p:spPr>
      </p:pic>
      <p:sp>
        <p:nvSpPr>
          <p:cNvPr id="5" name="TextBox 4">
            <a:extLst>
              <a:ext uri="{FF2B5EF4-FFF2-40B4-BE49-F238E27FC236}">
                <a16:creationId xmlns:a16="http://schemas.microsoft.com/office/drawing/2014/main" id="{9672CA47-90C4-4131-9C5D-2D1CFDAADE3D}"/>
              </a:ext>
            </a:extLst>
          </p:cNvPr>
          <p:cNvSpPr txBox="1"/>
          <p:nvPr/>
        </p:nvSpPr>
        <p:spPr>
          <a:xfrm>
            <a:off x="403073" y="2828775"/>
            <a:ext cx="6048850" cy="584775"/>
          </a:xfrm>
          <a:prstGeom prst="rect">
            <a:avLst/>
          </a:prstGeom>
          <a:noFill/>
        </p:spPr>
        <p:txBody>
          <a:bodyPr wrap="square" rtlCol="0">
            <a:spAutoFit/>
          </a:bodyPr>
          <a:lstStyle/>
          <a:p>
            <a:r>
              <a:rPr lang="vi-VN" sz="1600" b="1" dirty="0">
                <a:solidFill>
                  <a:schemeClr val="accent4">
                    <a:lumMod val="50000"/>
                  </a:schemeClr>
                </a:solidFill>
                <a:latin typeface="UTM Avo" panose="02040603050506020204" pitchFamily="18" charset="0"/>
              </a:rPr>
              <a:t>b. Viết 4 – 5 câu thể hiện tình cảm, cảm xúc của em khi năm học sắp kết thúc.</a:t>
            </a:r>
          </a:p>
        </p:txBody>
      </p:sp>
      <p:sp>
        <p:nvSpPr>
          <p:cNvPr id="6" name="TextBox 5">
            <a:extLst>
              <a:ext uri="{FF2B5EF4-FFF2-40B4-BE49-F238E27FC236}">
                <a16:creationId xmlns:a16="http://schemas.microsoft.com/office/drawing/2014/main" id="{96479105-1B00-4E8D-BE8C-94528F37D089}"/>
              </a:ext>
            </a:extLst>
          </p:cNvPr>
          <p:cNvSpPr txBox="1"/>
          <p:nvPr/>
        </p:nvSpPr>
        <p:spPr>
          <a:xfrm>
            <a:off x="403073" y="3413550"/>
            <a:ext cx="6195450" cy="1016047"/>
          </a:xfrm>
          <a:prstGeom prst="rect">
            <a:avLst/>
          </a:prstGeom>
          <a:noFill/>
        </p:spPr>
        <p:txBody>
          <a:bodyPr wrap="square" rtlCol="0">
            <a:spAutoFit/>
          </a:bodyPr>
          <a:lstStyle/>
          <a:p>
            <a:pPr>
              <a:lnSpc>
                <a:spcPct val="150000"/>
              </a:lnSpc>
            </a:pPr>
            <a:r>
              <a:rPr lang="vi-VN" dirty="0">
                <a:solidFill>
                  <a:srgbClr val="FF0000"/>
                </a:solidFill>
                <a:latin typeface="+mn-lt"/>
              </a:rPr>
              <a:t>G: </a:t>
            </a:r>
            <a:r>
              <a:rPr lang="vi-VN" dirty="0">
                <a:latin typeface="+mn-lt"/>
              </a:rPr>
              <a:t>- Em có suy nghĩ gì khi năm học sắp kết thúc?</a:t>
            </a:r>
          </a:p>
          <a:p>
            <a:pPr>
              <a:lnSpc>
                <a:spcPct val="150000"/>
              </a:lnSpc>
            </a:pPr>
            <a:r>
              <a:rPr lang="vi-VN" dirty="0">
                <a:latin typeface="+mn-lt"/>
              </a:rPr>
              <a:t>     - Em cảm thấy thế nào nếu mấy tháng nghỉ hè không đến trường?</a:t>
            </a:r>
          </a:p>
          <a:p>
            <a:pPr>
              <a:lnSpc>
                <a:spcPct val="150000"/>
              </a:lnSpc>
            </a:pPr>
            <a:r>
              <a:rPr lang="vi-VN" dirty="0">
                <a:latin typeface="+mn-lt"/>
              </a:rPr>
              <a:t>     - Em sẽ nhớ nhất điều gì về trường lớp, về thầy cô khi nghỉ hè?</a:t>
            </a:r>
          </a:p>
        </p:txBody>
      </p:sp>
    </p:spTree>
    <p:extLst>
      <p:ext uri="{BB962C8B-B14F-4D97-AF65-F5344CB8AC3E}">
        <p14:creationId xmlns:p14="http://schemas.microsoft.com/office/powerpoint/2010/main" val="402326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BD84CBEF-7A99-426D-B7A1-A1BD95071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DBF0CF65-A182-4156-8553-577D8EFC3F50}"/>
              </a:ext>
            </a:extLst>
          </p:cNvPr>
          <p:cNvGrpSpPr/>
          <p:nvPr/>
        </p:nvGrpSpPr>
        <p:grpSpPr>
          <a:xfrm>
            <a:off x="1144267" y="1390819"/>
            <a:ext cx="4894120" cy="3440874"/>
            <a:chOff x="1144267" y="1390819"/>
            <a:chExt cx="4894120" cy="3440874"/>
          </a:xfrm>
        </p:grpSpPr>
        <p:grpSp>
          <p:nvGrpSpPr>
            <p:cNvPr id="5" name="Group 4">
              <a:extLst>
                <a:ext uri="{FF2B5EF4-FFF2-40B4-BE49-F238E27FC236}">
                  <a16:creationId xmlns:a16="http://schemas.microsoft.com/office/drawing/2014/main" id="{A81D1C3B-F1FB-483B-B442-6D805D3D79D1}"/>
                </a:ext>
              </a:extLst>
            </p:cNvPr>
            <p:cNvGrpSpPr/>
            <p:nvPr/>
          </p:nvGrpSpPr>
          <p:grpSpPr>
            <a:xfrm>
              <a:off x="1144267" y="1390819"/>
              <a:ext cx="4405927" cy="3318271"/>
              <a:chOff x="1417547" y="1264224"/>
              <a:chExt cx="4405927" cy="3318271"/>
            </a:xfrm>
          </p:grpSpPr>
          <p:pic>
            <p:nvPicPr>
              <p:cNvPr id="7" name="Picture 6">
                <a:extLst>
                  <a:ext uri="{FF2B5EF4-FFF2-40B4-BE49-F238E27FC236}">
                    <a16:creationId xmlns:a16="http://schemas.microsoft.com/office/drawing/2014/main" id="{A09C7053-079D-4AEA-9008-D7366BA2092D}"/>
                  </a:ext>
                </a:extLst>
              </p:cNvPr>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9" name="TextBox 8">
                <a:extLst>
                  <a:ext uri="{FF2B5EF4-FFF2-40B4-BE49-F238E27FC236}">
                    <a16:creationId xmlns:a16="http://schemas.microsoft.com/office/drawing/2014/main" id="{C7CE439D-833B-4F05-A321-AEE8496F575C}"/>
                  </a:ext>
                </a:extLst>
              </p:cNvPr>
              <p:cNvSpPr txBox="1"/>
              <p:nvPr/>
            </p:nvSpPr>
            <p:spPr>
              <a:xfrm>
                <a:off x="2397373" y="292335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id="{CC393BDE-3CFD-4F16-9311-E55F4B439E74}"/>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C62EDA07-4929-41F0-B513-1B8227BD308C}"/>
              </a:ext>
            </a:extLst>
          </p:cNvPr>
          <p:cNvSpPr txBox="1"/>
          <p:nvPr/>
        </p:nvSpPr>
        <p:spPr>
          <a:xfrm>
            <a:off x="1795981" y="509211"/>
            <a:ext cx="4242406"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PHẦN I – ÔN TẬP</a:t>
            </a:r>
            <a:endParaRPr lang="en-US" sz="40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val="3519627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3465A58-EF0B-4929-B42F-93C259F1403D}"/>
              </a:ext>
            </a:extLst>
          </p:cNvPr>
          <p:cNvGrpSpPr/>
          <p:nvPr/>
        </p:nvGrpSpPr>
        <p:grpSpPr>
          <a:xfrm>
            <a:off x="569139" y="619150"/>
            <a:ext cx="5719724" cy="4435450"/>
            <a:chOff x="569139" y="568350"/>
            <a:chExt cx="5719724" cy="4435450"/>
          </a:xfrm>
        </p:grpSpPr>
        <p:pic>
          <p:nvPicPr>
            <p:cNvPr id="3" name="Picture 2">
              <a:extLst>
                <a:ext uri="{FF2B5EF4-FFF2-40B4-BE49-F238E27FC236}">
                  <a16:creationId xmlns:a16="http://schemas.microsoft.com/office/drawing/2014/main" id="{C6ADAE37-23EE-4A1F-913D-9768820E3E6E}"/>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569139" y="568350"/>
              <a:ext cx="5719724" cy="4435450"/>
            </a:xfrm>
            <a:prstGeom prst="rect">
              <a:avLst/>
            </a:prstGeom>
          </p:spPr>
        </p:pic>
        <p:grpSp>
          <p:nvGrpSpPr>
            <p:cNvPr id="24" name="Group 23">
              <a:extLst>
                <a:ext uri="{FF2B5EF4-FFF2-40B4-BE49-F238E27FC236}">
                  <a16:creationId xmlns:a16="http://schemas.microsoft.com/office/drawing/2014/main" id="{3A811962-4E4F-4D5B-8A9C-87930391CAA9}"/>
                </a:ext>
              </a:extLst>
            </p:cNvPr>
            <p:cNvGrpSpPr/>
            <p:nvPr/>
          </p:nvGrpSpPr>
          <p:grpSpPr>
            <a:xfrm>
              <a:off x="777505" y="940696"/>
              <a:ext cx="4712884" cy="3326848"/>
              <a:chOff x="777505" y="940696"/>
              <a:chExt cx="4712884" cy="3326848"/>
            </a:xfrm>
          </p:grpSpPr>
          <p:sp>
            <p:nvSpPr>
              <p:cNvPr id="14" name="TextBox 13">
                <a:extLst>
                  <a:ext uri="{FF2B5EF4-FFF2-40B4-BE49-F238E27FC236}">
                    <a16:creationId xmlns:a16="http://schemas.microsoft.com/office/drawing/2014/main" id="{71ECDBED-1711-44FF-8BFF-0F06E45711E6}"/>
                  </a:ext>
                </a:extLst>
              </p:cNvPr>
              <p:cNvSpPr txBox="1"/>
              <p:nvPr/>
            </p:nvSpPr>
            <p:spPr>
              <a:xfrm>
                <a:off x="777505" y="1155700"/>
                <a:ext cx="1292595" cy="276999"/>
              </a:xfrm>
              <a:prstGeom prst="rect">
                <a:avLst/>
              </a:prstGeom>
              <a:noFill/>
            </p:spPr>
            <p:txBody>
              <a:bodyPr wrap="square" rtlCol="0">
                <a:spAutoFit/>
              </a:bodyPr>
              <a:lstStyle/>
              <a:p>
                <a:r>
                  <a:rPr lang="vi-VN" sz="1200" dirty="0">
                    <a:latin typeface="+mn-lt"/>
                  </a:rPr>
                  <a:t>1. Mai An Tiêm</a:t>
                </a:r>
              </a:p>
            </p:txBody>
          </p:sp>
          <p:sp>
            <p:nvSpPr>
              <p:cNvPr id="15" name="TextBox 14">
                <a:extLst>
                  <a:ext uri="{FF2B5EF4-FFF2-40B4-BE49-F238E27FC236}">
                    <a16:creationId xmlns:a16="http://schemas.microsoft.com/office/drawing/2014/main" id="{03340747-81F8-4A2A-984E-8CAA0441C34E}"/>
                  </a:ext>
                </a:extLst>
              </p:cNvPr>
              <p:cNvSpPr txBox="1"/>
              <p:nvPr/>
            </p:nvSpPr>
            <p:spPr>
              <a:xfrm>
                <a:off x="2136405" y="940696"/>
                <a:ext cx="1292595" cy="461665"/>
              </a:xfrm>
              <a:prstGeom prst="rect">
                <a:avLst/>
              </a:prstGeom>
              <a:noFill/>
            </p:spPr>
            <p:txBody>
              <a:bodyPr wrap="square" rtlCol="0">
                <a:spAutoFit/>
              </a:bodyPr>
              <a:lstStyle/>
              <a:p>
                <a:r>
                  <a:rPr lang="vi-VN" sz="1200" dirty="0">
                    <a:latin typeface="+mn-lt"/>
                  </a:rPr>
                  <a:t>2. Thư gửi bố ngoài đảo</a:t>
                </a:r>
              </a:p>
            </p:txBody>
          </p:sp>
          <p:sp>
            <p:nvSpPr>
              <p:cNvPr id="16" name="TextBox 15">
                <a:extLst>
                  <a:ext uri="{FF2B5EF4-FFF2-40B4-BE49-F238E27FC236}">
                    <a16:creationId xmlns:a16="http://schemas.microsoft.com/office/drawing/2014/main" id="{A5F4E125-D51E-460D-B3B2-CC53DC80CA27}"/>
                  </a:ext>
                </a:extLst>
              </p:cNvPr>
              <p:cNvSpPr txBox="1"/>
              <p:nvPr/>
            </p:nvSpPr>
            <p:spPr>
              <a:xfrm>
                <a:off x="4212635" y="1006733"/>
                <a:ext cx="1277754" cy="461665"/>
              </a:xfrm>
              <a:prstGeom prst="rect">
                <a:avLst/>
              </a:prstGeom>
              <a:noFill/>
            </p:spPr>
            <p:txBody>
              <a:bodyPr wrap="square" rtlCol="0">
                <a:spAutoFit/>
              </a:bodyPr>
              <a:lstStyle/>
              <a:p>
                <a:r>
                  <a:rPr lang="vi-VN" sz="1200" dirty="0">
                    <a:latin typeface="+mn-lt"/>
                  </a:rPr>
                  <a:t>3. Bóp nát quả cam</a:t>
                </a:r>
              </a:p>
            </p:txBody>
          </p:sp>
          <p:sp>
            <p:nvSpPr>
              <p:cNvPr id="17" name="TextBox 16">
                <a:extLst>
                  <a:ext uri="{FF2B5EF4-FFF2-40B4-BE49-F238E27FC236}">
                    <a16:creationId xmlns:a16="http://schemas.microsoft.com/office/drawing/2014/main" id="{BB6FAE60-5038-491D-8374-3751F0E13E55}"/>
                  </a:ext>
                </a:extLst>
              </p:cNvPr>
              <p:cNvSpPr txBox="1"/>
              <p:nvPr/>
            </p:nvSpPr>
            <p:spPr>
              <a:xfrm>
                <a:off x="857469" y="2050972"/>
                <a:ext cx="1292595" cy="461665"/>
              </a:xfrm>
              <a:prstGeom prst="rect">
                <a:avLst/>
              </a:prstGeom>
              <a:noFill/>
            </p:spPr>
            <p:txBody>
              <a:bodyPr wrap="square" rtlCol="0">
                <a:spAutoFit/>
              </a:bodyPr>
              <a:lstStyle/>
              <a:p>
                <a:r>
                  <a:rPr lang="vi-VN" sz="1200" dirty="0">
                    <a:latin typeface="+mn-lt"/>
                  </a:rPr>
                  <a:t>6. Trên các miền đất nước</a:t>
                </a:r>
              </a:p>
            </p:txBody>
          </p:sp>
          <p:sp>
            <p:nvSpPr>
              <p:cNvPr id="18" name="TextBox 17">
                <a:extLst>
                  <a:ext uri="{FF2B5EF4-FFF2-40B4-BE49-F238E27FC236}">
                    <a16:creationId xmlns:a16="http://schemas.microsoft.com/office/drawing/2014/main" id="{73F15863-2B7E-443F-AFC3-0924DDE8AD0E}"/>
                  </a:ext>
                </a:extLst>
              </p:cNvPr>
              <p:cNvSpPr txBox="1"/>
              <p:nvPr/>
            </p:nvSpPr>
            <p:spPr>
              <a:xfrm>
                <a:off x="2025869" y="1783697"/>
                <a:ext cx="1292595" cy="461665"/>
              </a:xfrm>
              <a:prstGeom prst="rect">
                <a:avLst/>
              </a:prstGeom>
              <a:noFill/>
            </p:spPr>
            <p:txBody>
              <a:bodyPr wrap="square" rtlCol="0">
                <a:spAutoFit/>
              </a:bodyPr>
              <a:lstStyle/>
              <a:p>
                <a:r>
                  <a:rPr lang="vi-VN" sz="1200" dirty="0">
                    <a:latin typeface="+mn-lt"/>
                  </a:rPr>
                  <a:t>5. Đất nước chúng mình</a:t>
                </a:r>
              </a:p>
            </p:txBody>
          </p:sp>
          <p:sp>
            <p:nvSpPr>
              <p:cNvPr id="19" name="TextBox 18">
                <a:extLst>
                  <a:ext uri="{FF2B5EF4-FFF2-40B4-BE49-F238E27FC236}">
                    <a16:creationId xmlns:a16="http://schemas.microsoft.com/office/drawing/2014/main" id="{E684005D-47D6-4400-B198-2C115A6B831C}"/>
                  </a:ext>
                </a:extLst>
              </p:cNvPr>
              <p:cNvSpPr txBox="1"/>
              <p:nvPr/>
            </p:nvSpPr>
            <p:spPr>
              <a:xfrm>
                <a:off x="3429000" y="1844659"/>
                <a:ext cx="1058570" cy="461665"/>
              </a:xfrm>
              <a:prstGeom prst="rect">
                <a:avLst/>
              </a:prstGeom>
              <a:noFill/>
            </p:spPr>
            <p:txBody>
              <a:bodyPr wrap="square" rtlCol="0">
                <a:spAutoFit/>
              </a:bodyPr>
              <a:lstStyle/>
              <a:p>
                <a:r>
                  <a:rPr lang="vi-VN" sz="1200" dirty="0">
                    <a:latin typeface="+mn-lt"/>
                  </a:rPr>
                  <a:t>4. Chiếc rễ đa tròn</a:t>
                </a:r>
              </a:p>
            </p:txBody>
          </p:sp>
          <p:sp>
            <p:nvSpPr>
              <p:cNvPr id="20" name="TextBox 19">
                <a:extLst>
                  <a:ext uri="{FF2B5EF4-FFF2-40B4-BE49-F238E27FC236}">
                    <a16:creationId xmlns:a16="http://schemas.microsoft.com/office/drawing/2014/main" id="{F59B8395-00AA-4B76-B049-B40C5B224004}"/>
                  </a:ext>
                </a:extLst>
              </p:cNvPr>
              <p:cNvSpPr txBox="1"/>
              <p:nvPr/>
            </p:nvSpPr>
            <p:spPr>
              <a:xfrm>
                <a:off x="1423802" y="2741415"/>
                <a:ext cx="1194632" cy="461665"/>
              </a:xfrm>
              <a:prstGeom prst="rect">
                <a:avLst/>
              </a:prstGeom>
              <a:noFill/>
            </p:spPr>
            <p:txBody>
              <a:bodyPr wrap="square" rtlCol="0">
                <a:spAutoFit/>
              </a:bodyPr>
              <a:lstStyle/>
              <a:p>
                <a:r>
                  <a:rPr lang="vi-VN" sz="1200" dirty="0">
                    <a:latin typeface="+mn-lt"/>
                  </a:rPr>
                  <a:t>7. Chuyện quả bầu</a:t>
                </a:r>
              </a:p>
            </p:txBody>
          </p:sp>
          <p:sp>
            <p:nvSpPr>
              <p:cNvPr id="21" name="TextBox 20">
                <a:extLst>
                  <a:ext uri="{FF2B5EF4-FFF2-40B4-BE49-F238E27FC236}">
                    <a16:creationId xmlns:a16="http://schemas.microsoft.com/office/drawing/2014/main" id="{965F89C6-A5B9-4998-B9A4-9A21AAFA1FDE}"/>
                  </a:ext>
                </a:extLst>
              </p:cNvPr>
              <p:cNvSpPr txBox="1"/>
              <p:nvPr/>
            </p:nvSpPr>
            <p:spPr>
              <a:xfrm rot="700804">
                <a:off x="2888290" y="2689618"/>
                <a:ext cx="1194632" cy="646331"/>
              </a:xfrm>
              <a:prstGeom prst="rect">
                <a:avLst/>
              </a:prstGeom>
              <a:noFill/>
            </p:spPr>
            <p:txBody>
              <a:bodyPr wrap="square" rtlCol="0">
                <a:spAutoFit/>
              </a:bodyPr>
              <a:lstStyle/>
              <a:p>
                <a:r>
                  <a:rPr lang="vi-VN" sz="1200" dirty="0">
                    <a:latin typeface="+mn-lt"/>
                  </a:rPr>
                  <a:t>8. Khám phá đáy biển ở Trường Sa</a:t>
                </a:r>
              </a:p>
            </p:txBody>
          </p:sp>
          <p:sp>
            <p:nvSpPr>
              <p:cNvPr id="22" name="TextBox 21">
                <a:extLst>
                  <a:ext uri="{FF2B5EF4-FFF2-40B4-BE49-F238E27FC236}">
                    <a16:creationId xmlns:a16="http://schemas.microsoft.com/office/drawing/2014/main" id="{91736CE8-5E10-48E9-90B9-6A15E69813E3}"/>
                  </a:ext>
                </a:extLst>
              </p:cNvPr>
              <p:cNvSpPr txBox="1"/>
              <p:nvPr/>
            </p:nvSpPr>
            <p:spPr>
              <a:xfrm>
                <a:off x="1756720" y="3409017"/>
                <a:ext cx="1194632" cy="276999"/>
              </a:xfrm>
              <a:prstGeom prst="rect">
                <a:avLst/>
              </a:prstGeom>
              <a:noFill/>
            </p:spPr>
            <p:txBody>
              <a:bodyPr wrap="square" rtlCol="0">
                <a:spAutoFit/>
              </a:bodyPr>
              <a:lstStyle/>
              <a:p>
                <a:r>
                  <a:rPr lang="vi-VN" sz="1200" dirty="0">
                    <a:latin typeface="+mn-lt"/>
                  </a:rPr>
                  <a:t>9. Hồ Gươm</a:t>
                </a:r>
              </a:p>
            </p:txBody>
          </p:sp>
          <p:sp>
            <p:nvSpPr>
              <p:cNvPr id="23" name="TextBox 22">
                <a:extLst>
                  <a:ext uri="{FF2B5EF4-FFF2-40B4-BE49-F238E27FC236}">
                    <a16:creationId xmlns:a16="http://schemas.microsoft.com/office/drawing/2014/main" id="{795EC676-9135-4FAA-AD8A-23B5173D90F3}"/>
                  </a:ext>
                </a:extLst>
              </p:cNvPr>
              <p:cNvSpPr txBox="1"/>
              <p:nvPr/>
            </p:nvSpPr>
            <p:spPr>
              <a:xfrm rot="1091397">
                <a:off x="964242" y="3805879"/>
                <a:ext cx="1389794" cy="461665"/>
              </a:xfrm>
              <a:prstGeom prst="rect">
                <a:avLst/>
              </a:prstGeom>
              <a:noFill/>
            </p:spPr>
            <p:txBody>
              <a:bodyPr wrap="square" rtlCol="0">
                <a:spAutoFit/>
              </a:bodyPr>
              <a:lstStyle/>
              <a:p>
                <a:r>
                  <a:rPr lang="vi-VN" sz="1200" dirty="0">
                    <a:latin typeface="+mn-lt"/>
                  </a:rPr>
                  <a:t>10. Cánh đồng quê em</a:t>
                </a:r>
              </a:p>
            </p:txBody>
          </p:sp>
        </p:grpSp>
      </p:grpSp>
      <p:sp>
        <p:nvSpPr>
          <p:cNvPr id="2" name="TextBox 1">
            <a:extLst>
              <a:ext uri="{FF2B5EF4-FFF2-40B4-BE49-F238E27FC236}">
                <a16:creationId xmlns:a16="http://schemas.microsoft.com/office/drawing/2014/main" id="{DF55F00C-63BF-44B3-9761-B723160C43EE}"/>
              </a:ext>
            </a:extLst>
          </p:cNvPr>
          <p:cNvSpPr txBox="1"/>
          <p:nvPr/>
        </p:nvSpPr>
        <p:spPr>
          <a:xfrm>
            <a:off x="569138" y="379736"/>
            <a:ext cx="3329762" cy="453907"/>
          </a:xfrm>
          <a:prstGeom prst="rect">
            <a:avLst/>
          </a:prstGeom>
          <a:noFill/>
        </p:spPr>
        <p:txBody>
          <a:bodyPr wrap="square" rtlCol="0">
            <a:spAutoFit/>
          </a:bodyPr>
          <a:lstStyle/>
          <a:p>
            <a:pPr>
              <a:lnSpc>
                <a:spcPct val="150000"/>
              </a:lnSpc>
            </a:pPr>
            <a:r>
              <a:rPr lang="vi-VN" sz="1800" b="1" dirty="0">
                <a:solidFill>
                  <a:schemeClr val="accent4">
                    <a:lumMod val="50000"/>
                  </a:schemeClr>
                </a:solidFill>
                <a:latin typeface="UTM Avo" panose="02040603050506020204" pitchFamily="18" charset="0"/>
              </a:rPr>
              <a:t>1. Đọc lại các bài đã học.</a:t>
            </a:r>
            <a:endParaRPr lang="en-US" sz="1800" b="1" dirty="0">
              <a:solidFill>
                <a:schemeClr val="accent4">
                  <a:lumMod val="50000"/>
                </a:schemeClr>
              </a:solidFill>
              <a:latin typeface="UTM Avo" panose="02040603050506020204" pitchFamily="18" charset="0"/>
            </a:endParaRPr>
          </a:p>
        </p:txBody>
      </p:sp>
      <p:sp>
        <p:nvSpPr>
          <p:cNvPr id="26" name="TextBox 25">
            <a:extLst>
              <a:ext uri="{FF2B5EF4-FFF2-40B4-BE49-F238E27FC236}">
                <a16:creationId xmlns:a16="http://schemas.microsoft.com/office/drawing/2014/main" id="{F685B88E-C342-4DCC-9A8D-EAEE6FA4D8D6}"/>
              </a:ext>
            </a:extLst>
          </p:cNvPr>
          <p:cNvSpPr txBox="1"/>
          <p:nvPr/>
        </p:nvSpPr>
        <p:spPr>
          <a:xfrm>
            <a:off x="569138" y="318056"/>
            <a:ext cx="5719723" cy="523220"/>
          </a:xfrm>
          <a:prstGeom prst="rect">
            <a:avLst/>
          </a:prstGeom>
          <a:noFill/>
        </p:spPr>
        <p:txBody>
          <a:bodyPr wrap="square" rtlCol="0">
            <a:spAutoFit/>
          </a:bodyPr>
          <a:lstStyle/>
          <a:p>
            <a:r>
              <a:rPr lang="vi-VN" b="1" dirty="0">
                <a:solidFill>
                  <a:schemeClr val="accent4">
                    <a:lumMod val="50000"/>
                  </a:schemeClr>
                </a:solidFill>
                <a:latin typeface="UTM Avo" panose="02040603050506020204" pitchFamily="18" charset="0"/>
              </a:rPr>
              <a:t>2. Trao đổi về các bài đã đọc. Nêu tên bài đã đọc, chi tiết, nhân vật hoặc đoạn văn, đoạn thơ mình yêu thích nhất.</a:t>
            </a:r>
            <a:endParaRPr lang="en-US" b="1" dirty="0">
              <a:solidFill>
                <a:schemeClr val="accent4">
                  <a:lumMod val="50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4886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BD84CBEF-7A99-426D-B7A1-A1BD95071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55D720B1-02DD-42EB-A6D3-7044BD0A2848}"/>
              </a:ext>
            </a:extLst>
          </p:cNvPr>
          <p:cNvGrpSpPr/>
          <p:nvPr/>
        </p:nvGrpSpPr>
        <p:grpSpPr>
          <a:xfrm>
            <a:off x="1144267" y="1390819"/>
            <a:ext cx="5142133" cy="3364044"/>
            <a:chOff x="1144267" y="1390819"/>
            <a:chExt cx="5142133" cy="3364044"/>
          </a:xfrm>
        </p:grpSpPr>
        <p:grpSp>
          <p:nvGrpSpPr>
            <p:cNvPr id="12" name="Group 11">
              <a:extLst>
                <a:ext uri="{FF2B5EF4-FFF2-40B4-BE49-F238E27FC236}">
                  <a16:creationId xmlns:a16="http://schemas.microsoft.com/office/drawing/2014/main" id="{955E398F-47EE-42ED-86DC-BCFDA4358F87}"/>
                </a:ext>
              </a:extLst>
            </p:cNvPr>
            <p:cNvGrpSpPr/>
            <p:nvPr/>
          </p:nvGrpSpPr>
          <p:grpSpPr>
            <a:xfrm>
              <a:off x="1144267" y="1390819"/>
              <a:ext cx="4405927" cy="3318271"/>
              <a:chOff x="1417547" y="1264224"/>
              <a:chExt cx="4405927" cy="3318271"/>
            </a:xfrm>
          </p:grpSpPr>
          <p:pic>
            <p:nvPicPr>
              <p:cNvPr id="14" name="Picture 13">
                <a:extLst>
                  <a:ext uri="{FF2B5EF4-FFF2-40B4-BE49-F238E27FC236}">
                    <a16:creationId xmlns:a16="http://schemas.microsoft.com/office/drawing/2014/main" id="{6CC6D292-62F5-44E4-BD52-17829BA97A47}"/>
                  </a:ext>
                </a:extLst>
              </p:cNvPr>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6" name="TextBox 15">
                <a:extLst>
                  <a:ext uri="{FF2B5EF4-FFF2-40B4-BE49-F238E27FC236}">
                    <a16:creationId xmlns:a16="http://schemas.microsoft.com/office/drawing/2014/main" id="{31FF28C2-B764-47A1-BE03-966156E4E956}"/>
                  </a:ext>
                </a:extLst>
              </p:cNvPr>
              <p:cNvSpPr txBox="1"/>
              <p:nvPr/>
            </p:nvSpPr>
            <p:spPr>
              <a:xfrm>
                <a:off x="2311404" y="292335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3</a:t>
                </a:r>
                <a:r>
                  <a:rPr lang="en-US" sz="2800" b="1" dirty="0">
                    <a:solidFill>
                      <a:schemeClr val="accent1">
                        <a:lumMod val="50000"/>
                      </a:schemeClr>
                    </a:solidFill>
                    <a:latin typeface="UTM Avo" panose="02040603050506020204" pitchFamily="18" charset="0"/>
                  </a:rPr>
                  <a:t> – 4 </a:t>
                </a:r>
              </a:p>
            </p:txBody>
          </p:sp>
        </p:grpSp>
        <p:pic>
          <p:nvPicPr>
            <p:cNvPr id="13" name="Picture 2">
              <a:extLst>
                <a:ext uri="{FF2B5EF4-FFF2-40B4-BE49-F238E27FC236}">
                  <a16:creationId xmlns:a16="http://schemas.microsoft.com/office/drawing/2014/main" id="{C444118A-C49A-489E-B3FA-CA78EB57815C}"/>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89FDC1B9-C306-45C7-806C-F8D79B214EEB}"/>
              </a:ext>
            </a:extLst>
          </p:cNvPr>
          <p:cNvSpPr txBox="1"/>
          <p:nvPr/>
        </p:nvSpPr>
        <p:spPr>
          <a:xfrm>
            <a:off x="1795981" y="509211"/>
            <a:ext cx="4242406"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PHẦN I – ÔN TẬP</a:t>
            </a:r>
            <a:endParaRPr lang="en-US" sz="40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val="316205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69A3AC9-6FB9-4AE2-B116-002FC7A1EEC2}"/>
              </a:ext>
            </a:extLst>
          </p:cNvPr>
          <p:cNvGrpSpPr/>
          <p:nvPr/>
        </p:nvGrpSpPr>
        <p:grpSpPr>
          <a:xfrm>
            <a:off x="701750" y="720800"/>
            <a:ext cx="5808810" cy="4191000"/>
            <a:chOff x="723015" y="710167"/>
            <a:chExt cx="5808810" cy="4191000"/>
          </a:xfrm>
        </p:grpSpPr>
        <p:pic>
          <p:nvPicPr>
            <p:cNvPr id="5" name="Picture 4">
              <a:extLst>
                <a:ext uri="{FF2B5EF4-FFF2-40B4-BE49-F238E27FC236}">
                  <a16:creationId xmlns:a16="http://schemas.microsoft.com/office/drawing/2014/main" id="{371D5DFA-7FCF-467D-A92C-5A62F593A0A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3015" y="710167"/>
              <a:ext cx="5808810" cy="4191000"/>
            </a:xfrm>
            <a:prstGeom prst="rect">
              <a:avLst/>
            </a:prstGeom>
          </p:spPr>
        </p:pic>
        <p:sp>
          <p:nvSpPr>
            <p:cNvPr id="7" name="TextBox 6">
              <a:extLst>
                <a:ext uri="{FF2B5EF4-FFF2-40B4-BE49-F238E27FC236}">
                  <a16:creationId xmlns:a16="http://schemas.microsoft.com/office/drawing/2014/main" id="{86ACFDBA-ADD9-4705-BA8E-57DBD0F32CD6}"/>
                </a:ext>
              </a:extLst>
            </p:cNvPr>
            <p:cNvSpPr txBox="1"/>
            <p:nvPr/>
          </p:nvSpPr>
          <p:spPr>
            <a:xfrm>
              <a:off x="723015" y="827125"/>
              <a:ext cx="4708341" cy="2246769"/>
            </a:xfrm>
            <a:prstGeom prst="rect">
              <a:avLst/>
            </a:prstGeom>
            <a:noFill/>
          </p:spPr>
          <p:txBody>
            <a:bodyPr wrap="square" rtlCol="0">
              <a:spAutoFit/>
            </a:bodyPr>
            <a:lstStyle/>
            <a:p>
              <a:pPr algn="ctr"/>
              <a:r>
                <a:rPr lang="vi-VN" b="1" dirty="0">
                  <a:solidFill>
                    <a:schemeClr val="accent1">
                      <a:lumMod val="75000"/>
                    </a:schemeClr>
                  </a:solidFill>
                  <a:latin typeface="+mn-lt"/>
                </a:rPr>
                <a:t>Thăm bạn ốm</a:t>
              </a:r>
            </a:p>
            <a:p>
              <a:r>
                <a:rPr lang="vi-VN" dirty="0">
                  <a:latin typeface="+mn-lt"/>
                </a:rPr>
                <a:t>Hôm nay đến lớp 	</a:t>
              </a:r>
              <a:r>
                <a:rPr lang="vi-VN" sz="1050" dirty="0">
                  <a:latin typeface="+mn-lt"/>
                </a:rPr>
                <a:t>             </a:t>
              </a:r>
              <a:r>
                <a:rPr lang="vi-VN" dirty="0">
                  <a:latin typeface="+mn-lt"/>
                </a:rPr>
                <a:t>“Gấu tôi mua khế</a:t>
              </a:r>
            </a:p>
            <a:p>
              <a:r>
                <a:rPr lang="vi-VN" dirty="0">
                  <a:latin typeface="+mn-lt"/>
                </a:rPr>
                <a:t>Thấy vắng thỏ nâu	          Khế ngọt lại thanh.”</a:t>
              </a:r>
            </a:p>
            <a:p>
              <a:r>
                <a:rPr lang="vi-VN" dirty="0">
                  <a:latin typeface="+mn-lt"/>
                </a:rPr>
                <a:t>Các bạn hỏi nhau:	          “Mèo tôi mua chanh</a:t>
              </a:r>
            </a:p>
            <a:p>
              <a:r>
                <a:rPr lang="vi-VN" dirty="0">
                  <a:latin typeface="+mn-lt"/>
                </a:rPr>
                <a:t>“Thỏ đi đâu thế?”	          Đánh đường mát ngọt.”</a:t>
              </a:r>
            </a:p>
            <a:p>
              <a:r>
                <a:rPr lang="vi-VN" dirty="0">
                  <a:latin typeface="+mn-lt"/>
                </a:rPr>
                <a:t>Gấu liền nói khẽ:	          Hươu mua sữa bột</a:t>
              </a:r>
            </a:p>
            <a:p>
              <a:r>
                <a:rPr lang="vi-VN" dirty="0">
                  <a:latin typeface="+mn-lt"/>
                </a:rPr>
                <a:t>“Thỏ bị ốm rồi	          Nai sữa đậu nành</a:t>
              </a:r>
            </a:p>
            <a:p>
              <a:r>
                <a:rPr lang="vi-VN" dirty="0">
                  <a:latin typeface="+mn-lt"/>
                </a:rPr>
                <a:t>Này các bạn ơi	          Chúc bạn khỏe nhanh</a:t>
              </a:r>
            </a:p>
            <a:p>
              <a:r>
                <a:rPr lang="vi-VN" dirty="0">
                  <a:latin typeface="+mn-lt"/>
                </a:rPr>
                <a:t>Đến thăm thỏ nhé!”	          Cùng nhau đến lớp.</a:t>
              </a:r>
            </a:p>
            <a:p>
              <a:pPr algn="r"/>
              <a:r>
                <a:rPr lang="vi-VN" dirty="0">
                  <a:latin typeface="+mn-lt"/>
                </a:rPr>
                <a:t>(</a:t>
              </a:r>
              <a:r>
                <a:rPr lang="vi-VN" i="1" dirty="0">
                  <a:latin typeface="+mn-lt"/>
                </a:rPr>
                <a:t>Theo </a:t>
              </a:r>
              <a:r>
                <a:rPr lang="vi-VN" dirty="0">
                  <a:latin typeface="+mn-lt"/>
                </a:rPr>
                <a:t>Trần Thị Hương)</a:t>
              </a:r>
            </a:p>
          </p:txBody>
        </p:sp>
      </p:grpSp>
      <p:sp>
        <p:nvSpPr>
          <p:cNvPr id="8" name="TextBox 7">
            <a:extLst>
              <a:ext uri="{FF2B5EF4-FFF2-40B4-BE49-F238E27FC236}">
                <a16:creationId xmlns:a16="http://schemas.microsoft.com/office/drawing/2014/main" id="{FE9242AD-34FD-4277-AC03-6057D333968E}"/>
              </a:ext>
            </a:extLst>
          </p:cNvPr>
          <p:cNvSpPr txBox="1"/>
          <p:nvPr/>
        </p:nvSpPr>
        <p:spPr>
          <a:xfrm>
            <a:off x="569138" y="349954"/>
            <a:ext cx="5719723" cy="584775"/>
          </a:xfrm>
          <a:prstGeom prst="rect">
            <a:avLst/>
          </a:prstGeom>
          <a:noFill/>
        </p:spPr>
        <p:txBody>
          <a:bodyPr wrap="square" rtlCol="0">
            <a:spAutoFit/>
          </a:bodyPr>
          <a:lstStyle/>
          <a:p>
            <a:r>
              <a:rPr lang="vi-VN" sz="1600" b="1" dirty="0">
                <a:solidFill>
                  <a:schemeClr val="accent4">
                    <a:lumMod val="50000"/>
                  </a:schemeClr>
                </a:solidFill>
                <a:latin typeface="UTM Avo" panose="02040603050506020204" pitchFamily="18" charset="0"/>
              </a:rPr>
              <a:t>3. Đọc bài thơ dưới đây, trả lời các câu hỏi và thực hiện yêu cầu.</a:t>
            </a:r>
            <a:endParaRPr lang="en-US" sz="1600" b="1" dirty="0">
              <a:solidFill>
                <a:schemeClr val="accent4">
                  <a:lumMod val="50000"/>
                </a:schemeClr>
              </a:solidFill>
              <a:latin typeface="UTM Avo" panose="02040603050506020204" pitchFamily="18" charset="0"/>
            </a:endParaRPr>
          </a:p>
        </p:txBody>
      </p:sp>
    </p:spTree>
    <p:extLst>
      <p:ext uri="{BB962C8B-B14F-4D97-AF65-F5344CB8AC3E}">
        <p14:creationId xmlns:p14="http://schemas.microsoft.com/office/powerpoint/2010/main" val="160154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09F4CF-3252-4512-B24F-96B1E228C754}"/>
              </a:ext>
            </a:extLst>
          </p:cNvPr>
          <p:cNvPicPr>
            <a:picLocks noChangeAspect="1"/>
          </p:cNvPicPr>
          <p:nvPr/>
        </p:nvPicPr>
        <p:blipFill rotWithShape="1">
          <a:blip r:embed="rId3">
            <a:clrChange>
              <a:clrFrom>
                <a:srgbClr val="FFFFFF"/>
              </a:clrFrom>
              <a:clrTo>
                <a:srgbClr val="FFFFFF">
                  <a:alpha val="0"/>
                </a:srgbClr>
              </a:clrTo>
            </a:clrChange>
          </a:blip>
          <a:srcRect l="32168" t="46711" r="5985" b="1150"/>
          <a:stretch/>
        </p:blipFill>
        <p:spPr>
          <a:xfrm>
            <a:off x="888539" y="1652661"/>
            <a:ext cx="5080921" cy="3090384"/>
          </a:xfrm>
          <a:prstGeom prst="ellipse">
            <a:avLst/>
          </a:prstGeom>
        </p:spPr>
      </p:pic>
      <p:pic>
        <p:nvPicPr>
          <p:cNvPr id="5" name="Picture 2" descr="Question icons - 42 Free Question icons | Download PNG &amp; SVG">
            <a:extLst>
              <a:ext uri="{FF2B5EF4-FFF2-40B4-BE49-F238E27FC236}">
                <a16:creationId xmlns:a16="http://schemas.microsoft.com/office/drawing/2014/main" id="{56268E51-35D8-4BDF-8AE7-408904FA1F6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422590" y="423878"/>
            <a:ext cx="704436" cy="70443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18AF367-7D79-4E1A-BF31-93DD4FA1CFDF}"/>
              </a:ext>
            </a:extLst>
          </p:cNvPr>
          <p:cNvSpPr txBox="1"/>
          <p:nvPr/>
        </p:nvSpPr>
        <p:spPr>
          <a:xfrm>
            <a:off x="1150449" y="377781"/>
            <a:ext cx="5114942"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a. </a:t>
            </a:r>
            <a:r>
              <a:rPr lang="vi-VN" sz="1500" dirty="0">
                <a:latin typeface="UTM Avo" panose="02040603050506020204" pitchFamily="18" charset="0"/>
              </a:rPr>
              <a:t>Vì sao thỏ nâu nghỉ học?</a:t>
            </a:r>
          </a:p>
        </p:txBody>
      </p:sp>
      <p:sp>
        <p:nvSpPr>
          <p:cNvPr id="7" name="TextBox 6">
            <a:extLst>
              <a:ext uri="{FF2B5EF4-FFF2-40B4-BE49-F238E27FC236}">
                <a16:creationId xmlns:a16="http://schemas.microsoft.com/office/drawing/2014/main" id="{A0A40BD1-3D30-43AF-A340-B8CA01FD4FB4}"/>
              </a:ext>
            </a:extLst>
          </p:cNvPr>
          <p:cNvSpPr txBox="1"/>
          <p:nvPr/>
        </p:nvSpPr>
        <p:spPr>
          <a:xfrm>
            <a:off x="399167" y="1143822"/>
            <a:ext cx="5114942"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b. </a:t>
            </a:r>
            <a:r>
              <a:rPr lang="vi-VN" sz="1500" dirty="0">
                <a:latin typeface="UTM Avo" panose="02040603050506020204" pitchFamily="18" charset="0"/>
              </a:rPr>
              <a:t>Các bạn bàn nhau chuyện gì?</a:t>
            </a:r>
          </a:p>
        </p:txBody>
      </p:sp>
      <p:sp>
        <p:nvSpPr>
          <p:cNvPr id="8" name="TextBox 7">
            <a:extLst>
              <a:ext uri="{FF2B5EF4-FFF2-40B4-BE49-F238E27FC236}">
                <a16:creationId xmlns:a16="http://schemas.microsoft.com/office/drawing/2014/main" id="{60F9D557-4ED7-438C-AC17-F6295FE184E8}"/>
              </a:ext>
            </a:extLst>
          </p:cNvPr>
          <p:cNvSpPr txBox="1"/>
          <p:nvPr/>
        </p:nvSpPr>
        <p:spPr>
          <a:xfrm>
            <a:off x="1125877" y="765393"/>
            <a:ext cx="5114943"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Thỏ nâu nghỉ học vì bạn ấy bị ốm.</a:t>
            </a:r>
            <a:endParaRPr lang="vi-VN" sz="1500" dirty="0">
              <a:solidFill>
                <a:schemeClr val="accent6">
                  <a:lumMod val="75000"/>
                </a:schemeClr>
              </a:solidFill>
              <a:latin typeface="UTM Avo" panose="02040603050506020204" pitchFamily="18" charset="0"/>
            </a:endParaRPr>
          </a:p>
        </p:txBody>
      </p:sp>
      <p:pic>
        <p:nvPicPr>
          <p:cNvPr id="9" name="Picture 8">
            <a:extLst>
              <a:ext uri="{FF2B5EF4-FFF2-40B4-BE49-F238E27FC236}">
                <a16:creationId xmlns:a16="http://schemas.microsoft.com/office/drawing/2014/main" id="{C3DA1784-20A0-4625-A7A1-8B2B723C29D3}"/>
              </a:ext>
            </a:extLst>
          </p:cNvPr>
          <p:cNvPicPr>
            <a:picLocks noChangeAspect="1"/>
          </p:cNvPicPr>
          <p:nvPr/>
        </p:nvPicPr>
        <p:blipFill rotWithShape="1">
          <a:blip r:embed="rId3">
            <a:clrChange>
              <a:clrFrom>
                <a:srgbClr val="FFFFFF"/>
              </a:clrFrom>
              <a:clrTo>
                <a:srgbClr val="FFFFFF">
                  <a:alpha val="0"/>
                </a:srgbClr>
              </a:clrTo>
            </a:clrChange>
          </a:blip>
          <a:srcRect l="10754" t="46711" r="67933" b="27464"/>
          <a:stretch/>
        </p:blipFill>
        <p:spPr>
          <a:xfrm>
            <a:off x="4644936" y="245576"/>
            <a:ext cx="1458309" cy="1274880"/>
          </a:xfrm>
          <a:prstGeom prst="ellipse">
            <a:avLst/>
          </a:prstGeom>
        </p:spPr>
      </p:pic>
      <p:sp>
        <p:nvSpPr>
          <p:cNvPr id="11" name="TextBox 10">
            <a:extLst>
              <a:ext uri="{FF2B5EF4-FFF2-40B4-BE49-F238E27FC236}">
                <a16:creationId xmlns:a16="http://schemas.microsoft.com/office/drawing/2014/main" id="{945B6A42-9D27-4AAB-A080-273E9E7DB9E6}"/>
              </a:ext>
            </a:extLst>
          </p:cNvPr>
          <p:cNvSpPr txBox="1"/>
          <p:nvPr/>
        </p:nvSpPr>
        <p:spPr>
          <a:xfrm>
            <a:off x="413178" y="1490671"/>
            <a:ext cx="6274701" cy="394723"/>
          </a:xfrm>
          <a:prstGeom prst="rect">
            <a:avLst/>
          </a:prstGeom>
          <a:noFill/>
        </p:spPr>
        <p:txBody>
          <a:bodyPr wrap="square" rtlCol="0">
            <a:spAutoFit/>
          </a:bodyPr>
          <a:lstStyle/>
          <a:p>
            <a:pPr algn="just">
              <a:lnSpc>
                <a:spcPct val="150000"/>
              </a:lnSpc>
            </a:pPr>
            <a:r>
              <a:rPr lang="vi-VN" sz="1500">
                <a:solidFill>
                  <a:schemeClr val="accent6">
                    <a:lumMod val="75000"/>
                  </a:schemeClr>
                </a:solidFill>
                <a:latin typeface="UTM Avo" panose="02040603050506020204" pitchFamily="18" charset="0"/>
                <a:sym typeface="Wingdings" panose="05000000000000000000" pitchFamily="2" charset="2"/>
              </a:rPr>
              <a:t> Các bạn bàn nhau đi thăm thỏ nâu và mua quà cho thỏ nâu.</a:t>
            </a:r>
            <a:endParaRPr lang="vi-VN" sz="1500" dirty="0">
              <a:solidFill>
                <a:schemeClr val="accent6">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393215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BFB0F-1950-40C9-B7BE-992FC6E40D3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01750" y="287079"/>
            <a:ext cx="5808810" cy="4624721"/>
          </a:xfrm>
          <a:prstGeom prst="rect">
            <a:avLst/>
          </a:prstGeom>
        </p:spPr>
      </p:pic>
      <p:sp>
        <p:nvSpPr>
          <p:cNvPr id="3" name="TextBox 2">
            <a:extLst>
              <a:ext uri="{FF2B5EF4-FFF2-40B4-BE49-F238E27FC236}">
                <a16:creationId xmlns:a16="http://schemas.microsoft.com/office/drawing/2014/main" id="{E37A3B9A-39F9-4A77-912F-7F0277CB3D73}"/>
              </a:ext>
            </a:extLst>
          </p:cNvPr>
          <p:cNvSpPr txBox="1"/>
          <p:nvPr/>
        </p:nvSpPr>
        <p:spPr>
          <a:xfrm>
            <a:off x="523129" y="473474"/>
            <a:ext cx="4739987" cy="1082091"/>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c. </a:t>
            </a:r>
            <a:r>
              <a:rPr lang="vi-VN" sz="1500" dirty="0">
                <a:latin typeface="UTM Avo" panose="02040603050506020204" pitchFamily="18" charset="0"/>
              </a:rPr>
              <a:t>Đóng vai một trong số các bạn đến thăm thỏ nâu, nói 2 – 3 câu thể hiện sự quan tâm, mong muốn của mình và các bạn đối với thỏ nâu.</a:t>
            </a:r>
          </a:p>
        </p:txBody>
      </p:sp>
      <p:sp>
        <p:nvSpPr>
          <p:cNvPr id="5" name="Speech Bubble: Oval 4">
            <a:extLst>
              <a:ext uri="{FF2B5EF4-FFF2-40B4-BE49-F238E27FC236}">
                <a16:creationId xmlns:a16="http://schemas.microsoft.com/office/drawing/2014/main" id="{395C91EF-8342-49D5-986A-68E43D54DF2D}"/>
              </a:ext>
            </a:extLst>
          </p:cNvPr>
          <p:cNvSpPr/>
          <p:nvPr/>
        </p:nvSpPr>
        <p:spPr>
          <a:xfrm>
            <a:off x="2583711" y="1555565"/>
            <a:ext cx="2509283" cy="1352114"/>
          </a:xfrm>
          <a:prstGeom prst="wedgeEllipseCallout">
            <a:avLst>
              <a:gd name="adj1" fmla="val 33404"/>
              <a:gd name="adj2" fmla="val 71936"/>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0070C0"/>
                </a:solidFill>
              </a:rPr>
              <a:t>Thỏ nâu ơi, cậu có mệt lắm không? Cậu mau khỏe để tới lớp cùng bọn tớ nhé!</a:t>
            </a:r>
          </a:p>
        </p:txBody>
      </p:sp>
      <p:sp>
        <p:nvSpPr>
          <p:cNvPr id="6" name="Speech Bubble: Oval 5">
            <a:extLst>
              <a:ext uri="{FF2B5EF4-FFF2-40B4-BE49-F238E27FC236}">
                <a16:creationId xmlns:a16="http://schemas.microsoft.com/office/drawing/2014/main" id="{B8A0B99D-1A23-4436-B376-37C3CBF05FBF}"/>
              </a:ext>
            </a:extLst>
          </p:cNvPr>
          <p:cNvSpPr/>
          <p:nvPr/>
        </p:nvSpPr>
        <p:spPr>
          <a:xfrm>
            <a:off x="468901" y="1637407"/>
            <a:ext cx="2025500" cy="1048757"/>
          </a:xfrm>
          <a:prstGeom prst="wedgeEllipseCallout">
            <a:avLst>
              <a:gd name="adj1" fmla="val 51252"/>
              <a:gd name="adj2" fmla="val 7322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0070C0"/>
                </a:solidFill>
              </a:rPr>
              <a:t>Chúng tớ mua ít quà cho cậu ăn mau khỏe nè!</a:t>
            </a:r>
          </a:p>
        </p:txBody>
      </p:sp>
      <p:sp>
        <p:nvSpPr>
          <p:cNvPr id="7" name="Speech Bubble: Oval 6">
            <a:extLst>
              <a:ext uri="{FF2B5EF4-FFF2-40B4-BE49-F238E27FC236}">
                <a16:creationId xmlns:a16="http://schemas.microsoft.com/office/drawing/2014/main" id="{83C58573-7253-487B-BBDE-87A0514D299B}"/>
              </a:ext>
            </a:extLst>
          </p:cNvPr>
          <p:cNvSpPr/>
          <p:nvPr/>
        </p:nvSpPr>
        <p:spPr>
          <a:xfrm>
            <a:off x="5182304" y="797442"/>
            <a:ext cx="1328256" cy="1993275"/>
          </a:xfrm>
          <a:prstGeom prst="wedgeEllipseCallout">
            <a:avLst>
              <a:gd name="adj1" fmla="val -7984"/>
              <a:gd name="adj2" fmla="val 66287"/>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0070C0"/>
                </a:solidFill>
              </a:rPr>
              <a:t>Thầy cô và các bạn đều đang nhớ cậu lắm đấy!</a:t>
            </a:r>
          </a:p>
        </p:txBody>
      </p:sp>
      <p:sp>
        <p:nvSpPr>
          <p:cNvPr id="8" name="Speech Bubble: Oval 7">
            <a:extLst>
              <a:ext uri="{FF2B5EF4-FFF2-40B4-BE49-F238E27FC236}">
                <a16:creationId xmlns:a16="http://schemas.microsoft.com/office/drawing/2014/main" id="{3C628685-BFBE-40DE-ABFD-358E3CD6FCA1}"/>
              </a:ext>
            </a:extLst>
          </p:cNvPr>
          <p:cNvSpPr/>
          <p:nvPr/>
        </p:nvSpPr>
        <p:spPr>
          <a:xfrm>
            <a:off x="403785" y="3381238"/>
            <a:ext cx="2179926" cy="1352113"/>
          </a:xfrm>
          <a:prstGeom prst="wedgeEllipseCallout">
            <a:avLst>
              <a:gd name="adj1" fmla="val 85664"/>
              <a:gd name="adj2" fmla="val -2400"/>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solidFill>
                  <a:srgbClr val="0070C0"/>
                </a:solidFill>
              </a:rPr>
              <a:t>Tớ đã làm bài đầy đủ để khi nào cậu đi học cho cậu mượn mà làm bù nè!</a:t>
            </a:r>
            <a:endParaRPr lang="vi-VN" dirty="0">
              <a:solidFill>
                <a:srgbClr val="0070C0"/>
              </a:solidFill>
            </a:endParaRPr>
          </a:p>
        </p:txBody>
      </p:sp>
    </p:spTree>
    <p:extLst>
      <p:ext uri="{BB962C8B-B14F-4D97-AF65-F5344CB8AC3E}">
        <p14:creationId xmlns:p14="http://schemas.microsoft.com/office/powerpoint/2010/main" val="69389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D29725-60C4-4602-945E-3BB6C8191E33}"/>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265816" y="350874"/>
            <a:ext cx="5808810" cy="4624721"/>
          </a:xfrm>
          <a:prstGeom prst="rect">
            <a:avLst/>
          </a:prstGeom>
        </p:spPr>
      </p:pic>
      <p:sp>
        <p:nvSpPr>
          <p:cNvPr id="3" name="TextBox 2">
            <a:extLst>
              <a:ext uri="{FF2B5EF4-FFF2-40B4-BE49-F238E27FC236}">
                <a16:creationId xmlns:a16="http://schemas.microsoft.com/office/drawing/2014/main" id="{C58B96D6-294F-4D73-B8C8-3B1CEBED79D9}"/>
              </a:ext>
            </a:extLst>
          </p:cNvPr>
          <p:cNvSpPr txBox="1"/>
          <p:nvPr/>
        </p:nvSpPr>
        <p:spPr>
          <a:xfrm>
            <a:off x="1573619" y="473474"/>
            <a:ext cx="4774018" cy="1428340"/>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d. </a:t>
            </a:r>
            <a:r>
              <a:rPr lang="vi-VN" sz="1500" dirty="0">
                <a:latin typeface="UTM Avo" panose="02040603050506020204" pitchFamily="18" charset="0"/>
              </a:rPr>
              <a:t>Tưởng tượng em là bạn cùng lớp với thỏ nâu. Vì có việc bận, em không đến thăm thỏ nâu được. Hãy viết lời an ủi, động viên thỏ nâu và nhờ các bạn chuyển giúp.</a:t>
            </a:r>
          </a:p>
        </p:txBody>
      </p:sp>
      <p:sp>
        <p:nvSpPr>
          <p:cNvPr id="5" name="Oval 4">
            <a:extLst>
              <a:ext uri="{FF2B5EF4-FFF2-40B4-BE49-F238E27FC236}">
                <a16:creationId xmlns:a16="http://schemas.microsoft.com/office/drawing/2014/main" id="{42670215-56D3-404B-A5AA-E92DA3C9AD9B}"/>
              </a:ext>
            </a:extLst>
          </p:cNvPr>
          <p:cNvSpPr/>
          <p:nvPr/>
        </p:nvSpPr>
        <p:spPr>
          <a:xfrm>
            <a:off x="4189227" y="2593016"/>
            <a:ext cx="1254641" cy="109648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Oval 5">
            <a:extLst>
              <a:ext uri="{FF2B5EF4-FFF2-40B4-BE49-F238E27FC236}">
                <a16:creationId xmlns:a16="http://schemas.microsoft.com/office/drawing/2014/main" id="{B973B13F-6A02-48E5-AAF9-56986E98BA89}"/>
              </a:ext>
            </a:extLst>
          </p:cNvPr>
          <p:cNvSpPr/>
          <p:nvPr/>
        </p:nvSpPr>
        <p:spPr>
          <a:xfrm>
            <a:off x="4189227" y="3285460"/>
            <a:ext cx="191387" cy="25518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050" name="Picture 2" descr="18,597 BEST Kids Talking Cartoon IMAGES, STOCK PHOTOS &amp;amp; VECTORS | Adobe  Stock">
            <a:extLst>
              <a:ext uri="{FF2B5EF4-FFF2-40B4-BE49-F238E27FC236}">
                <a16:creationId xmlns:a16="http://schemas.microsoft.com/office/drawing/2014/main" id="{6368625D-DCF2-4A34-B575-B1C63CDF122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9349" t="34038"/>
          <a:stretch/>
        </p:blipFill>
        <p:spPr bwMode="auto">
          <a:xfrm>
            <a:off x="4841196" y="2663234"/>
            <a:ext cx="1548809" cy="2261836"/>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Oval 7">
            <a:extLst>
              <a:ext uri="{FF2B5EF4-FFF2-40B4-BE49-F238E27FC236}">
                <a16:creationId xmlns:a16="http://schemas.microsoft.com/office/drawing/2014/main" id="{A68B7E7D-D039-475C-A2E7-F697BAB071E5}"/>
              </a:ext>
            </a:extLst>
          </p:cNvPr>
          <p:cNvSpPr/>
          <p:nvPr/>
        </p:nvSpPr>
        <p:spPr>
          <a:xfrm>
            <a:off x="2016806" y="1972031"/>
            <a:ext cx="3522756" cy="989429"/>
          </a:xfrm>
          <a:prstGeom prst="wedgeEllipseCallout">
            <a:avLst>
              <a:gd name="adj1" fmla="val 33404"/>
              <a:gd name="adj2" fmla="val 71936"/>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0070C0"/>
                </a:solidFill>
              </a:rPr>
              <a:t>Tiếc quá, hôm tới tớ có việc bận không đi được. Các cậu giúp tớ chúc thỏ nâu mau khỏi ốm nhé!</a:t>
            </a:r>
          </a:p>
        </p:txBody>
      </p:sp>
    </p:spTree>
    <p:extLst>
      <p:ext uri="{BB962C8B-B14F-4D97-AF65-F5344CB8AC3E}">
        <p14:creationId xmlns:p14="http://schemas.microsoft.com/office/powerpoint/2010/main" val="278383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D62A0-C582-46B8-BC0D-84ACDF6EDE70}"/>
              </a:ext>
            </a:extLst>
          </p:cNvPr>
          <p:cNvSpPr txBox="1"/>
          <p:nvPr/>
        </p:nvSpPr>
        <p:spPr>
          <a:xfrm>
            <a:off x="611594" y="430429"/>
            <a:ext cx="6246406" cy="413703"/>
          </a:xfrm>
          <a:prstGeom prst="rect">
            <a:avLst/>
          </a:prstGeom>
          <a:noFill/>
        </p:spPr>
        <p:txBody>
          <a:bodyPr wrap="square" rtlCol="0">
            <a:spAutoFit/>
          </a:bodyPr>
          <a:lstStyle/>
          <a:p>
            <a:pPr>
              <a:lnSpc>
                <a:spcPct val="150000"/>
              </a:lnSpc>
            </a:pPr>
            <a:r>
              <a:rPr lang="en-US" sz="1600" b="1" dirty="0">
                <a:solidFill>
                  <a:schemeClr val="accent4">
                    <a:lumMod val="50000"/>
                  </a:schemeClr>
                </a:solidFill>
                <a:latin typeface="UTM Avo" panose="02040603050506020204" pitchFamily="18" charset="0"/>
              </a:rPr>
              <a:t>4. Quan </a:t>
            </a:r>
            <a:r>
              <a:rPr lang="vi-VN" sz="1600" b="1" dirty="0">
                <a:solidFill>
                  <a:schemeClr val="accent4">
                    <a:lumMod val="50000"/>
                  </a:schemeClr>
                </a:solidFill>
                <a:latin typeface="UTM Avo" panose="02040603050506020204" pitchFamily="18" charset="0"/>
              </a:rPr>
              <a:t>sát tranh, tìm từ ngữ</a:t>
            </a:r>
            <a:endParaRPr lang="en-US" sz="1600" b="1" dirty="0">
              <a:solidFill>
                <a:schemeClr val="accent4">
                  <a:lumMod val="50000"/>
                </a:schemeClr>
              </a:solidFill>
              <a:latin typeface="UTM Avo" panose="02040603050506020204" pitchFamily="18" charset="0"/>
            </a:endParaRPr>
          </a:p>
        </p:txBody>
      </p:sp>
      <p:pic>
        <p:nvPicPr>
          <p:cNvPr id="5" name="Picture 4">
            <a:extLst>
              <a:ext uri="{FF2B5EF4-FFF2-40B4-BE49-F238E27FC236}">
                <a16:creationId xmlns:a16="http://schemas.microsoft.com/office/drawing/2014/main" id="{E7513A60-D04D-4E2A-8989-CEDB98BBABA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45558" y="2026109"/>
            <a:ext cx="6166883" cy="2867715"/>
          </a:xfrm>
          <a:prstGeom prst="roundRect">
            <a:avLst>
              <a:gd name="adj" fmla="val 29087"/>
            </a:avLst>
          </a:prstGeom>
          <a:effectLst>
            <a:softEdge rad="63500"/>
          </a:effectLst>
        </p:spPr>
      </p:pic>
      <p:sp>
        <p:nvSpPr>
          <p:cNvPr id="8" name="TextBox 7">
            <a:extLst>
              <a:ext uri="{FF2B5EF4-FFF2-40B4-BE49-F238E27FC236}">
                <a16:creationId xmlns:a16="http://schemas.microsoft.com/office/drawing/2014/main" id="{4E314C33-8CCC-42C0-B5FD-CF2459460076}"/>
              </a:ext>
            </a:extLst>
          </p:cNvPr>
          <p:cNvSpPr txBox="1"/>
          <p:nvPr/>
        </p:nvSpPr>
        <p:spPr>
          <a:xfrm>
            <a:off x="505268" y="844132"/>
            <a:ext cx="5741137" cy="1016047"/>
          </a:xfrm>
          <a:prstGeom prst="rect">
            <a:avLst/>
          </a:prstGeom>
          <a:noFill/>
        </p:spPr>
        <p:txBody>
          <a:bodyPr wrap="square" rtlCol="0">
            <a:spAutoFit/>
          </a:bodyPr>
          <a:lstStyle/>
          <a:p>
            <a:pPr marL="342900" indent="-342900" algn="just">
              <a:lnSpc>
                <a:spcPct val="150000"/>
              </a:lnSpc>
              <a:buAutoNum type="alphaLcPeriod"/>
            </a:pPr>
            <a:r>
              <a:rPr lang="vi-VN" dirty="0">
                <a:latin typeface="UTM Avo" panose="02040603050506020204" pitchFamily="18" charset="0"/>
              </a:rPr>
              <a:t>Chỉ sự vật (người, đồ vật, con vật, cây cối)   </a:t>
            </a:r>
            <a:r>
              <a:rPr lang="vi-VN" dirty="0">
                <a:solidFill>
                  <a:srgbClr val="FF0000"/>
                </a:solidFill>
                <a:latin typeface="UTM Avo" panose="02040603050506020204" pitchFamily="18" charset="0"/>
              </a:rPr>
              <a:t>M: trẻ em</a:t>
            </a:r>
            <a:endParaRPr lang="vi-VN" dirty="0">
              <a:latin typeface="UTM Avo" panose="02040603050506020204" pitchFamily="18" charset="0"/>
            </a:endParaRPr>
          </a:p>
          <a:p>
            <a:pPr marL="342900" indent="-342900" algn="just">
              <a:lnSpc>
                <a:spcPct val="150000"/>
              </a:lnSpc>
              <a:buAutoNum type="alphaLcPeriod"/>
            </a:pPr>
            <a:r>
              <a:rPr lang="vi-VN" dirty="0">
                <a:latin typeface="UTM Avo" panose="02040603050506020204" pitchFamily="18" charset="0"/>
              </a:rPr>
              <a:t>Chỉ đặc điểm   </a:t>
            </a:r>
            <a:r>
              <a:rPr lang="vi-VN" dirty="0">
                <a:solidFill>
                  <a:srgbClr val="FF0000"/>
                </a:solidFill>
                <a:latin typeface="UTM Avo" panose="02040603050506020204" pitchFamily="18" charset="0"/>
              </a:rPr>
              <a:t>M: tươi vui</a:t>
            </a:r>
            <a:endParaRPr lang="vi-VN" dirty="0">
              <a:latin typeface="UTM Avo" panose="02040603050506020204" pitchFamily="18" charset="0"/>
            </a:endParaRPr>
          </a:p>
          <a:p>
            <a:pPr marL="342900" indent="-342900" algn="just">
              <a:lnSpc>
                <a:spcPct val="150000"/>
              </a:lnSpc>
              <a:buAutoNum type="alphaLcPeriod"/>
            </a:pPr>
            <a:r>
              <a:rPr lang="vi-VN" dirty="0">
                <a:latin typeface="UTM Avo" panose="02040603050506020204" pitchFamily="18" charset="0"/>
              </a:rPr>
              <a:t>Chỉ hoạt động    </a:t>
            </a:r>
            <a:r>
              <a:rPr lang="vi-VN" dirty="0">
                <a:solidFill>
                  <a:srgbClr val="FF0000"/>
                </a:solidFill>
                <a:latin typeface="UTM Avo" panose="02040603050506020204" pitchFamily="18" charset="0"/>
              </a:rPr>
              <a:t>M: chạy nhảy</a:t>
            </a:r>
            <a:endParaRPr lang="vi-VN" dirty="0">
              <a:latin typeface="UTM Avo" panose="02040603050506020204" pitchFamily="18" charset="0"/>
            </a:endParaRPr>
          </a:p>
        </p:txBody>
      </p:sp>
    </p:spTree>
    <p:custDataLst>
      <p:tags r:id="rId1"/>
    </p:custDataLst>
    <p:extLst>
      <p:ext uri="{BB962C8B-B14F-4D97-AF65-F5344CB8AC3E}">
        <p14:creationId xmlns:p14="http://schemas.microsoft.com/office/powerpoint/2010/main" val="226579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28.Trochoicuabo[20210531151849992].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3">
      <a:majorFont>
        <a:latin typeface="UTM Cookies"/>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4150</TotalTime>
  <Words>1163</Words>
  <Application>Microsoft Office PowerPoint</Application>
  <PresentationFormat>Custom</PresentationFormat>
  <Paragraphs>125</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Montserrat</vt:lpstr>
      <vt:lpstr>Arial</vt:lpstr>
      <vt:lpstr>Kalam</vt:lpstr>
      <vt:lpstr>UTM Cookies</vt:lpstr>
      <vt:lpstr>UTM Avo</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Phạm Thanh Hằng (ADAS – GV)</cp:lastModifiedBy>
  <cp:revision>248</cp:revision>
  <dcterms:modified xsi:type="dcterms:W3CDTF">2021-06-21T14:31:59Z</dcterms:modified>
</cp:coreProperties>
</file>