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4" r:id="rId3"/>
    <p:sldId id="286" r:id="rId4"/>
    <p:sldId id="267" r:id="rId5"/>
    <p:sldId id="259" r:id="rId6"/>
    <p:sldId id="269" r:id="rId7"/>
    <p:sldId id="261" r:id="rId8"/>
    <p:sldId id="268" r:id="rId9"/>
    <p:sldId id="310" r:id="rId10"/>
    <p:sldId id="270" r:id="rId11"/>
    <p:sldId id="271" r:id="rId12"/>
    <p:sldId id="311" r:id="rId13"/>
    <p:sldId id="272" r:id="rId14"/>
    <p:sldId id="312" r:id="rId15"/>
    <p:sldId id="313" r:id="rId16"/>
    <p:sldId id="314" r:id="rId17"/>
    <p:sldId id="315" r:id="rId18"/>
    <p:sldId id="262" r:id="rId19"/>
    <p:sldId id="274" r:id="rId20"/>
    <p:sldId id="282" r:id="rId21"/>
    <p:sldId id="275" r:id="rId22"/>
    <p:sldId id="283" r:id="rId23"/>
    <p:sldId id="291" r:id="rId24"/>
    <p:sldId id="284" r:id="rId25"/>
    <p:sldId id="316" r:id="rId26"/>
    <p:sldId id="287" r:id="rId27"/>
    <p:sldId id="317" r:id="rId28"/>
    <p:sldId id="318" r:id="rId29"/>
    <p:sldId id="292" r:id="rId30"/>
    <p:sldId id="293" r:id="rId31"/>
    <p:sldId id="294" r:id="rId32"/>
    <p:sldId id="319" r:id="rId33"/>
    <p:sldId id="296" r:id="rId34"/>
    <p:sldId id="298" r:id="rId35"/>
    <p:sldId id="299" r:id="rId36"/>
    <p:sldId id="263" r:id="rId37"/>
    <p:sldId id="300" r:id="rId38"/>
    <p:sldId id="303" r:id="rId39"/>
    <p:sldId id="306" r:id="rId40"/>
    <p:sldId id="307" r:id="rId41"/>
    <p:sldId id="265" r:id="rId42"/>
    <p:sldId id="309" r:id="rId43"/>
  </p:sldIdLst>
  <p:sldSz cx="12192000" cy="6858000"/>
  <p:notesSz cx="6858000" cy="9144000"/>
  <p:embeddedFontLst>
    <p:embeddedFont>
      <p:font typeface="Sigmar One" panose="00000500000000000000" pitchFamily="2" charset="0"/>
      <p:regular r:id="rId45"/>
    </p:embeddedFont>
    <p:embeddedFont>
      <p:font typeface="Nunito Black" pitchFamily="2" charset="0"/>
      <p:bold r:id="rId46"/>
      <p:boldItalic r:id="rId47"/>
    </p:embeddedFont>
    <p:embeddedFont>
      <p:font typeface="Nunito Sans Black" pitchFamily="2" charset="0"/>
      <p:bold r:id="rId48"/>
      <p:boldItalic r:id="rId49"/>
    </p:embeddedFont>
    <p:embeddedFont>
      <p:font typeface="#9Slide03 AmpleSoft Bold" panose="020B0604020202020204" charset="0"/>
      <p:regular r:id="rId50"/>
    </p:embeddedFont>
    <p:embeddedFont>
      <p:font typeface="Calibri" panose="020F0502020204030204" pitchFamily="34" charset="0"/>
      <p:regular r:id="rId51"/>
      <p:bold r:id="rId52"/>
      <p:italic r:id="rId53"/>
      <p:boldItalic r:id="rId54"/>
    </p:embeddedFont>
    <p:embeddedFont>
      <p:font typeface="Sriracha" panose="020B0604020202020204" charset="-34"/>
      <p:regular r:id="rId55"/>
    </p:embeddedFont>
    <p:embeddedFont>
      <p:font typeface="Nunito" pitchFamily="2" charset="0"/>
      <p:regular r:id="rId56"/>
      <p:bold r:id="rId57"/>
      <p:italic r:id="rId58"/>
      <p:boldItalic r:id="rId59"/>
    </p:embeddedFont>
    <p:embeddedFont>
      <p:font typeface="Open Sans" panose="020B0604020202020204" charset="0"/>
      <p:regular r:id="rId60"/>
      <p:bold r:id="rId61"/>
      <p:italic r:id="rId62"/>
      <p:boldItalic r:id="rId63"/>
    </p:embeddedFont>
    <p:embeddedFont>
      <p:font typeface="Baloo 2 SemiBold" panose="020B0604020202020204" charset="0"/>
      <p:bold r:id="rId6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202"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t>7/23/2022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7697CBF-D386-4FC0-9CD1-13948D59AF9A}" type="slidenum">
              <a:rPr lang="en-US" smtClean="0"/>
              <a:t>1</a:t>
            </a:fld>
            <a:endParaRPr lang="en-US"/>
          </a:p>
        </p:txBody>
      </p:sp>
    </p:spTree>
    <p:extLst>
      <p:ext uri="{BB962C8B-B14F-4D97-AF65-F5344CB8AC3E}">
        <p14:creationId xmlns:p14="http://schemas.microsoft.com/office/powerpoint/2010/main" val="59944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7CBF-D386-4FC0-9CD1-13948D59AF9A}" type="slidenum">
              <a:rPr lang="en-US" smtClean="0"/>
              <a:t>35</a:t>
            </a:fld>
            <a:endParaRPr lang="en-US"/>
          </a:p>
        </p:txBody>
      </p:sp>
    </p:spTree>
    <p:extLst>
      <p:ext uri="{BB962C8B-B14F-4D97-AF65-F5344CB8AC3E}">
        <p14:creationId xmlns:p14="http://schemas.microsoft.com/office/powerpoint/2010/main" val="123450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9.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11" Type="http://schemas.openxmlformats.org/officeDocument/2006/relationships/image" Target="../media/image4.png"/><Relationship Id="rId15" Type="http://schemas.openxmlformats.org/officeDocument/2006/relationships/image" Target="../media/image6.pn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png"/><Relationship Id="rId14" Type="http://schemas.openxmlformats.org/officeDocument/2006/relationships/image" Target="../media/image12.svg"/><Relationship Id="rId22"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35.jp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4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10859090" y="90886"/>
            <a:ext cx="1242262" cy="1190049"/>
            <a:chOff x="2037275" y="1309713"/>
            <a:chExt cx="1072749" cy="865891"/>
          </a:xfrm>
          <a:blipFill>
            <a:blip r:embed="rId3"/>
            <a:stretch>
              <a:fillRect/>
            </a:stretch>
          </a:blipFill>
        </p:grpSpPr>
        <p:sp>
          <p:nvSpPr>
            <p:cNvPr id="6" name="Freeform 6"/>
            <p:cNvSpPr/>
            <p:nvPr/>
          </p:nvSpPr>
          <p:spPr>
            <a:xfrm>
              <a:off x="2037275" y="1309713"/>
              <a:ext cx="1072749" cy="865891"/>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grpSp>
        <p:nvGrpSpPr>
          <p:cNvPr id="7" name="Group 7"/>
          <p:cNvGrpSpPr/>
          <p:nvPr/>
        </p:nvGrpSpPr>
        <p:grpSpPr>
          <a:xfrm>
            <a:off x="4966738" y="128095"/>
            <a:ext cx="1868959" cy="408181"/>
            <a:chOff x="0" y="0"/>
            <a:chExt cx="3737918" cy="816362"/>
          </a:xfrm>
        </p:grpSpPr>
        <p:grpSp>
          <p:nvGrpSpPr>
            <p:cNvPr id="8" name="Group 8"/>
            <p:cNvGrpSpPr/>
            <p:nvPr/>
          </p:nvGrpSpPr>
          <p:grpSpPr>
            <a:xfrm>
              <a:off x="0" y="61568"/>
              <a:ext cx="747584" cy="74758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0" name="TextBox 10"/>
            <p:cNvSpPr txBox="1"/>
            <p:nvPr/>
          </p:nvSpPr>
          <p:spPr>
            <a:xfrm>
              <a:off x="255210" y="175160"/>
              <a:ext cx="330860" cy="641202"/>
            </a:xfrm>
            <a:prstGeom prst="rect">
              <a:avLst/>
            </a:prstGeom>
          </p:spPr>
          <p:txBody>
            <a:bodyPr lIns="0" tIns="0" rIns="0" bIns="0" rtlCol="0" anchor="t">
              <a:spAutoFit/>
            </a:bodyPr>
            <a:lstStyle/>
            <a:p>
              <a:pPr algn="ctr">
                <a:lnSpc>
                  <a:spcPts val="2501"/>
                </a:lnSpc>
                <a:spcBef>
                  <a:spcPct val="0"/>
                </a:spcBef>
              </a:pPr>
              <a:r>
                <a:rPr lang="en-US" sz="2084" dirty="0">
                  <a:solidFill>
                    <a:srgbClr val="FFFEFE"/>
                  </a:solidFill>
                  <a:latin typeface="Sriracha"/>
                </a:rPr>
                <a:t>H</a:t>
              </a:r>
            </a:p>
          </p:txBody>
        </p:sp>
        <p:grpSp>
          <p:nvGrpSpPr>
            <p:cNvPr id="11" name="Group 11"/>
            <p:cNvGrpSpPr/>
            <p:nvPr/>
          </p:nvGrpSpPr>
          <p:grpSpPr>
            <a:xfrm>
              <a:off x="747584" y="61568"/>
              <a:ext cx="747584" cy="74758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3" name="Group 13"/>
            <p:cNvGrpSpPr/>
            <p:nvPr/>
          </p:nvGrpSpPr>
          <p:grpSpPr>
            <a:xfrm>
              <a:off x="2990334" y="61568"/>
              <a:ext cx="747584" cy="74758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5" name="TextBox 15"/>
            <p:cNvSpPr txBox="1"/>
            <p:nvPr/>
          </p:nvSpPr>
          <p:spPr>
            <a:xfrm>
              <a:off x="841276" y="137660"/>
              <a:ext cx="560200"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E</a:t>
              </a:r>
            </a:p>
          </p:txBody>
        </p:sp>
        <p:sp>
          <p:nvSpPr>
            <p:cNvPr id="16" name="TextBox 16"/>
            <p:cNvSpPr txBox="1"/>
            <p:nvPr/>
          </p:nvSpPr>
          <p:spPr>
            <a:xfrm>
              <a:off x="3084028" y="137660"/>
              <a:ext cx="560200"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O</a:t>
              </a:r>
            </a:p>
          </p:txBody>
        </p:sp>
        <p:grpSp>
          <p:nvGrpSpPr>
            <p:cNvPr id="17" name="Group 17"/>
            <p:cNvGrpSpPr/>
            <p:nvPr/>
          </p:nvGrpSpPr>
          <p:grpSpPr>
            <a:xfrm>
              <a:off x="1495167" y="0"/>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19" name="TextBox 19"/>
            <p:cNvSpPr txBox="1"/>
            <p:nvPr/>
          </p:nvSpPr>
          <p:spPr>
            <a:xfrm>
              <a:off x="1719926" y="76092"/>
              <a:ext cx="298068"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L</a:t>
              </a:r>
            </a:p>
          </p:txBody>
        </p:sp>
        <p:grpSp>
          <p:nvGrpSpPr>
            <p:cNvPr id="20" name="Group 20"/>
            <p:cNvGrpSpPr/>
            <p:nvPr/>
          </p:nvGrpSpPr>
          <p:grpSpPr>
            <a:xfrm>
              <a:off x="2242751" y="37227"/>
              <a:ext cx="747584" cy="7475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2" name="TextBox 22"/>
            <p:cNvSpPr txBox="1"/>
            <p:nvPr/>
          </p:nvSpPr>
          <p:spPr>
            <a:xfrm>
              <a:off x="2336444" y="108594"/>
              <a:ext cx="560200" cy="641202"/>
            </a:xfrm>
            <a:prstGeom prst="rect">
              <a:avLst/>
            </a:prstGeom>
          </p:spPr>
          <p:txBody>
            <a:bodyPr lIns="0" tIns="0" rIns="0" bIns="0" rtlCol="0" anchor="t">
              <a:spAutoFit/>
            </a:bodyPr>
            <a:lstStyle/>
            <a:p>
              <a:pPr algn="ctr">
                <a:lnSpc>
                  <a:spcPts val="2501"/>
                </a:lnSpc>
                <a:spcBef>
                  <a:spcPct val="0"/>
                </a:spcBef>
              </a:pPr>
              <a:r>
                <a:rPr lang="en-US" sz="2084" dirty="0">
                  <a:solidFill>
                    <a:srgbClr val="FFFEFE"/>
                  </a:solidFill>
                  <a:latin typeface="Sriracha"/>
                </a:rPr>
                <a:t>L</a:t>
              </a:r>
            </a:p>
          </p:txBody>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180231">
            <a:off x="1460279" y="1496270"/>
            <a:ext cx="554555" cy="554555"/>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80231">
            <a:off x="39012" y="3185505"/>
            <a:ext cx="815756" cy="833951"/>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682344">
            <a:off x="40893" y="607609"/>
            <a:ext cx="1565616" cy="512383"/>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332834" y="2570916"/>
            <a:ext cx="740398" cy="826002"/>
          </a:xfrm>
          <a:prstGeom prst="rect">
            <a:avLst/>
          </a:prstGeom>
        </p:spPr>
      </p:pic>
      <p:pic>
        <p:nvPicPr>
          <p:cNvPr id="27"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925666" y="4334003"/>
            <a:ext cx="554555" cy="554555"/>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357882">
            <a:off x="41648" y="4371328"/>
            <a:ext cx="2082927" cy="2082927"/>
          </a:xfrm>
          <a:prstGeom prst="rect">
            <a:avLst/>
          </a:prstGeom>
        </p:spPr>
      </p:pic>
      <p:sp>
        <p:nvSpPr>
          <p:cNvPr id="29" name="TextBox 29"/>
          <p:cNvSpPr txBox="1"/>
          <p:nvPr/>
        </p:nvSpPr>
        <p:spPr>
          <a:xfrm>
            <a:off x="763682" y="583481"/>
            <a:ext cx="10126037" cy="820738"/>
          </a:xfrm>
          <a:prstGeom prst="rect">
            <a:avLst/>
          </a:prstGeom>
        </p:spPr>
        <p:txBody>
          <a:bodyPr wrap="square" lIns="0" tIns="0" rIns="0" bIns="0" rtlCol="0" anchor="t">
            <a:spAutoFit/>
          </a:bodyPr>
          <a:lstStyle/>
          <a:p>
            <a:pPr algn="ctr">
              <a:lnSpc>
                <a:spcPts val="6400"/>
              </a:lnSpc>
              <a:spcBef>
                <a:spcPct val="0"/>
              </a:spcBef>
            </a:pPr>
            <a:r>
              <a:rPr lang="en-US" sz="4800" spc="-133" dirty="0" err="1">
                <a:solidFill>
                  <a:srgbClr val="00B050"/>
                </a:solidFill>
                <a:latin typeface="Sriracha"/>
              </a:rPr>
              <a:t>Thứ</a:t>
            </a:r>
            <a:r>
              <a:rPr lang="en-US" sz="4800" spc="-133" dirty="0">
                <a:solidFill>
                  <a:srgbClr val="00B050"/>
                </a:solidFill>
                <a:latin typeface="Sriracha"/>
              </a:rPr>
              <a:t> ...</a:t>
            </a:r>
            <a:r>
              <a:rPr lang="en-US" sz="4800" spc="-133" dirty="0" err="1">
                <a:solidFill>
                  <a:srgbClr val="00B050"/>
                </a:solidFill>
                <a:latin typeface="Sriracha"/>
              </a:rPr>
              <a:t>ngày</a:t>
            </a:r>
            <a:r>
              <a:rPr lang="en-US" sz="4800" spc="-133" dirty="0">
                <a:solidFill>
                  <a:srgbClr val="00B050"/>
                </a:solidFill>
                <a:latin typeface="Sriracha"/>
              </a:rPr>
              <a:t> </a:t>
            </a:r>
            <a:r>
              <a:rPr lang="en-US" sz="4800" spc="-133" dirty="0" smtClean="0">
                <a:solidFill>
                  <a:srgbClr val="00B050"/>
                </a:solidFill>
                <a:latin typeface="Sriracha"/>
              </a:rPr>
              <a:t>... </a:t>
            </a:r>
            <a:r>
              <a:rPr lang="en-US" sz="4800" spc="-133" dirty="0" err="1" smtClean="0">
                <a:solidFill>
                  <a:srgbClr val="00B050"/>
                </a:solidFill>
                <a:latin typeface="Sriracha"/>
              </a:rPr>
              <a:t>tháng</a:t>
            </a:r>
            <a:r>
              <a:rPr lang="en-US" sz="4800" spc="-133" dirty="0" smtClean="0">
                <a:solidFill>
                  <a:srgbClr val="00B050"/>
                </a:solidFill>
                <a:latin typeface="Sriracha"/>
              </a:rPr>
              <a:t> ... </a:t>
            </a:r>
            <a:r>
              <a:rPr lang="en-US" sz="4800" spc="-133" dirty="0" err="1" smtClean="0">
                <a:solidFill>
                  <a:srgbClr val="00B050"/>
                </a:solidFill>
                <a:latin typeface="Sriracha"/>
              </a:rPr>
              <a:t>năm</a:t>
            </a:r>
            <a:r>
              <a:rPr lang="en-US" sz="4800" spc="-133" dirty="0" smtClean="0">
                <a:solidFill>
                  <a:srgbClr val="00B050"/>
                </a:solidFill>
                <a:latin typeface="Sriracha"/>
              </a:rPr>
              <a:t> </a:t>
            </a:r>
            <a:r>
              <a:rPr lang="en-US" sz="4800" spc="-133" dirty="0">
                <a:solidFill>
                  <a:srgbClr val="00B050"/>
                </a:solidFill>
                <a:latin typeface="Sriracha"/>
              </a:rPr>
              <a:t>2022</a:t>
            </a:r>
          </a:p>
        </p:txBody>
      </p:sp>
      <p:pic>
        <p:nvPicPr>
          <p:cNvPr id="30" name="Picture 3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9661618" y="5486400"/>
            <a:ext cx="2528096" cy="1200062"/>
          </a:xfrm>
          <a:prstGeom prst="rect">
            <a:avLst/>
          </a:prstGeom>
        </p:spPr>
      </p:pic>
      <p:sp>
        <p:nvSpPr>
          <p:cNvPr id="31" name="TextBox 29"/>
          <p:cNvSpPr txBox="1"/>
          <p:nvPr/>
        </p:nvSpPr>
        <p:spPr>
          <a:xfrm>
            <a:off x="823701" y="1387448"/>
            <a:ext cx="10126037" cy="820738"/>
          </a:xfrm>
          <a:prstGeom prst="rect">
            <a:avLst/>
          </a:prstGeom>
        </p:spPr>
        <p:txBody>
          <a:bodyPr wrap="square" lIns="0" tIns="0" rIns="0" bIns="0" rtlCol="0" anchor="t">
            <a:spAutoFit/>
          </a:bodyPr>
          <a:lstStyle/>
          <a:p>
            <a:pPr algn="ctr">
              <a:lnSpc>
                <a:spcPts val="6400"/>
              </a:lnSpc>
              <a:spcBef>
                <a:spcPct val="0"/>
              </a:spcBef>
            </a:pPr>
            <a:r>
              <a:rPr lang="en-US" sz="4800" spc="-133" dirty="0" err="1" smtClean="0">
                <a:solidFill>
                  <a:srgbClr val="0070C0"/>
                </a:solidFill>
                <a:latin typeface="Sriracha"/>
              </a:rPr>
              <a:t>Tiếng</a:t>
            </a:r>
            <a:r>
              <a:rPr lang="en-US" sz="4800" spc="-133" dirty="0" smtClean="0">
                <a:solidFill>
                  <a:srgbClr val="0070C0"/>
                </a:solidFill>
                <a:latin typeface="Sriracha"/>
              </a:rPr>
              <a:t> </a:t>
            </a:r>
            <a:r>
              <a:rPr lang="en-US" sz="4800" spc="-133" dirty="0" err="1" smtClean="0">
                <a:solidFill>
                  <a:srgbClr val="0070C0"/>
                </a:solidFill>
                <a:latin typeface="Sriracha"/>
              </a:rPr>
              <a:t>Việt</a:t>
            </a:r>
            <a:endParaRPr lang="en-US" sz="4800" spc="-133" dirty="0">
              <a:solidFill>
                <a:srgbClr val="0070C0"/>
              </a:solidFill>
              <a:latin typeface="Sriracha"/>
            </a:endParaRPr>
          </a:p>
        </p:txBody>
      </p:sp>
      <p:sp>
        <p:nvSpPr>
          <p:cNvPr id="32" name="Rounded Rectangle 31"/>
          <p:cNvSpPr/>
          <p:nvPr/>
        </p:nvSpPr>
        <p:spPr>
          <a:xfrm>
            <a:off x="1685965" y="2276392"/>
            <a:ext cx="8510268" cy="86247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46F18"/>
                </a:solidFill>
                <a:latin typeface="Sigmar One" panose="00000500000000000000" pitchFamily="2" charset="0"/>
              </a:rPr>
              <a:t>Bài</a:t>
            </a:r>
            <a:r>
              <a:rPr lang="en-US" sz="4000" dirty="0" smtClean="0">
                <a:solidFill>
                  <a:srgbClr val="F46F18"/>
                </a:solidFill>
                <a:latin typeface="Sigmar One" panose="00000500000000000000" pitchFamily="2" charset="0"/>
              </a:rPr>
              <a:t> 12:  BÀI TẬP LÀM VĂN</a:t>
            </a:r>
            <a:endParaRPr lang="en-US" sz="4000" dirty="0">
              <a:solidFill>
                <a:srgbClr val="F46F18"/>
              </a:solidFill>
              <a:latin typeface="Sigmar One" panose="00000500000000000000" pitchFamily="2" charset="0"/>
            </a:endParaRPr>
          </a:p>
        </p:txBody>
      </p:sp>
      <p:pic>
        <p:nvPicPr>
          <p:cNvPr id="33" name="Picture 32"/>
          <p:cNvPicPr>
            <a:picLocks noChangeAspect="1"/>
          </p:cNvPicPr>
          <p:nvPr/>
        </p:nvPicPr>
        <p:blipFill>
          <a:blip r:embed="rId21">
            <a:extLst>
              <a:ext uri="{BEBA8EAE-BF5A-486C-A8C5-ECC9F3942E4B}">
                <a14:imgProps xmlns:a14="http://schemas.microsoft.com/office/drawing/2010/main">
                  <a14:imgLayer r:embed="rId22">
                    <a14:imgEffect>
                      <a14:backgroundRemoval t="4021" b="99476" l="2053" r="98534">
                        <a14:foregroundMark x1="17400" y1="15909" x2="27664" y2="84091"/>
                        <a14:foregroundMark x1="4106" y1="53671" x2="10948" y2="92832"/>
                        <a14:foregroundMark x1="5572" y1="52622" x2="10948" y2="72902"/>
                        <a14:foregroundMark x1="4497" y1="91783" x2="6647" y2="95105"/>
                        <a14:foregroundMark x1="17595" y1="86888" x2="18280" y2="92657"/>
                        <a14:foregroundMark x1="18768" y1="87413" x2="18671" y2="94231"/>
                        <a14:foregroundMark x1="13392" y1="21154" x2="22678" y2="12413"/>
                        <a14:foregroundMark x1="15347" y1="16259" x2="16325" y2="17657"/>
                        <a14:foregroundMark x1="16325" y1="14161" x2="19355" y2="15559"/>
                        <a14:foregroundMark x1="19648" y1="12762" x2="20626" y2="13462"/>
                        <a14:foregroundMark x1="14174" y1="18706" x2="15054" y2="20280"/>
                        <a14:foregroundMark x1="11437" y1="29196" x2="12610" y2="34266"/>
                        <a14:foregroundMark x1="11241" y1="38811" x2="13196" y2="44580"/>
                        <a14:foregroundMark x1="40762" y1="18881" x2="57478" y2="44056"/>
                        <a14:foregroundMark x1="53666" y1="18182" x2="62463" y2="42308"/>
                        <a14:foregroundMark x1="58065" y1="20629" x2="58065" y2="20629"/>
                        <a14:foregroundMark x1="28837" y1="67657" x2="34115" y2="65035"/>
                        <a14:foregroundMark x1="31085" y1="74650" x2="31867" y2="75175"/>
                        <a14:foregroundMark x1="31672" y1="77622" x2="32063" y2="82692"/>
                        <a14:foregroundMark x1="35679" y1="63462" x2="36852" y2="72378"/>
                        <a14:foregroundMark x1="65689" y1="58741" x2="66373" y2="67308"/>
                        <a14:foregroundMark x1="64223" y1="46503" x2="66178" y2="56993"/>
                        <a14:foregroundMark x1="35484" y1="48951" x2="36168" y2="77273"/>
                        <a14:foregroundMark x1="38612" y1="82517" x2="50538" y2="96853"/>
                        <a14:foregroundMark x1="53177" y1="88636" x2="55914" y2="93182"/>
                        <a14:foregroundMark x1="78690" y1="19406" x2="89638" y2="93007"/>
                        <a14:foregroundMark x1="71652" y1="57517" x2="81134" y2="94755"/>
                        <a14:foregroundMark x1="73803" y1="57168" x2="83480" y2="67308"/>
                        <a14:foregroundMark x1="90909" y1="55420" x2="93548" y2="59266"/>
                        <a14:foregroundMark x1="92766" y1="82168" x2="96090" y2="89336"/>
                        <a14:foregroundMark x1="68915" y1="85315" x2="76637" y2="93357"/>
                      </a14:backgroundRemoval>
                    </a14:imgEffect>
                  </a14:imgLayer>
                </a14:imgProps>
              </a:ext>
            </a:extLst>
          </a:blip>
          <a:stretch>
            <a:fillRect/>
          </a:stretch>
        </p:blipFill>
        <p:spPr>
          <a:xfrm>
            <a:off x="2372367" y="2873772"/>
            <a:ext cx="7206735" cy="4029572"/>
          </a:xfrm>
          <a:prstGeom prst="rect">
            <a:avLst/>
          </a:prstGeom>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2098"/>
            <a:ext cx="8610600" cy="6842759"/>
          </a:xfrm>
          <a:prstGeom prst="rect">
            <a:avLst/>
          </a:prstGeom>
        </p:spPr>
      </p:pic>
      <p:grpSp>
        <p:nvGrpSpPr>
          <p:cNvPr id="20" name="Group 19"/>
          <p:cNvGrpSpPr/>
          <p:nvPr/>
        </p:nvGrpSpPr>
        <p:grpSpPr>
          <a:xfrm>
            <a:off x="1815496" y="1359710"/>
            <a:ext cx="7861807" cy="2076910"/>
            <a:chOff x="1895407" y="1646988"/>
            <a:chExt cx="7747655" cy="2076910"/>
          </a:xfrm>
        </p:grpSpPr>
        <p:sp>
          <p:nvSpPr>
            <p:cNvPr id="9" name="Rectangle 8"/>
            <p:cNvSpPr/>
            <p:nvPr/>
          </p:nvSpPr>
          <p:spPr>
            <a:xfrm>
              <a:off x="1895407" y="1653984"/>
              <a:ext cx="1938527" cy="5232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3" name="Rectangle 12"/>
            <p:cNvSpPr/>
            <p:nvPr/>
          </p:nvSpPr>
          <p:spPr>
            <a:xfrm>
              <a:off x="4322207" y="1661068"/>
              <a:ext cx="1146468"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14" name="Rectangle 13"/>
            <p:cNvSpPr/>
            <p:nvPr/>
          </p:nvSpPr>
          <p:spPr>
            <a:xfrm>
              <a:off x="6180176" y="1661068"/>
              <a:ext cx="1542410" cy="5232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15" name="Rectangle 14"/>
            <p:cNvSpPr/>
            <p:nvPr/>
          </p:nvSpPr>
          <p:spPr>
            <a:xfrm>
              <a:off x="8244922" y="1646988"/>
              <a:ext cx="139814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17" name="Rectangle 16"/>
            <p:cNvSpPr/>
            <p:nvPr/>
          </p:nvSpPr>
          <p:spPr>
            <a:xfrm>
              <a:off x="2935621" y="3200678"/>
              <a:ext cx="202812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7017671" y="3200678"/>
              <a:ext cx="1587294" cy="523220"/>
            </a:xfrm>
            <a:prstGeom prst="rect">
              <a:avLst/>
            </a:prstGeom>
          </p:spPr>
          <p:txBody>
            <a:bodyPr wrap="none">
              <a:spAutoFit/>
            </a:bodyPr>
            <a:lstStyle/>
            <a:p>
              <a:pPr lvl="0" algn="ctr"/>
              <a:r>
                <a:rPr lang="en-US" sz="2800" dirty="0" err="1" smtClean="0">
                  <a:solidFill>
                    <a:srgbClr val="F79646">
                      <a:lumMod val="50000"/>
                    </a:srgbClr>
                  </a:solidFill>
                  <a:latin typeface="Nunito Black" pitchFamily="2" charset="0"/>
                  <a:cs typeface="Baloo 2 SemiBold" pitchFamily="2" charset="0"/>
                </a:rPr>
                <a:t>nhận</a:t>
              </a:r>
              <a:r>
                <a:rPr lang="en-US" sz="2800" dirty="0" smtClean="0">
                  <a:solidFill>
                    <a:srgbClr val="F79646">
                      <a:lumMod val="50000"/>
                    </a:srgbClr>
                  </a:solidFill>
                  <a:latin typeface="Nunito Black" pitchFamily="2" charset="0"/>
                  <a:cs typeface="Baloo 2 SemiBold" pitchFamily="2" charset="0"/>
                </a:rPr>
                <a:t> </a:t>
              </a:r>
              <a:r>
                <a:rPr lang="en-US" sz="2800" dirty="0" err="1" smtClean="0">
                  <a:solidFill>
                    <a:srgbClr val="F79646">
                      <a:lumMod val="50000"/>
                    </a:srgbClr>
                  </a:solidFill>
                  <a:latin typeface="Nunito Black" pitchFamily="2" charset="0"/>
                  <a:cs typeface="Baloo 2 SemiBold" pitchFamily="2" charset="0"/>
                </a:rPr>
                <a:t>lời</a:t>
              </a:r>
              <a:endParaRPr lang="en-US" sz="2800" dirty="0">
                <a:solidFill>
                  <a:srgbClr val="F79646">
                    <a:lumMod val="50000"/>
                  </a:srgbClr>
                </a:solidFill>
                <a:latin typeface="Nunito Black" pitchFamily="2" charset="0"/>
                <a:cs typeface="Baloo 2 SemiBold" pitchFamily="2" charset="0"/>
              </a:endParaRPr>
            </a:p>
          </p:txBody>
        </p:sp>
      </p:grpSp>
      <p:sp>
        <p:nvSpPr>
          <p:cNvPr id="21" name="Rectangle 20"/>
          <p:cNvSpPr/>
          <p:nvPr/>
        </p:nvSpPr>
        <p:spPr>
          <a:xfrm>
            <a:off x="4907013" y="4318115"/>
            <a:ext cx="1984612" cy="954107"/>
          </a:xfrm>
          <a:prstGeom prst="rect">
            <a:avLst/>
          </a:prstGeom>
        </p:spPr>
        <p:txBody>
          <a:bodyPr wrap="square">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3"/>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câu</a:t>
              </a:r>
              <a:endParaRPr lang="en-US" sz="2800" dirty="0">
                <a:solidFill>
                  <a:srgbClr val="F79646">
                    <a:lumMod val="50000"/>
                  </a:srgbClr>
                </a:solidFill>
                <a:latin typeface="Nunito Black" pitchFamily="2" charset="0"/>
                <a:cs typeface="Baloo 2 SemiBold" pitchFamily="2" charset="0"/>
              </a:endParaRPr>
            </a:p>
          </p:txBody>
        </p:sp>
      </p:grpSp>
      <p:pic>
        <p:nvPicPr>
          <p:cNvPr id="3" name="Picture 2"/>
          <p:cNvPicPr>
            <a:picLocks noChangeAspect="1"/>
          </p:cNvPicPr>
          <p:nvPr/>
        </p:nvPicPr>
        <p:blipFill>
          <a:blip r:embed="rId4"/>
          <a:stretch>
            <a:fillRect/>
          </a:stretch>
        </p:blipFill>
        <p:spPr>
          <a:xfrm>
            <a:off x="3429000" y="3202624"/>
            <a:ext cx="8534400" cy="3809310"/>
          </a:xfrm>
          <a:prstGeom prst="rect">
            <a:avLst/>
          </a:prstGeom>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10" name="TextBox 9">
            <a:extLst>
              <a:ext uri="{FF2B5EF4-FFF2-40B4-BE49-F238E27FC236}">
                <a16:creationId xmlns="" xmlns:a16="http://schemas.microsoft.com/office/drawing/2014/main" id="{2D9E22BA-1147-6B37-2480-A90B3680939E}"/>
              </a:ext>
            </a:extLst>
          </p:cNvPr>
          <p:cNvSpPr txBox="1"/>
          <p:nvPr/>
        </p:nvSpPr>
        <p:spPr>
          <a:xfrm>
            <a:off x="2590800" y="715926"/>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Thỉnh thoảng, mẹ bận, định bảo tôi giúp việc này việc kia, nhưng thấy tôi đang học, mẹ lại thôi.</a:t>
            </a:r>
          </a:p>
        </p:txBody>
      </p:sp>
      <p:sp>
        <p:nvSpPr>
          <p:cNvPr id="2" name="Rectangle 1"/>
          <p:cNvSpPr/>
          <p:nvPr/>
        </p:nvSpPr>
        <p:spPr>
          <a:xfrm>
            <a:off x="2590800" y="2031187"/>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9" name="Straight Connector 8"/>
          <p:cNvCxnSpPr/>
          <p:nvPr/>
        </p:nvCxnSpPr>
        <p:spPr>
          <a:xfrm flipH="1">
            <a:off x="4800600" y="7773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6172200" y="75045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H="1">
            <a:off x="3848100" y="1142219"/>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7608216" y="110567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H="1">
            <a:off x="7162800" y="208528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29800" y="2076395"/>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 xmlns:a16="http://schemas.microsoft.com/office/drawing/2014/main" id="{7CCD22EC-874E-9810-7272-0254E6F7D431}"/>
              </a:ext>
            </a:extLst>
          </p:cNvPr>
          <p:cNvSpPr txBox="1"/>
          <p:nvPr/>
        </p:nvSpPr>
        <p:spPr>
          <a:xfrm>
            <a:off x="1295400" y="192070"/>
            <a:ext cx="23622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endParaRPr lang="en-US" sz="2800" dirty="0">
              <a:solidFill>
                <a:schemeClr val="accent6">
                  <a:lumMod val="50000"/>
                </a:schemeClr>
              </a:solidFill>
              <a:latin typeface="Baloo 2 SemiBold" pitchFamily="2" charset="0"/>
              <a:cs typeface="Baloo 2 SemiBold" pitchFamily="2" charset="0"/>
            </a:endParaRPr>
          </a:p>
        </p:txBody>
      </p:sp>
      <p:sp>
        <p:nvSpPr>
          <p:cNvPr id="7" name="TextBox 29">
            <a:extLst>
              <a:ext uri="{FF2B5EF4-FFF2-40B4-BE49-F238E27FC236}">
                <a16:creationId xmlns="" xmlns:a16="http://schemas.microsoft.com/office/drawing/2014/main" id="{93717FB4-F4D2-8B3D-8523-8E63C4138DB2}"/>
              </a:ext>
            </a:extLst>
          </p:cNvPr>
          <p:cNvSpPr txBox="1"/>
          <p:nvPr/>
        </p:nvSpPr>
        <p:spPr>
          <a:xfrm>
            <a:off x="3914126" y="381091"/>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 xmlns:a16="http://schemas.microsoft.com/office/drawing/2014/main" id="{AB010EE4-2D5C-B5CF-5E1D-6B867978BE57}"/>
              </a:ext>
            </a:extLst>
          </p:cNvPr>
          <p:cNvSpPr txBox="1"/>
          <p:nvPr/>
        </p:nvSpPr>
        <p:spPr>
          <a:xfrm>
            <a:off x="591450" y="1508930"/>
            <a:ext cx="11064953" cy="2145268"/>
          </a:xfrm>
          <a:prstGeom prst="roundRect">
            <a:avLst/>
          </a:prstGeom>
          <a:solidFill>
            <a:srgbClr val="EAF9FF"/>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 xmlns:a16="http://schemas.microsoft.com/office/drawing/2014/main" id="{C0755511-67E4-33FC-055D-EE6DCEC743C0}"/>
              </a:ext>
            </a:extLst>
          </p:cNvPr>
          <p:cNvSpPr/>
          <p:nvPr/>
        </p:nvSpPr>
        <p:spPr>
          <a:xfrm>
            <a:off x="1066305" y="131206"/>
            <a:ext cx="2757086"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a:solidFill>
                  <a:srgbClr val="C00000"/>
                </a:solidFill>
                <a:latin typeface="#9Slide03 AmpleSoft Bold" panose="02000000000000000000" pitchFamily="2" charset="0"/>
              </a:rPr>
              <a:t>nối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tiếp</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48364113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2" presetClass="exit" presetSubtype="4" fill="hold" grpId="1" nodeType="withEffect">
                                  <p:stCondLst>
                                    <p:cond delay="0"/>
                                  </p:stCondLst>
                                  <p:childTnLst>
                                    <p:animEffect transition="out" filter="wipe(down)">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4267200" y="438048"/>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Nunito Black" pitchFamily="2" charset="0"/>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Mấy </a:t>
            </a:r>
            <a:r>
              <a:rPr lang="vi-VN" sz="2400" b="1" dirty="0">
                <a:solidFill>
                  <a:srgbClr val="4F81BD">
                    <a:lumMod val="75000"/>
                  </a:srgbClr>
                </a:solidFill>
                <a:latin typeface="Nunito Black" pitchFamily="2" charset="0"/>
              </a:rPr>
              <a:t>hôm sau, sáng Chủ nhật, mẹ bảo tôi:</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Cô-li-a này! Hôm nay con giặt áo sơ mi và quần áo lót đi nhé!</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 xmlns:a16="http://schemas.microsoft.com/office/drawing/2014/main" id="{C0755511-67E4-33FC-055D-EE6DCEC743C0}"/>
              </a:ext>
            </a:extLst>
          </p:cNvPr>
          <p:cNvSpPr/>
          <p:nvPr/>
        </p:nvSpPr>
        <p:spPr>
          <a:xfrm>
            <a:off x="1004626" y="168516"/>
            <a:ext cx="2757086"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nối tiếp</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400403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 xmlns:a16="http://schemas.microsoft.com/office/drawing/2014/main" id="{AB010EE4-2D5C-B5CF-5E1D-6B867978BE57}"/>
              </a:ext>
            </a:extLst>
          </p:cNvPr>
          <p:cNvSpPr txBox="1"/>
          <p:nvPr/>
        </p:nvSpPr>
        <p:spPr>
          <a:xfrm>
            <a:off x="591450" y="1508930"/>
            <a:ext cx="11064953" cy="2145268"/>
          </a:xfrm>
          <a:prstGeom prst="roundRect">
            <a:avLst/>
          </a:prstGeom>
          <a:solidFill>
            <a:srgbClr val="EAF9FF"/>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 xmlns:a16="http://schemas.microsoft.com/office/drawing/2014/main" id="{C0755511-67E4-33FC-055D-EE6DCEC743C0}"/>
              </a:ext>
            </a:extLst>
          </p:cNvPr>
          <p:cNvSpPr/>
          <p:nvPr/>
        </p:nvSpPr>
        <p:spPr>
          <a:xfrm>
            <a:off x="1017345" y="145949"/>
            <a:ext cx="2995639"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smtClean="0">
                <a:solidFill>
                  <a:srgbClr val="C00000"/>
                </a:solidFill>
                <a:latin typeface="#9Slide03 AmpleSoft Bold" panose="02000000000000000000" pitchFamily="2" charset="0"/>
              </a:rPr>
              <a:t>theo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09473398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 xmlns:a16="http://schemas.microsoft.com/office/drawing/2014/main" id="{93717FB4-F4D2-8B3D-8523-8E63C4138DB2}"/>
              </a:ext>
            </a:extLst>
          </p:cNvPr>
          <p:cNvSpPr txBox="1"/>
          <p:nvPr/>
        </p:nvSpPr>
        <p:spPr>
          <a:xfrm>
            <a:off x="430516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Nunito Black" pitchFamily="2" charset="0"/>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Mấy </a:t>
            </a:r>
            <a:r>
              <a:rPr lang="vi-VN" sz="2400" b="1" dirty="0">
                <a:solidFill>
                  <a:srgbClr val="4F81BD">
                    <a:lumMod val="75000"/>
                  </a:srgbClr>
                </a:solidFill>
                <a:latin typeface="Nunito Black" pitchFamily="2" charset="0"/>
              </a:rPr>
              <a:t>hôm sau, sáng Chủ nhật, mẹ bảo tôi:</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Cô-li-a này! Hôm nay con giặt áo sơ mi và quần áo lót đi nhé!</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 xmlns:a16="http://schemas.microsoft.com/office/drawing/2014/main" id="{C0755511-67E4-33FC-055D-EE6DCEC743C0}"/>
              </a:ext>
            </a:extLst>
          </p:cNvPr>
          <p:cNvSpPr/>
          <p:nvPr/>
        </p:nvSpPr>
        <p:spPr>
          <a:xfrm>
            <a:off x="1004626" y="168516"/>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smtClean="0">
                <a:solidFill>
                  <a:srgbClr val="C00000"/>
                </a:solidFill>
                <a:latin typeface="#9Slide03 AmpleSoft Bold" panose="02000000000000000000" pitchFamily="2" charset="0"/>
              </a:rPr>
              <a:t>theo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82327506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5" y="1989841"/>
            <a:ext cx="3768890" cy="486329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544815" y="76200"/>
            <a:ext cx="2204974" cy="2343428"/>
            <a:chOff x="3544815" y="94972"/>
            <a:chExt cx="2204974" cy="2343428"/>
          </a:xfrm>
        </p:grpSpPr>
        <p:pic>
          <p:nvPicPr>
            <p:cNvPr id="24" name="Picture 23"/>
            <p:cNvPicPr>
              <a:picLocks noChangeAspect="1"/>
            </p:cNvPicPr>
            <p:nvPr/>
          </p:nvPicPr>
          <p:blipFill>
            <a:blip r:embed="rId4"/>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smtClean="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grpSp>
        <p:nvGrpSpPr>
          <p:cNvPr id="27" name="Group 26"/>
          <p:cNvGrpSpPr/>
          <p:nvPr/>
        </p:nvGrpSpPr>
        <p:grpSpPr>
          <a:xfrm>
            <a:off x="9825902" y="4267200"/>
            <a:ext cx="2384952" cy="2795349"/>
            <a:chOff x="9791337" y="4267200"/>
            <a:chExt cx="2384952" cy="2795349"/>
          </a:xfrm>
        </p:grpSpPr>
        <p:pic>
          <p:nvPicPr>
            <p:cNvPr id="25" name="Picture 24"/>
            <p:cNvPicPr>
              <a:picLocks noChangeAspect="1"/>
            </p:cNvPicPr>
            <p:nvPr/>
          </p:nvPicPr>
          <p:blipFill>
            <a:blip r:embed="rId6"/>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smtClean="0">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401165" y="3069780"/>
            <a:ext cx="2855270" cy="523220"/>
          </a:xfrm>
          <a:prstGeom prst="rect">
            <a:avLst/>
          </a:prstGeom>
        </p:spPr>
        <p:txBody>
          <a:bodyPr wrap="none">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0"/>
            <a:ext cx="6400800" cy="3346009"/>
            <a:chOff x="5791200" y="0"/>
            <a:chExt cx="6400800" cy="3346009"/>
          </a:xfrm>
        </p:grpSpPr>
        <p:pic>
          <p:nvPicPr>
            <p:cNvPr id="11" name="Picture 10"/>
            <p:cNvPicPr>
              <a:picLocks noChangeAspect="1"/>
            </p:cNvPicPr>
            <p:nvPr/>
          </p:nvPicPr>
          <p:blipFill>
            <a:blip r:embed="rId7"/>
            <a:stretch>
              <a:fillRect/>
            </a:stretch>
          </p:blipFill>
          <p:spPr>
            <a:xfrm>
              <a:off x="5791200" y="0"/>
              <a:ext cx="6400800" cy="3346009"/>
            </a:xfrm>
            <a:prstGeom prst="rect">
              <a:avLst/>
            </a:prstGeom>
          </p:spPr>
        </p:pic>
        <p:sp>
          <p:nvSpPr>
            <p:cNvPr id="16" name="Rectangle 15"/>
            <p:cNvSpPr/>
            <p:nvPr/>
          </p:nvSpPr>
          <p:spPr>
            <a:xfrm>
              <a:off x="6309582" y="1322423"/>
              <a:ext cx="5641911" cy="892552"/>
            </a:xfrm>
            <a:prstGeom prst="rect">
              <a:avLst/>
            </a:prstGeom>
          </p:spPr>
          <p:txBody>
            <a:bodyPr wrap="square">
              <a:spAutoFit/>
            </a:bodyPr>
            <a:lstStyle/>
            <a:p>
              <a:pPr lvl="0"/>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544815" y="3326304"/>
            <a:ext cx="6159404" cy="3513107"/>
            <a:chOff x="3544815" y="3326304"/>
            <a:chExt cx="6159404" cy="3513107"/>
          </a:xfrm>
        </p:grpSpPr>
        <p:pic>
          <p:nvPicPr>
            <p:cNvPr id="14" name="Picture 13"/>
            <p:cNvPicPr>
              <a:picLocks noChangeAspect="1"/>
            </p:cNvPicPr>
            <p:nvPr/>
          </p:nvPicPr>
          <p:blipFill>
            <a:blip r:embed="rId8"/>
            <a:stretch>
              <a:fillRect/>
            </a:stretch>
          </p:blipFill>
          <p:spPr>
            <a:xfrm>
              <a:off x="3544815" y="3326304"/>
              <a:ext cx="6159404" cy="3513107"/>
            </a:xfrm>
            <a:prstGeom prst="rect">
              <a:avLst/>
            </a:prstGeom>
          </p:spPr>
        </p:pic>
        <p:sp>
          <p:nvSpPr>
            <p:cNvPr id="17" name="Rectangle 16"/>
            <p:cNvSpPr/>
            <p:nvPr/>
          </p:nvSpPr>
          <p:spPr>
            <a:xfrm>
              <a:off x="3908083" y="4879693"/>
              <a:ext cx="5432868" cy="892552"/>
            </a:xfrm>
            <a:prstGeom prst="rect">
              <a:avLst/>
            </a:prstGeom>
          </p:spPr>
          <p:txBody>
            <a:bodyPr wrap="square">
              <a:spAutoFit/>
            </a:bodyPr>
            <a:lstStyle/>
            <a:p>
              <a:pPr lvl="0" algn="just"/>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spTree>
    <p:extLst>
      <p:ext uri="{BB962C8B-B14F-4D97-AF65-F5344CB8AC3E}">
        <p14:creationId xmlns:p14="http://schemas.microsoft.com/office/powerpoint/2010/main" val="21986070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1010245"/>
            <a:ext cx="11658601" cy="5847755"/>
          </a:xfrm>
          <a:prstGeom prst="rect">
            <a:avLst/>
          </a:prstGeom>
        </p:spPr>
        <p:txBody>
          <a:bodyPr wrap="square">
            <a:spAutoFit/>
          </a:bodyPr>
          <a:lstStyle/>
          <a:p>
            <a:pPr algn="just"/>
            <a:r>
              <a:rPr lang="en-US" sz="2200" b="1" dirty="0" smtClean="0">
                <a:latin typeface="Nunito Black" pitchFamily="2" charset="0"/>
              </a:rPr>
              <a:t>      </a:t>
            </a:r>
            <a:r>
              <a:rPr lang="vi-VN" sz="2200" b="1" dirty="0" smtClean="0">
                <a:latin typeface="Nunito Black" pitchFamily="2" charset="0"/>
              </a:rPr>
              <a:t>Có </a:t>
            </a:r>
            <a:r>
              <a:rPr lang="vi-VN" sz="2200" b="1" dirty="0">
                <a:latin typeface="Nunito Black" pitchFamily="2" charset="0"/>
              </a:rPr>
              <a:t>lần, cô giáo ra cho chúng tôi một đề văn ở lớp: “Em đã làm gì để giúp đỡ mẹ</a:t>
            </a:r>
            <a:r>
              <a:rPr lang="vi-VN" sz="2200" b="1" dirty="0" smtClean="0">
                <a:latin typeface="Nunito Black" pitchFamily="2" charset="0"/>
              </a:rPr>
              <a:t>?”</a:t>
            </a:r>
            <a:r>
              <a:rPr lang="en-US" sz="2200" b="1" dirty="0" smtClean="0">
                <a:latin typeface="Nunito Black" pitchFamily="2" charset="0"/>
              </a:rPr>
              <a:t>.</a:t>
            </a:r>
            <a:endParaRPr lang="vi-VN" sz="2200" b="1" dirty="0">
              <a:latin typeface="Nunito Black" pitchFamily="2" charset="0"/>
            </a:endParaRPr>
          </a:p>
          <a:p>
            <a:pPr algn="just"/>
            <a:r>
              <a:rPr lang="en-US" sz="2200" b="1" dirty="0" smtClean="0">
                <a:latin typeface="Nunito Black" pitchFamily="2" charset="0"/>
              </a:rPr>
              <a:t>      </a:t>
            </a:r>
            <a:r>
              <a:rPr lang="vi-VN" sz="2200" b="1" dirty="0" smtClean="0">
                <a:latin typeface="Nunito Black" pitchFamily="2" charset="0"/>
              </a:rPr>
              <a:t>Tôi </a:t>
            </a:r>
            <a:r>
              <a:rPr lang="vi-VN" sz="2200" b="1" dirty="0">
                <a:latin typeface="Nunito Black" pitchFamily="2" charset="0"/>
              </a:rPr>
              <a:t>loay hoay mất một lúc, rồi cầm bút và bắt đầu viết: “Em đã nhiều lần giúp đỡ mẹ. Em quét nhà và rửa bát đĩa. Đôi khi, em giặt khăn mùi soa</a:t>
            </a:r>
            <a:r>
              <a:rPr lang="vi-VN" sz="2200" b="1" dirty="0" smtClean="0">
                <a:latin typeface="Nunito Black" pitchFamily="2" charset="0"/>
              </a:rPr>
              <a:t>”</a:t>
            </a:r>
            <a:r>
              <a:rPr lang="en-US" sz="2200" b="1" dirty="0" smtClean="0">
                <a:latin typeface="Nunito Black" pitchFamily="2" charset="0"/>
              </a:rPr>
              <a:t>.</a:t>
            </a:r>
            <a:endParaRPr lang="vi-VN" sz="2200" b="1" dirty="0">
              <a:latin typeface="Nunito Black" pitchFamily="2" charset="0"/>
            </a:endParaRPr>
          </a:p>
          <a:p>
            <a:pPr algn="just"/>
            <a:r>
              <a:rPr lang="en-US" sz="2200" b="1" dirty="0" smtClean="0">
                <a:latin typeface="Nunito Black" pitchFamily="2" charset="0"/>
              </a:rPr>
              <a:t>      </a:t>
            </a:r>
            <a:r>
              <a:rPr lang="vi-VN" sz="2200" b="1" dirty="0" smtClean="0">
                <a:latin typeface="Nunito Black" pitchFamily="2" charset="0"/>
              </a:rPr>
              <a:t>Đến </a:t>
            </a:r>
            <a:r>
              <a:rPr lang="vi-VN" sz="2200" b="1" dirty="0">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200" b="1" dirty="0" smtClean="0">
                <a:latin typeface="Nunito Black" pitchFamily="2" charset="0"/>
              </a:rPr>
              <a:t>     </a:t>
            </a:r>
            <a:r>
              <a:rPr lang="vi-VN" sz="2200" b="1" dirty="0" smtClean="0">
                <a:latin typeface="Nunito Black" pitchFamily="2" charset="0"/>
              </a:rPr>
              <a:t>Tôi </a:t>
            </a:r>
            <a:r>
              <a:rPr lang="vi-VN" sz="2200" b="1" dirty="0">
                <a:latin typeface="Nunito Black" pitchFamily="2" charset="0"/>
              </a:rPr>
              <a:t>nhìn sang Liu-xi-a, thấy bạn ấy đang viết lia lịa. Thế là tôi bỗng nhớ có lần tôi giặt bít tất của mình, bèn viết thêm: “Em còn giặt bít tất</a:t>
            </a:r>
            <a:r>
              <a:rPr lang="vi-VN" sz="2200" b="1" dirty="0" smtClean="0">
                <a:latin typeface="Nunito Black" pitchFamily="2" charset="0"/>
              </a:rPr>
              <a:t>”</a:t>
            </a:r>
            <a:r>
              <a:rPr lang="en-US" sz="2200" b="1" dirty="0" smtClean="0">
                <a:latin typeface="Nunito Black" pitchFamily="2" charset="0"/>
              </a:rPr>
              <a:t>. </a:t>
            </a:r>
            <a:r>
              <a:rPr lang="vi-VN" sz="2200" b="1" dirty="0">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latin typeface="Nunito Black" pitchFamily="2" charset="0"/>
              </a:rPr>
              <a:t>.</a:t>
            </a:r>
          </a:p>
          <a:p>
            <a:pPr algn="just"/>
            <a:r>
              <a:rPr lang="en-US" sz="2200" b="1" dirty="0">
                <a:latin typeface="Nunito Black" pitchFamily="2" charset="0"/>
              </a:rPr>
              <a:t>     </a:t>
            </a:r>
            <a:r>
              <a:rPr lang="vi-VN" sz="2200" b="1" dirty="0">
                <a:latin typeface="Nunito Black" pitchFamily="2" charset="0"/>
              </a:rPr>
              <a:t>Mấy hôm sau, sáng Chủ nhật, mẹ bảo tôi:</a:t>
            </a:r>
          </a:p>
          <a:p>
            <a:pPr algn="just"/>
            <a:r>
              <a:rPr lang="en-US" sz="2200" b="1" dirty="0">
                <a:latin typeface="Nunito Black" pitchFamily="2" charset="0"/>
              </a:rPr>
              <a:t>     </a:t>
            </a:r>
            <a:r>
              <a:rPr lang="vi-VN" sz="2200" b="1" dirty="0">
                <a:latin typeface="Nunito Black" pitchFamily="2" charset="0"/>
              </a:rPr>
              <a:t>- Cô-li-a này! Hôm nay con giặt áo sơ mi và quần áo lót đi nhé!</a:t>
            </a:r>
          </a:p>
          <a:p>
            <a:pPr algn="just"/>
            <a:r>
              <a:rPr lang="en-US" sz="2200" b="1" dirty="0">
                <a:latin typeface="Nunito Black" pitchFamily="2" charset="0"/>
              </a:rPr>
              <a:t>     </a:t>
            </a:r>
            <a:r>
              <a:rPr lang="vi-VN" sz="2200" b="1" dirty="0">
                <a:latin typeface="Nunito Black" pitchFamily="2" charset="0"/>
              </a:rPr>
              <a:t>Tôi tròn xoe mắt. Nhưng rồi tôi vui vẻ nhận lời, vì đó là việc làm mà tôi đã nói trong bài tập làm văn.</a:t>
            </a:r>
          </a:p>
          <a:p>
            <a:pPr algn="r"/>
            <a:r>
              <a:rPr lang="vi-VN" sz="2200" b="1" dirty="0">
                <a:latin typeface="Nunito Black" pitchFamily="2" charset="0"/>
              </a:rPr>
              <a:t>(Theo Pi-vô-va-rô-ra</a:t>
            </a:r>
            <a:r>
              <a:rPr lang="vi-VN" sz="2200" b="1" dirty="0" smtClean="0">
                <a:latin typeface="Nunito Black" pitchFamily="2" charset="0"/>
              </a:rPr>
              <a:t>)</a:t>
            </a:r>
            <a:endParaRPr lang="en-US" sz="2200" b="1" dirty="0">
              <a:latin typeface="Nunito Black" pitchFamily="2" charset="0"/>
            </a:endParaRPr>
          </a:p>
        </p:txBody>
      </p:sp>
      <p:sp>
        <p:nvSpPr>
          <p:cNvPr id="6" name="Cloud 5">
            <a:extLst>
              <a:ext uri="{FF2B5EF4-FFF2-40B4-BE49-F238E27FC236}">
                <a16:creationId xmlns="" xmlns:a16="http://schemas.microsoft.com/office/drawing/2014/main" id="{C0755511-67E4-33FC-055D-EE6DCEC743C0}"/>
              </a:ext>
            </a:extLst>
          </p:cNvPr>
          <p:cNvSpPr/>
          <p:nvPr/>
        </p:nvSpPr>
        <p:spPr>
          <a:xfrm>
            <a:off x="869350" y="0"/>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Luyện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đọc</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toàn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507083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AB010EE4-2D5C-B5CF-5E1D-6B867978BE57}"/>
              </a:ext>
            </a:extLst>
          </p:cNvPr>
          <p:cNvSpPr txBox="1"/>
          <p:nvPr/>
        </p:nvSpPr>
        <p:spPr>
          <a:xfrm>
            <a:off x="845948" y="1300451"/>
            <a:ext cx="9948004" cy="2145268"/>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2" name="TextBox 1">
            <a:extLst>
              <a:ext uri="{FF2B5EF4-FFF2-40B4-BE49-F238E27FC236}">
                <a16:creationId xmlns="" xmlns:a16="http://schemas.microsoft.com/office/drawing/2014/main" id="{8DB2DD22-29B2-C4C4-DD77-80D26F326D35}"/>
              </a:ext>
            </a:extLst>
          </p:cNvPr>
          <p:cNvSpPr txBox="1"/>
          <p:nvPr/>
        </p:nvSpPr>
        <p:spPr>
          <a:xfrm>
            <a:off x="1295400" y="459117"/>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Nhắc</a:t>
            </a:r>
            <a:r>
              <a:rPr lang="en-US" sz="2800" dirty="0" smtClean="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smtClean="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5" name="Group 4"/>
          <p:cNvGrpSpPr/>
          <p:nvPr/>
        </p:nvGrpSpPr>
        <p:grpSpPr>
          <a:xfrm>
            <a:off x="6629400" y="3180367"/>
            <a:ext cx="5562600" cy="3661556"/>
            <a:chOff x="5968621" y="3180367"/>
            <a:chExt cx="6223379" cy="3661556"/>
          </a:xfrm>
        </p:grpSpPr>
        <p:pic>
          <p:nvPicPr>
            <p:cNvPr id="7" name="Picture 6"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3" name="TextBox 2">
              <a:extLst>
                <a:ext uri="{FF2B5EF4-FFF2-40B4-BE49-F238E27FC236}">
                  <a16:creationId xmlns=""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đoạn</a:t>
              </a:r>
              <a:r>
                <a:rPr lang="en-US" sz="2800" dirty="0" smtClean="0">
                  <a:latin typeface="Open Sans" panose="020B0606030504020204" pitchFamily="34" charset="0"/>
                  <a:ea typeface="Open Sans" panose="020B0606030504020204" pitchFamily="34" charset="0"/>
                  <a:cs typeface="Open Sans" panose="020B0606030504020204" pitchFamily="34" charset="0"/>
                </a:rPr>
                <a:t> 1 </a:t>
              </a:r>
              <a:r>
                <a:rPr lang="vi-VN" sz="2800" dirty="0" smtClean="0">
                  <a:latin typeface="Open Sans" panose="020B0606030504020204" pitchFamily="34" charset="0"/>
                  <a:ea typeface="Open Sans" panose="020B0606030504020204" pitchFamily="34" charset="0"/>
                  <a:cs typeface="Open Sans" panose="020B0606030504020204" pitchFamily="34" charset="0"/>
                </a:rPr>
                <a:t>để </a:t>
              </a:r>
              <a:r>
                <a:rPr lang="vi-VN" sz="2800" dirty="0">
                  <a:latin typeface="Open Sans" panose="020B0606030504020204" pitchFamily="34" charset="0"/>
                  <a:ea typeface="Open Sans" panose="020B0606030504020204" pitchFamily="34" charset="0"/>
                  <a:cs typeface="Open Sans" panose="020B0606030504020204" pitchFamily="34" charset="0"/>
                </a:rPr>
                <a:t>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 xmlns:a16="http://schemas.microsoft.com/office/drawing/2014/main" id="{72394C7F-54D6-6ADA-CA74-0E777B76041C}"/>
              </a:ext>
            </a:extLst>
          </p:cNvPr>
          <p:cNvSpPr txBox="1"/>
          <p:nvPr/>
        </p:nvSpPr>
        <p:spPr>
          <a:xfrm>
            <a:off x="1905000" y="4769759"/>
            <a:ext cx="6235506"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solidFill>
                  <a:schemeClr val="tx2"/>
                </a:solidFill>
                <a:latin typeface="Nunito Black" pitchFamily="2" charset="0"/>
              </a:rPr>
              <a:t>Đề</a:t>
            </a:r>
            <a:r>
              <a:rPr lang="en-US" sz="2800" dirty="0">
                <a:solidFill>
                  <a:schemeClr val="tx2"/>
                </a:solidFill>
                <a:latin typeface="Nunito Black" pitchFamily="2" charset="0"/>
              </a:rPr>
              <a:t> </a:t>
            </a:r>
            <a:r>
              <a:rPr lang="en-US" sz="2800" dirty="0" err="1">
                <a:solidFill>
                  <a:schemeClr val="tx2"/>
                </a:solidFill>
                <a:latin typeface="Nunito Black" pitchFamily="2" charset="0"/>
              </a:rPr>
              <a:t>văn</a:t>
            </a:r>
            <a:r>
              <a:rPr lang="en-US" sz="2800" dirty="0">
                <a:solidFill>
                  <a:schemeClr val="tx2"/>
                </a:solidFill>
                <a:latin typeface="Nunito Black" pitchFamily="2" charset="0"/>
              </a:rPr>
              <a:t> </a:t>
            </a:r>
            <a:r>
              <a:rPr lang="en-US" sz="2800" dirty="0" err="1">
                <a:solidFill>
                  <a:schemeClr val="tx2"/>
                </a:solidFill>
                <a:latin typeface="Nunito Black" pitchFamily="2" charset="0"/>
              </a:rPr>
              <a:t>mà</a:t>
            </a:r>
            <a:r>
              <a:rPr lang="en-US" sz="2800" dirty="0">
                <a:solidFill>
                  <a:schemeClr val="tx2"/>
                </a:solidFill>
                <a:latin typeface="Nunito Black" pitchFamily="2" charset="0"/>
              </a:rPr>
              <a:t> </a:t>
            </a:r>
            <a:r>
              <a:rPr lang="en-US" sz="2800" dirty="0" err="1">
                <a:solidFill>
                  <a:schemeClr val="tx2"/>
                </a:solidFill>
                <a:latin typeface="Nunito Black" pitchFamily="2" charset="0"/>
              </a:rPr>
              <a:t>cô</a:t>
            </a:r>
            <a:r>
              <a:rPr lang="en-US" sz="2800" dirty="0">
                <a:solidFill>
                  <a:schemeClr val="tx2"/>
                </a:solidFill>
                <a:latin typeface="Nunito Black" pitchFamily="2" charset="0"/>
              </a:rPr>
              <a:t> </a:t>
            </a:r>
            <a:r>
              <a:rPr lang="en-US" sz="2800" dirty="0" err="1">
                <a:solidFill>
                  <a:schemeClr val="tx2"/>
                </a:solidFill>
                <a:latin typeface="Nunito Black" pitchFamily="2" charset="0"/>
              </a:rPr>
              <a:t>giáo</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giao</a:t>
            </a:r>
            <a:r>
              <a:rPr lang="en-US" sz="2800" dirty="0">
                <a:solidFill>
                  <a:schemeClr val="tx2"/>
                </a:solidFill>
                <a:latin typeface="Nunito Black" pitchFamily="2" charset="0"/>
              </a:rPr>
              <a:t> </a:t>
            </a:r>
            <a:r>
              <a:rPr lang="en-US" sz="2800" dirty="0" err="1">
                <a:solidFill>
                  <a:schemeClr val="tx2"/>
                </a:solidFill>
                <a:latin typeface="Nunito Black" pitchFamily="2" charset="0"/>
              </a:rPr>
              <a:t>cho</a:t>
            </a:r>
            <a:r>
              <a:rPr lang="en-US" sz="2800" dirty="0">
                <a:solidFill>
                  <a:schemeClr val="tx2"/>
                </a:solidFill>
                <a:latin typeface="Nunito Black" pitchFamily="2" charset="0"/>
              </a:rPr>
              <a:t> </a:t>
            </a:r>
            <a:r>
              <a:rPr lang="en-US" sz="2800" dirty="0" err="1">
                <a:solidFill>
                  <a:schemeClr val="tx2"/>
                </a:solidFill>
                <a:latin typeface="Nunito Black" pitchFamily="2" charset="0"/>
              </a:rPr>
              <a:t>lớp</a:t>
            </a:r>
            <a:r>
              <a:rPr lang="en-US" sz="2800" dirty="0">
                <a:solidFill>
                  <a:schemeClr val="tx2"/>
                </a:solidFill>
                <a:latin typeface="Nunito Black" pitchFamily="2" charset="0"/>
              </a:rPr>
              <a:t> </a:t>
            </a:r>
            <a:r>
              <a:rPr lang="en-US" sz="2800" dirty="0" err="1">
                <a:solidFill>
                  <a:schemeClr val="tx2"/>
                </a:solidFill>
                <a:latin typeface="Nunito Black" pitchFamily="2" charset="0"/>
              </a:rPr>
              <a:t>là</a:t>
            </a:r>
            <a:r>
              <a:rPr lang="en-US" sz="2800" dirty="0">
                <a:solidFill>
                  <a:schemeClr val="tx2"/>
                </a:solidFill>
                <a:latin typeface="Nunito Black" pitchFamily="2" charset="0"/>
              </a:rPr>
              <a:t>: </a:t>
            </a:r>
            <a:r>
              <a:rPr lang="en-US" sz="2800" dirty="0" err="1">
                <a:solidFill>
                  <a:schemeClr val="tx2"/>
                </a:solidFill>
                <a:latin typeface="Nunito Black" pitchFamily="2" charset="0"/>
              </a:rPr>
              <a:t>Em</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làm</a:t>
            </a:r>
            <a:r>
              <a:rPr lang="en-US" sz="2800" dirty="0">
                <a:solidFill>
                  <a:schemeClr val="tx2"/>
                </a:solidFill>
                <a:latin typeface="Nunito Black" pitchFamily="2" charset="0"/>
              </a:rPr>
              <a:t> </a:t>
            </a:r>
            <a:r>
              <a:rPr lang="en-US" sz="2800" dirty="0" err="1">
                <a:solidFill>
                  <a:schemeClr val="tx2"/>
                </a:solidFill>
                <a:latin typeface="Nunito Black" pitchFamily="2" charset="0"/>
              </a:rPr>
              <a:t>gì</a:t>
            </a:r>
            <a:r>
              <a:rPr lang="en-US" sz="2800" dirty="0">
                <a:solidFill>
                  <a:schemeClr val="tx2"/>
                </a:solidFill>
                <a:latin typeface="Nunito Black" pitchFamily="2" charset="0"/>
              </a:rPr>
              <a:t> </a:t>
            </a:r>
            <a:r>
              <a:rPr lang="en-US" sz="2800" dirty="0" err="1">
                <a:solidFill>
                  <a:schemeClr val="tx2"/>
                </a:solidFill>
                <a:latin typeface="Nunito Black" pitchFamily="2" charset="0"/>
              </a:rPr>
              <a:t>để</a:t>
            </a:r>
            <a:r>
              <a:rPr lang="en-US" sz="2800" dirty="0">
                <a:solidFill>
                  <a:schemeClr val="tx2"/>
                </a:solidFill>
                <a:latin typeface="Nunito Black" pitchFamily="2" charset="0"/>
              </a:rPr>
              <a:t> </a:t>
            </a:r>
            <a:r>
              <a:rPr lang="en-US" sz="2800" dirty="0" err="1">
                <a:solidFill>
                  <a:schemeClr val="tx2"/>
                </a:solidFill>
                <a:latin typeface="Nunito Black" pitchFamily="2" charset="0"/>
              </a:rPr>
              <a:t>giúp</a:t>
            </a:r>
            <a:r>
              <a:rPr lang="en-US" sz="2800" dirty="0">
                <a:solidFill>
                  <a:schemeClr val="tx2"/>
                </a:solidFill>
                <a:latin typeface="Nunito Black" pitchFamily="2" charset="0"/>
              </a:rPr>
              <a:t> </a:t>
            </a:r>
            <a:r>
              <a:rPr lang="en-US" sz="2800" dirty="0" err="1">
                <a:solidFill>
                  <a:schemeClr val="tx2"/>
                </a:solidFill>
                <a:latin typeface="Nunito Black" pitchFamily="2" charset="0"/>
              </a:rPr>
              <a:t>đỡ</a:t>
            </a:r>
            <a:r>
              <a:rPr lang="en-US" sz="2800" dirty="0">
                <a:solidFill>
                  <a:schemeClr val="tx2"/>
                </a:solidFill>
                <a:latin typeface="Nunito Black" pitchFamily="2" charset="0"/>
              </a:rPr>
              <a:t> </a:t>
            </a:r>
            <a:r>
              <a:rPr lang="en-US" sz="2800" dirty="0" err="1">
                <a:solidFill>
                  <a:schemeClr val="tx2"/>
                </a:solidFill>
                <a:latin typeface="Nunito Black" pitchFamily="2" charset="0"/>
              </a:rPr>
              <a:t>mẹ</a:t>
            </a:r>
            <a:r>
              <a:rPr lang="en-US" sz="2800" dirty="0" smtClean="0">
                <a:solidFill>
                  <a:schemeClr val="tx2"/>
                </a:solidFill>
                <a:latin typeface="Nunito Black" pitchFamily="2" charset="0"/>
              </a:rPr>
              <a:t>?</a:t>
            </a:r>
            <a:endParaRPr lang="en-US" sz="2800" b="1" dirty="0">
              <a:solidFill>
                <a:schemeClr val="tx2"/>
              </a:solidFill>
              <a:latin typeface="Nunito Black" pitchFamily="2" charset="0"/>
            </a:endParaRPr>
          </a:p>
        </p:txBody>
      </p:sp>
      <p:grpSp>
        <p:nvGrpSpPr>
          <p:cNvPr id="4" name="Group 3"/>
          <p:cNvGrpSpPr/>
          <p:nvPr/>
        </p:nvGrpSpPr>
        <p:grpSpPr>
          <a:xfrm>
            <a:off x="565879" y="1237948"/>
            <a:ext cx="851094" cy="584333"/>
            <a:chOff x="565879" y="1237948"/>
            <a:chExt cx="851094" cy="584333"/>
          </a:xfrm>
        </p:grpSpPr>
        <p:pic>
          <p:nvPicPr>
            <p:cNvPr id="15" name="Picture 14">
              <a:extLst>
                <a:ext uri="{FF2B5EF4-FFF2-40B4-BE49-F238E27FC236}">
                  <a16:creationId xmlns="" xmlns:a16="http://schemas.microsoft.com/office/drawing/2014/main" id="{6964AA75-9F9D-9525-253F-DA1E369FA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79" y="1237948"/>
              <a:ext cx="851094" cy="584333"/>
            </a:xfrm>
            <a:prstGeom prst="rect">
              <a:avLst/>
            </a:prstGeom>
          </p:spPr>
        </p:pic>
        <p:sp>
          <p:nvSpPr>
            <p:cNvPr id="16" name="TextBox 15">
              <a:extLst>
                <a:ext uri="{FF2B5EF4-FFF2-40B4-BE49-F238E27FC236}">
                  <a16:creationId xmlns="" xmlns:a16="http://schemas.microsoft.com/office/drawing/2014/main" id="{0BA987F7-AF8A-DB0E-7B55-144495CDB0FD}"/>
                </a:ext>
              </a:extLst>
            </p:cNvPr>
            <p:cNvSpPr txBox="1"/>
            <p:nvPr/>
          </p:nvSpPr>
          <p:spPr>
            <a:xfrm>
              <a:off x="826958" y="1268505"/>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7" name="Arrow: Right 16">
            <a:extLst>
              <a:ext uri="{FF2B5EF4-FFF2-40B4-BE49-F238E27FC236}">
                <a16:creationId xmlns="" xmlns:a16="http://schemas.microsoft.com/office/drawing/2014/main" id="{20A2D69E-61A8-ECFB-AD2D-86A364EF4EC5}"/>
              </a:ext>
            </a:extLst>
          </p:cNvPr>
          <p:cNvSpPr/>
          <p:nvPr/>
        </p:nvSpPr>
        <p:spPr>
          <a:xfrm>
            <a:off x="1416973" y="4942013"/>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5"/>
          <a:srcRect t="14694" b="21814"/>
          <a:stretch/>
        </p:blipFill>
        <p:spPr>
          <a:xfrm>
            <a:off x="4997" y="109176"/>
            <a:ext cx="1002831" cy="838201"/>
          </a:xfrm>
          <a:prstGeom prst="rect">
            <a:avLst/>
          </a:prstGeom>
        </p:spPr>
      </p:pic>
      <p:cxnSp>
        <p:nvCxnSpPr>
          <p:cNvPr id="8" name="Straight Connector 7"/>
          <p:cNvCxnSpPr/>
          <p:nvPr/>
        </p:nvCxnSpPr>
        <p:spPr>
          <a:xfrm>
            <a:off x="8982075" y="1791725"/>
            <a:ext cx="160972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1007828" y="2133600"/>
            <a:ext cx="272597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1"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9200" y="4041648"/>
            <a:ext cx="8229600" cy="1905000"/>
          </a:xfrm>
          <a:prstGeom prst="rect">
            <a:avLst/>
          </a:prstGeom>
        </p:spPr>
      </p:pic>
      <p:sp>
        <p:nvSpPr>
          <p:cNvPr id="2" name="TextBox 1">
            <a:extLst>
              <a:ext uri="{FF2B5EF4-FFF2-40B4-BE49-F238E27FC236}">
                <a16:creationId xmlns="" xmlns:a16="http://schemas.microsoft.com/office/drawing/2014/main" id="{8DB2DD22-29B2-C4C4-DD77-80D26F326D35}"/>
              </a:ext>
            </a:extLst>
          </p:cNvPr>
          <p:cNvSpPr txBox="1"/>
          <p:nvPr/>
        </p:nvSpPr>
        <p:spPr>
          <a:xfrm>
            <a:off x="1041357" y="494748"/>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smtClean="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6" name="Group 5"/>
          <p:cNvGrpSpPr/>
          <p:nvPr/>
        </p:nvGrpSpPr>
        <p:grpSpPr>
          <a:xfrm>
            <a:off x="6143907" y="2303478"/>
            <a:ext cx="6048091" cy="4402122"/>
            <a:chOff x="6143907" y="2303478"/>
            <a:chExt cx="6048091" cy="4402122"/>
          </a:xfrm>
        </p:grpSpPr>
        <p:pic>
          <p:nvPicPr>
            <p:cNvPr id="7" name="Picture 6"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67799" y="4038600"/>
              <a:ext cx="3124199" cy="2667000"/>
            </a:xfrm>
            <a:prstGeom prst="rect">
              <a:avLst/>
            </a:prstGeom>
          </p:spPr>
        </p:pic>
        <p:sp>
          <p:nvSpPr>
            <p:cNvPr id="18" name="TextBox 17">
              <a:extLst>
                <a:ext uri="{FF2B5EF4-FFF2-40B4-BE49-F238E27FC236}">
                  <a16:creationId xmlns="" xmlns:a16="http://schemas.microsoft.com/office/drawing/2014/main" id="{8886D720-4181-92A7-A3B3-87DC4FB82BAE}"/>
                </a:ext>
              </a:extLst>
            </p:cNvPr>
            <p:cNvSpPr txBox="1"/>
            <p:nvPr/>
          </p:nvSpPr>
          <p:spPr>
            <a:xfrm>
              <a:off x="6143907" y="2303478"/>
              <a:ext cx="5847784" cy="1736646"/>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algn="just"/>
              <a:r>
                <a:rPr lang="vi-VN" sz="2400" b="1" i="0" dirty="0">
                  <a:solidFill>
                    <a:srgbClr val="000000"/>
                  </a:solidFill>
                  <a:effectLst/>
                  <a:latin typeface="Nunito" pitchFamily="2" charset="0"/>
                </a:rPr>
                <a:t>Gợi ý:</a:t>
              </a:r>
            </a:p>
            <a:p>
              <a:pPr algn="just"/>
              <a:r>
                <a:rPr lang="vi-VN" sz="2400" b="1" i="0" dirty="0">
                  <a:solidFill>
                    <a:srgbClr val="000000"/>
                  </a:solidFill>
                  <a:effectLst/>
                  <a:latin typeface="Nunito" pitchFamily="2" charset="0"/>
                </a:rPr>
                <a:t>- Những </a:t>
              </a:r>
              <a:r>
                <a:rPr lang="en-US" sz="2400" b="1" i="0" dirty="0" err="1" smtClean="0">
                  <a:solidFill>
                    <a:srgbClr val="000000"/>
                  </a:solidFill>
                  <a:effectLst/>
                  <a:latin typeface="Nunito" pitchFamily="2" charset="0"/>
                </a:rPr>
                <a:t>từ</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ngữ</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nào</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cho</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em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biết</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Cô</a:t>
              </a:r>
              <a:r>
                <a:rPr lang="en-US" sz="2400" b="1" i="0" dirty="0" smtClean="0">
                  <a:solidFill>
                    <a:srgbClr val="000000"/>
                  </a:solidFill>
                  <a:effectLst/>
                  <a:latin typeface="Nunito" pitchFamily="2" charset="0"/>
                </a:rPr>
                <a:t>-li-a </a:t>
              </a:r>
              <a:r>
                <a:rPr lang="en-US" sz="2400" b="1" i="0" dirty="0" err="1" smtClean="0">
                  <a:solidFill>
                    <a:srgbClr val="000000"/>
                  </a:solidFill>
                  <a:effectLst/>
                  <a:latin typeface="Nunito" pitchFamily="2" charset="0"/>
                </a:rPr>
                <a:t>gặp</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khó</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khăn</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với</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đề</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văn</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này</a:t>
              </a:r>
              <a:r>
                <a:rPr lang="en-US" sz="2400" b="1" i="0" dirty="0" smtClean="0">
                  <a:solidFill>
                    <a:srgbClr val="000000"/>
                  </a:solidFill>
                  <a:effectLst/>
                  <a:latin typeface="Nunito" pitchFamily="2" charset="0"/>
                </a:rPr>
                <a:t>?</a:t>
              </a:r>
              <a:endParaRPr lang="vi-VN" sz="2400" b="1" i="0" dirty="0">
                <a:solidFill>
                  <a:srgbClr val="000000"/>
                </a:solidFill>
                <a:effectLst/>
                <a:latin typeface="Nunito" pitchFamily="2" charset="0"/>
              </a:endParaRPr>
            </a:p>
            <a:p>
              <a:pPr algn="just"/>
              <a:r>
                <a:rPr lang="vi-VN" sz="2400" b="1" i="0" dirty="0">
                  <a:solidFill>
                    <a:srgbClr val="000000"/>
                  </a:solidFill>
                  <a:effectLst/>
                  <a:latin typeface="Nunito" pitchFamily="2" charset="0"/>
                </a:rPr>
                <a:t>- </a:t>
              </a:r>
              <a:r>
                <a:rPr lang="en-US" sz="2400" b="1" i="0" dirty="0" err="1" smtClean="0">
                  <a:solidFill>
                    <a:srgbClr val="000000"/>
                  </a:solidFill>
                  <a:effectLst/>
                  <a:latin typeface="Nunito" pitchFamily="2" charset="0"/>
                </a:rPr>
                <a:t>Em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đọc</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thầm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đoạn</a:t>
              </a:r>
              <a:r>
                <a:rPr lang="en-US" sz="2400" b="1" i="0" dirty="0" smtClean="0">
                  <a:solidFill>
                    <a:srgbClr val="000000"/>
                  </a:solidFill>
                  <a:effectLst/>
                  <a:latin typeface="Nunito" pitchFamily="2" charset="0"/>
                </a:rPr>
                <a:t> 2 </a:t>
              </a:r>
              <a:r>
                <a:rPr lang="en-US" sz="2400" b="1" i="0" dirty="0" err="1" smtClean="0">
                  <a:solidFill>
                    <a:srgbClr val="000000"/>
                  </a:solidFill>
                  <a:effectLst/>
                  <a:latin typeface="Nunito" pitchFamily="2" charset="0"/>
                </a:rPr>
                <a:t>trong</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bài</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đọc</a:t>
              </a:r>
              <a:r>
                <a:rPr lang="en-US" sz="2400" b="1" i="0" dirty="0" smtClean="0">
                  <a:solidFill>
                    <a:srgbClr val="000000"/>
                  </a:solidFill>
                  <a:effectLst/>
                  <a:latin typeface="Nunito" pitchFamily="2" charset="0"/>
                </a:rPr>
                <a:t>.</a:t>
              </a:r>
              <a:endParaRPr lang="vi-VN" sz="2400" b="1" i="0" dirty="0">
                <a:solidFill>
                  <a:srgbClr val="000000"/>
                </a:solidFill>
                <a:effectLst/>
                <a:latin typeface="Nunito" pitchFamily="2" charset="0"/>
              </a:endParaRPr>
            </a:p>
          </p:txBody>
        </p:sp>
      </p:grpSp>
      <p:pic>
        <p:nvPicPr>
          <p:cNvPr id="21" name="Picture 20">
            <a:extLst>
              <a:ext uri="{FF2B5EF4-FFF2-40B4-BE49-F238E27FC236}">
                <a16:creationId xmlns="" xmlns:a16="http://schemas.microsoft.com/office/drawing/2014/main"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0" name="TextBox 9">
            <a:extLst>
              <a:ext uri="{FF2B5EF4-FFF2-40B4-BE49-F238E27FC236}">
                <a16:creationId xmlns="" xmlns:a16="http://schemas.microsoft.com/office/drawing/2014/main" id="{D7B8EFAF-B64F-A28B-C067-90F211A874A3}"/>
              </a:ext>
            </a:extLst>
          </p:cNvPr>
          <p:cNvSpPr txBox="1"/>
          <p:nvPr/>
        </p:nvSpPr>
        <p:spPr>
          <a:xfrm>
            <a:off x="685801" y="1148165"/>
            <a:ext cx="10515600" cy="2553891"/>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4" name="Oval 3"/>
          <p:cNvSpPr/>
          <p:nvPr/>
        </p:nvSpPr>
        <p:spPr>
          <a:xfrm>
            <a:off x="1371600" y="5257800"/>
            <a:ext cx="533400" cy="574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2" presetClass="exit" presetSubtype="4" fill="hold" nodeType="withEffect">
                                  <p:stCondLst>
                                    <p:cond delay="0"/>
                                  </p:stCondLst>
                                  <p:childTnLst>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F790D0A-4802-11CD-89C7-6CEA47F1CFEE}"/>
              </a:ext>
            </a:extLst>
          </p:cNvPr>
          <p:cNvSpPr txBox="1"/>
          <p:nvPr/>
        </p:nvSpPr>
        <p:spPr>
          <a:xfrm>
            <a:off x="1066800" y="388203"/>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r>
              <a:rPr lang="vi-VN" sz="2800" dirty="0" smtClean="0">
                <a:solidFill>
                  <a:srgbClr val="000000"/>
                </a:solidFill>
                <a:latin typeface="Nunito Black" pitchFamily="2" charset="0"/>
              </a:rPr>
              <a:t>?</a:t>
            </a:r>
            <a:endParaRPr lang="vi-VN" sz="2800" b="0" i="0" dirty="0">
              <a:solidFill>
                <a:srgbClr val="000000"/>
              </a:solidFill>
              <a:effectLst/>
              <a:latin typeface="Nunito Black" pitchFamily="2" charset="0"/>
            </a:endParaRPr>
          </a:p>
        </p:txBody>
      </p:sp>
      <p:sp>
        <p:nvSpPr>
          <p:cNvPr id="5" name="TextBox 4">
            <a:extLst>
              <a:ext uri="{FF2B5EF4-FFF2-40B4-BE49-F238E27FC236}">
                <a16:creationId xmlns="" xmlns:a16="http://schemas.microsoft.com/office/drawing/2014/main" id="{D8471E8C-A71F-C6F5-349A-425217BBEAA1}"/>
              </a:ext>
            </a:extLst>
          </p:cNvPr>
          <p:cNvSpPr txBox="1"/>
          <p:nvPr/>
        </p:nvSpPr>
        <p:spPr>
          <a:xfrm>
            <a:off x="1066800" y="4033515"/>
            <a:ext cx="9448800" cy="954107"/>
          </a:xfrm>
          <a:prstGeom prst="rect">
            <a:avLst/>
          </a:prstGeom>
          <a:solidFill>
            <a:srgbClr val="F5F6BC"/>
          </a:solidFill>
        </p:spPr>
        <p:txBody>
          <a:bodyPr wrap="square">
            <a:spAutoFit/>
          </a:bodyPr>
          <a:lstStyle/>
          <a:p>
            <a:r>
              <a:rPr lang="vi-VN" sz="2800" dirty="0" smtClean="0">
                <a:solidFill>
                  <a:srgbClr val="C00000"/>
                </a:solidFill>
                <a:latin typeface="Nunito Black" pitchFamily="2" charset="0"/>
              </a:rPr>
              <a:t>Để </a:t>
            </a:r>
            <a:r>
              <a:rPr lang="vi-VN" sz="2800" dirty="0">
                <a:solidFill>
                  <a:srgbClr val="C00000"/>
                </a:solidFill>
                <a:latin typeface="Nunito Black" pitchFamily="2" charset="0"/>
              </a:rPr>
              <a:t>bài văn của mình trở nên dài hơn, Cô-li-a đã viết thêm cả những việc mà bạn ấy chưa làm</a:t>
            </a:r>
            <a:r>
              <a:rPr lang="vi-VN" sz="2800" dirty="0" smtClean="0">
                <a:solidFill>
                  <a:srgbClr val="C00000"/>
                </a:solidFill>
                <a:latin typeface="Nunito Black" pitchFamily="2" charset="0"/>
              </a:rPr>
              <a:t>.</a:t>
            </a:r>
            <a:endParaRPr lang="en-US" sz="2800" b="1" dirty="0">
              <a:solidFill>
                <a:srgbClr val="C00000"/>
              </a:solidFill>
              <a:latin typeface="Nunito Black" pitchFamily="2" charset="0"/>
            </a:endParaRPr>
          </a:p>
        </p:txBody>
      </p:sp>
      <p:pic>
        <p:nvPicPr>
          <p:cNvPr id="16" name="Picture 15">
            <a:extLst>
              <a:ext uri="{FF2B5EF4-FFF2-40B4-BE49-F238E27FC236}">
                <a16:creationId xmlns="" xmlns:a16="http://schemas.microsoft.com/office/drawing/2014/main"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17" name="Group 16"/>
          <p:cNvGrpSpPr/>
          <p:nvPr/>
        </p:nvGrpSpPr>
        <p:grpSpPr>
          <a:xfrm>
            <a:off x="7162800" y="3180367"/>
            <a:ext cx="5029200" cy="3661556"/>
            <a:chOff x="5968621" y="3180367"/>
            <a:chExt cx="6223379" cy="3661556"/>
          </a:xfrm>
        </p:grpSpPr>
        <p:pic>
          <p:nvPicPr>
            <p:cNvPr id="18" name="Picture 17"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9" name="TextBox 18">
              <a:extLst>
                <a:ext uri="{FF2B5EF4-FFF2-40B4-BE49-F238E27FC236}">
                  <a16:creationId xmlns=""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đoạn</a:t>
              </a:r>
              <a:r>
                <a:rPr lang="en-US" sz="2800" dirty="0" smtClean="0">
                  <a:latin typeface="Open Sans" panose="020B0606030504020204" pitchFamily="34" charset="0"/>
                  <a:ea typeface="Open Sans" panose="020B0606030504020204" pitchFamily="34" charset="0"/>
                  <a:cs typeface="Open Sans" panose="020B0606030504020204" pitchFamily="34" charset="0"/>
                </a:rPr>
                <a:t> 3 </a:t>
              </a:r>
              <a:r>
                <a:rPr lang="vi-VN" sz="2800" dirty="0" smtClean="0">
                  <a:latin typeface="Open Sans" panose="020B0606030504020204" pitchFamily="34" charset="0"/>
                  <a:ea typeface="Open Sans" panose="020B0606030504020204" pitchFamily="34" charset="0"/>
                  <a:cs typeface="Open Sans" panose="020B0606030504020204" pitchFamily="34" charset="0"/>
                </a:rPr>
                <a:t>để </a:t>
              </a:r>
              <a:r>
                <a:rPr lang="vi-VN" sz="2800" dirty="0">
                  <a:latin typeface="Open Sans" panose="020B0606030504020204" pitchFamily="34" charset="0"/>
                  <a:ea typeface="Open Sans" panose="020B0606030504020204" pitchFamily="34" charset="0"/>
                  <a:cs typeface="Open Sans" panose="020B0606030504020204" pitchFamily="34" charset="0"/>
                </a:rPr>
                <a:t>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 xmlns:a16="http://schemas.microsoft.com/office/drawing/2014/main" id="{12654F4A-DE93-4D5B-BC1C-6360B6238757}"/>
              </a:ext>
            </a:extLst>
          </p:cNvPr>
          <p:cNvSpPr txBox="1"/>
          <p:nvPr/>
        </p:nvSpPr>
        <p:spPr>
          <a:xfrm>
            <a:off x="1034578" y="1186536"/>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b="1" dirty="0" smtClean="0">
                <a:solidFill>
                  <a:srgbClr val="4F81BD">
                    <a:lumMod val="75000"/>
                  </a:srgbClr>
                </a:solidFill>
                <a:latin typeface="Nunito Black" pitchFamily="2" charset="0"/>
              </a:rPr>
              <a:t>”</a:t>
            </a:r>
            <a:r>
              <a:rPr lang="en-US" sz="2400" b="1" dirty="0" smtClean="0">
                <a:solidFill>
                  <a:srgbClr val="4F81BD">
                    <a:lumMod val="75000"/>
                  </a:srgbClr>
                </a:solidFill>
                <a:latin typeface="Nunito Black" pitchFamily="2" charset="0"/>
              </a:rPr>
              <a:t>.</a:t>
            </a:r>
            <a:endParaRPr lang="en-US" sz="2400" b="1" dirty="0">
              <a:solidFill>
                <a:srgbClr val="4F81BD">
                  <a:lumMod val="75000"/>
                </a:srgbClr>
              </a:solidFill>
              <a:latin typeface="Nunito Black" pitchFamily="2" charset="0"/>
            </a:endParaRPr>
          </a:p>
        </p:txBody>
      </p:sp>
      <p:sp>
        <p:nvSpPr>
          <p:cNvPr id="21" name="Arrow: Right 16">
            <a:extLst>
              <a:ext uri="{FF2B5EF4-FFF2-40B4-BE49-F238E27FC236}">
                <a16:creationId xmlns="" xmlns:a16="http://schemas.microsoft.com/office/drawing/2014/main" id="{20A2D69E-61A8-ECFB-AD2D-86A364EF4EC5}"/>
              </a:ext>
            </a:extLst>
          </p:cNvPr>
          <p:cNvSpPr/>
          <p:nvPr/>
        </p:nvSpPr>
        <p:spPr>
          <a:xfrm>
            <a:off x="506412" y="423597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6163" l="10000" r="90000"/>
                    </a14:imgEffect>
                  </a14:imgLayer>
                </a14:imgProps>
              </a:ext>
            </a:extLst>
          </a:blip>
          <a:stretch>
            <a:fillRect/>
          </a:stretch>
        </p:blipFill>
        <p:spPr>
          <a:xfrm>
            <a:off x="8914046" y="3006661"/>
            <a:ext cx="3961922" cy="3961922"/>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F790D0A-4802-11CD-89C7-6CEA47F1CFEE}"/>
              </a:ext>
            </a:extLst>
          </p:cNvPr>
          <p:cNvSpPr txBox="1"/>
          <p:nvPr/>
        </p:nvSpPr>
        <p:spPr>
          <a:xfrm>
            <a:off x="1029164" y="263977"/>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lnSpcReduction="10000"/>
          </a:bodyPr>
          <a:lstStyle/>
          <a:p>
            <a:pPr defTabSz="914400">
              <a:lnSpc>
                <a:spcPct val="90000"/>
              </a:lnSpc>
              <a:spcBef>
                <a:spcPct val="0"/>
              </a:spcBef>
              <a:spcAft>
                <a:spcPts val="600"/>
              </a:spcAft>
            </a:pPr>
            <a:r>
              <a:rPr lang="en-US" sz="2800" b="1" dirty="0" err="1">
                <a:solidFill>
                  <a:srgbClr val="C00000"/>
                </a:solidFill>
                <a:effectLst/>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effectLst/>
                <a:latin typeface="Nunito Black" pitchFamily="2" charset="0"/>
                <a:ea typeface="Open Sans" panose="020B0606030504020204" pitchFamily="34" charset="0"/>
                <a:cs typeface="Open Sans" panose="020B0606030504020204" pitchFamily="34" charset="0"/>
              </a:rPr>
              <a:t> </a:t>
            </a:r>
            <a:r>
              <a:rPr lang="en-US" sz="2800" b="1" dirty="0" smtClean="0">
                <a:solidFill>
                  <a:srgbClr val="C00000"/>
                </a:solidFill>
                <a:effectLst/>
                <a:latin typeface="Nunito Black" pitchFamily="2" charset="0"/>
                <a:ea typeface="Open Sans" panose="020B0606030504020204" pitchFamily="34" charset="0"/>
                <a:cs typeface="Open Sans" panose="020B0606030504020204" pitchFamily="34" charset="0"/>
              </a:rPr>
              <a:t>4</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hãy</a:t>
            </a:r>
            <a:r>
              <a:rPr lang="en-US" sz="2800" dirty="0">
                <a:solidFill>
                  <a:srgbClr val="000000"/>
                </a:solidFill>
                <a:latin typeface="Nunito Black" pitchFamily="2" charset="0"/>
              </a:rPr>
              <a:t> </a:t>
            </a:r>
            <a:r>
              <a:rPr lang="en-US" sz="2800" dirty="0" err="1">
                <a:solidFill>
                  <a:srgbClr val="000000"/>
                </a:solidFill>
                <a:latin typeface="Nunito Black" pitchFamily="2" charset="0"/>
              </a:rPr>
              <a:t>giải</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thích</a:t>
            </a:r>
            <a:r>
              <a:rPr lang="en-US" sz="2800" dirty="0">
                <a:solidFill>
                  <a:srgbClr val="000000"/>
                </a:solidFill>
                <a:latin typeface="Nunito Black" pitchFamily="2"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vui</a:t>
            </a:r>
            <a:r>
              <a:rPr lang="en-US" sz="2800" dirty="0">
                <a:solidFill>
                  <a:srgbClr val="000000"/>
                </a:solidFill>
                <a:latin typeface="Nunito Black" pitchFamily="2" charset="0"/>
              </a:rPr>
              <a:t> </a:t>
            </a:r>
            <a:r>
              <a:rPr lang="en-US" sz="2800" dirty="0" err="1">
                <a:solidFill>
                  <a:srgbClr val="000000"/>
                </a:solidFill>
                <a:latin typeface="Nunito Black" pitchFamily="2" charset="0"/>
              </a:rPr>
              <a:t>vẻ</a:t>
            </a:r>
            <a:r>
              <a:rPr lang="en-US" sz="2800" dirty="0">
                <a:solidFill>
                  <a:srgbClr val="000000"/>
                </a:solidFill>
                <a:latin typeface="Nunito Black" pitchFamily="2" charset="0"/>
              </a:rPr>
              <a:t> </a:t>
            </a:r>
            <a:r>
              <a:rPr lang="en-US" sz="2800" dirty="0" err="1">
                <a:solidFill>
                  <a:srgbClr val="000000"/>
                </a:solidFill>
                <a:latin typeface="Nunito Black" pitchFamily="2" charset="0"/>
              </a:rPr>
              <a:t>nhận</a:t>
            </a:r>
            <a:r>
              <a:rPr lang="en-US" sz="2800" dirty="0">
                <a:solidFill>
                  <a:srgbClr val="000000"/>
                </a:solidFill>
                <a:latin typeface="Nunito Black" pitchFamily="2" charset="0"/>
              </a:rPr>
              <a:t> </a:t>
            </a:r>
            <a:r>
              <a:rPr lang="en-US" sz="2800" dirty="0" err="1">
                <a:solidFill>
                  <a:srgbClr val="000000"/>
                </a:solidFill>
                <a:latin typeface="Nunito Black" pitchFamily="2" charset="0"/>
              </a:rPr>
              <a:t>lời</a:t>
            </a:r>
            <a:r>
              <a:rPr lang="en-US" sz="2800" dirty="0">
                <a:solidFill>
                  <a:srgbClr val="000000"/>
                </a:solidFill>
                <a:latin typeface="Nunito Black" pitchFamily="2" charset="0"/>
              </a:rPr>
              <a:t> </a:t>
            </a:r>
            <a:r>
              <a:rPr lang="en-US" sz="2800" dirty="0" err="1">
                <a:solidFill>
                  <a:srgbClr val="000000"/>
                </a:solidFill>
                <a:latin typeface="Nunito Black" pitchFamily="2" charset="0"/>
              </a:rPr>
              <a:t>mẹ</a:t>
            </a:r>
            <a:r>
              <a:rPr lang="en-US" sz="2800" dirty="0">
                <a:solidFill>
                  <a:srgbClr val="000000"/>
                </a:solidFill>
                <a:latin typeface="Nunito Black" pitchFamily="2" charset="0"/>
              </a:rPr>
              <a:t> </a:t>
            </a:r>
            <a:r>
              <a:rPr lang="en-US" sz="2800" dirty="0" err="1">
                <a:solidFill>
                  <a:srgbClr val="000000"/>
                </a:solidFill>
                <a:latin typeface="Nunito Black" pitchFamily="2" charset="0"/>
              </a:rPr>
              <a:t>làm</a:t>
            </a:r>
            <a:r>
              <a:rPr lang="en-US" sz="2800" dirty="0">
                <a:solidFill>
                  <a:srgbClr val="000000"/>
                </a:solidFill>
                <a:latin typeface="Nunito Black" pitchFamily="2" charset="0"/>
              </a:rPr>
              <a:t> </a:t>
            </a:r>
            <a:r>
              <a:rPr lang="en-US" sz="2800" dirty="0" err="1">
                <a:solidFill>
                  <a:srgbClr val="000000"/>
                </a:solidFill>
                <a:latin typeface="Nunito Black" pitchFamily="2" charset="0"/>
              </a:rPr>
              <a:t>việc</a:t>
            </a:r>
            <a:r>
              <a:rPr lang="en-US" sz="2800" dirty="0">
                <a:solidFill>
                  <a:srgbClr val="000000"/>
                </a:solidFill>
                <a:latin typeface="Nunito Black" pitchFamily="2" charset="0"/>
              </a:rPr>
              <a:t> </a:t>
            </a:r>
            <a:r>
              <a:rPr lang="en-US" sz="2800" dirty="0" err="1" smtClean="0">
                <a:solidFill>
                  <a:srgbClr val="000000"/>
                </a:solidFill>
                <a:latin typeface="Nunito Black" pitchFamily="2" charset="0"/>
              </a:rPr>
              <a:t>nhà</a:t>
            </a:r>
            <a:r>
              <a:rPr lang="en-US" sz="2800" dirty="0">
                <a:solidFill>
                  <a:srgbClr val="000000"/>
                </a:solidFill>
                <a:latin typeface="Nunito Black" pitchFamily="2" charset="0"/>
              </a:rPr>
              <a:t>?</a:t>
            </a:r>
            <a:endParaRPr lang="en-US" sz="2800" b="1" dirty="0">
              <a:effectLst/>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 xmlns:a16="http://schemas.microsoft.com/office/drawing/2014/main" id="{02906BC4-38EF-F9B6-A2AC-4E44B36A7779}"/>
              </a:ext>
            </a:extLst>
          </p:cNvPr>
          <p:cNvSpPr txBox="1"/>
          <p:nvPr/>
        </p:nvSpPr>
        <p:spPr>
          <a:xfrm>
            <a:off x="1236428" y="1652458"/>
            <a:ext cx="10269772" cy="913997"/>
          </a:xfrm>
          <a:prstGeom prst="rect">
            <a:avLst/>
          </a:prstGeom>
        </p:spPr>
        <p:txBody>
          <a:bodyPr vert="horz" lIns="91440" tIns="45720" rIns="91440" bIns="45720" rtlCol="0">
            <a:normAutofit fontScale="92500"/>
          </a:bodyPr>
          <a:lstStyle/>
          <a:p>
            <a:pPr algn="just" defTabSz="914400">
              <a:lnSpc>
                <a:spcPct val="90000"/>
              </a:lnSpc>
              <a:spcAft>
                <a:spcPts val="600"/>
              </a:spcAft>
            </a:pPr>
            <a:r>
              <a:rPr lang="en-US" sz="2800" b="1" dirty="0" smtClean="0">
                <a:solidFill>
                  <a:srgbClr val="C00000"/>
                </a:solidFill>
                <a:latin typeface="Nunito Black" pitchFamily="2" charset="0"/>
              </a:rPr>
              <a:t>Theo </a:t>
            </a:r>
            <a:r>
              <a:rPr lang="en-US" sz="2800" b="1" dirty="0" err="1" smtClean="0">
                <a:solidFill>
                  <a:srgbClr val="C00000"/>
                </a:solidFill>
                <a:latin typeface="Nunito Black" pitchFamily="2" charset="0"/>
              </a:rPr>
              <a:t>em</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vì</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bạn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ấy</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phải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thực</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hiện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đúng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với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những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gì</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bạn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ấy</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đã</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viết</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trong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bài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tập</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làm</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văn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nói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phải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đôi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với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hành</a:t>
            </a:r>
            <a:r>
              <a:rPr lang="en-US" sz="2800" b="1" dirty="0" smtClean="0">
                <a:solidFill>
                  <a:srgbClr val="C00000"/>
                </a:solidFill>
                <a:latin typeface="Nunito Black" pitchFamily="2" charset="0"/>
              </a:rPr>
              <a:t>”.</a:t>
            </a:r>
            <a:endParaRPr lang="en-US" sz="2800" b="1" dirty="0">
              <a:solidFill>
                <a:srgbClr val="C00000"/>
              </a:solidFill>
              <a:latin typeface="Nunito Black" pitchFamily="2" charset="0"/>
            </a:endParaRPr>
          </a:p>
        </p:txBody>
      </p:sp>
      <p:pic>
        <p:nvPicPr>
          <p:cNvPr id="17" name="Picture 16">
            <a:extLst>
              <a:ext uri="{FF2B5EF4-FFF2-40B4-BE49-F238E27FC236}">
                <a16:creationId xmlns="" xmlns:a16="http://schemas.microsoft.com/office/drawing/2014/main"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10" name="Picture 9"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88403" y="4183930"/>
            <a:ext cx="2751197" cy="2667000"/>
          </a:xfrm>
          <a:prstGeom prst="rect">
            <a:avLst/>
          </a:prstGeom>
        </p:spPr>
      </p:pic>
      <p:sp>
        <p:nvSpPr>
          <p:cNvPr id="11" name="TextBox 10">
            <a:extLst>
              <a:ext uri="{FF2B5EF4-FFF2-40B4-BE49-F238E27FC236}">
                <a16:creationId xmlns="" xmlns:a16="http://schemas.microsoft.com/office/drawing/2014/main" id="{6F83456C-C951-CDE7-BAE3-6278941DCDEE}"/>
              </a:ext>
            </a:extLst>
          </p:cNvPr>
          <p:cNvSpPr txBox="1"/>
          <p:nvPr/>
        </p:nvSpPr>
        <p:spPr>
          <a:xfrm>
            <a:off x="6705600" y="3189374"/>
            <a:ext cx="3982720" cy="1532334"/>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smtClean="0">
                <a:latin typeface="Open Sans" panose="020B0606030504020204" pitchFamily="34" charset="0"/>
                <a:ea typeface="Open Sans" panose="020B0606030504020204" pitchFamily="34" charset="0"/>
                <a:cs typeface="Open Sans" panose="020B0606030504020204" pitchFamily="34" charset="0"/>
              </a:rPr>
              <a:t>Em</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thấy</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những</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việc</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mẹ</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bảo</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Cô</a:t>
            </a:r>
            <a:r>
              <a:rPr lang="en-US" sz="2800" dirty="0" smtClean="0">
                <a:latin typeface="Open Sans" panose="020B0606030504020204" pitchFamily="34" charset="0"/>
                <a:ea typeface="Open Sans" panose="020B0606030504020204" pitchFamily="34" charset="0"/>
                <a:cs typeface="Open Sans" panose="020B0606030504020204" pitchFamily="34" charset="0"/>
              </a:rPr>
              <a:t>-li-a </a:t>
            </a:r>
            <a:r>
              <a:rPr lang="en-US" sz="2800" dirty="0" err="1" smtClean="0">
                <a:latin typeface="Open Sans" panose="020B0606030504020204" pitchFamily="34" charset="0"/>
                <a:ea typeface="Open Sans" panose="020B0606030504020204" pitchFamily="34" charset="0"/>
                <a:cs typeface="Open Sans" panose="020B0606030504020204" pitchFamily="34" charset="0"/>
              </a:rPr>
              <a:t>làm</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có</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gì</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đặc</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biệt</a:t>
            </a:r>
            <a:r>
              <a:rPr lang="en-US" sz="2800" dirty="0" smtClean="0">
                <a:latin typeface="Open Sans" panose="020B0606030504020204" pitchFamily="34" charset="0"/>
                <a:ea typeface="Open Sans" panose="020B0606030504020204" pitchFamily="34" charset="0"/>
                <a:cs typeface="Open Sans" panose="020B0606030504020204" pitchFamily="34" charset="0"/>
              </a:rPr>
              <a:t>?</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loud 11">
            <a:extLst>
              <a:ext uri="{FF2B5EF4-FFF2-40B4-BE49-F238E27FC236}">
                <a16:creationId xmlns="" xmlns:a16="http://schemas.microsoft.com/office/drawing/2014/main" id="{C0755511-67E4-33FC-055D-EE6DCEC743C0}"/>
              </a:ext>
            </a:extLst>
          </p:cNvPr>
          <p:cNvSpPr/>
          <p:nvPr/>
        </p:nvSpPr>
        <p:spPr>
          <a:xfrm>
            <a:off x="6327140" y="2587707"/>
            <a:ext cx="4739640" cy="272708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Những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việc</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mẹ</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bảo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ấy</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giống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với</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những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gì</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ấy</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viết</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trong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bài</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tập</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văn</a:t>
            </a:r>
            <a:r>
              <a:rPr lang="en-US" sz="2800" dirty="0" smtClean="0">
                <a:solidFill>
                  <a:srgbClr val="C00000"/>
                </a:solidFill>
                <a:latin typeface="#9Slide03 AmpleSoft Bold" panose="02000000000000000000" pitchFamily="2" charset="0"/>
              </a:rPr>
              <a:t>.</a:t>
            </a:r>
            <a:endParaRPr lang="en-US" sz="2800" dirty="0">
              <a:solidFill>
                <a:srgbClr val="C00000"/>
              </a:solidFill>
              <a:latin typeface="#9Slide03 AmpleSoft Bold" panose="02000000000000000000" pitchFamily="2" charset="0"/>
            </a:endParaRPr>
          </a:p>
        </p:txBody>
      </p:sp>
      <p:sp>
        <p:nvSpPr>
          <p:cNvPr id="13" name="Cloud 12">
            <a:extLst>
              <a:ext uri="{FF2B5EF4-FFF2-40B4-BE49-F238E27FC236}">
                <a16:creationId xmlns="" xmlns:a16="http://schemas.microsoft.com/office/drawing/2014/main" id="{C0755511-67E4-33FC-055D-EE6DCEC743C0}"/>
              </a:ext>
            </a:extLst>
          </p:cNvPr>
          <p:cNvSpPr/>
          <p:nvPr/>
        </p:nvSpPr>
        <p:spPr>
          <a:xfrm>
            <a:off x="7578364" y="3522129"/>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Thảo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luận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
        <p:nvSpPr>
          <p:cNvPr id="14" name="Arrow: Right 16">
            <a:extLst>
              <a:ext uri="{FF2B5EF4-FFF2-40B4-BE49-F238E27FC236}">
                <a16:creationId xmlns="" xmlns:a16="http://schemas.microsoft.com/office/drawing/2014/main" id="{20A2D69E-61A8-ECFB-AD2D-86A364EF4EC5}"/>
              </a:ext>
            </a:extLst>
          </p:cNvPr>
          <p:cNvSpPr/>
          <p:nvPr/>
        </p:nvSpPr>
        <p:spPr>
          <a:xfrm>
            <a:off x="620977" y="1804656"/>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052851" y="2779367"/>
            <a:ext cx="7543799" cy="4014437"/>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2" presetClass="exit" presetSubtype="4" fill="hold" grpId="1" nodeType="withEffect">
                                  <p:stCondLst>
                                    <p:cond delay="0"/>
                                  </p:stCondLst>
                                  <p:childTnLst>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1" grpId="0" animBg="1"/>
      <p:bldP spid="11" grpId="1" animBg="1"/>
      <p:bldP spid="12" grpId="0" animBg="1"/>
      <p:bldP spid="12" grpId="1" animBg="1"/>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63858" y="1182131"/>
            <a:ext cx="3412684" cy="5720850"/>
            <a:chOff x="63858" y="1182131"/>
            <a:chExt cx="3412684" cy="5720850"/>
          </a:xfrm>
        </p:grpSpPr>
        <p:pic>
          <p:nvPicPr>
            <p:cNvPr id="2" name="Picture 1"/>
            <p:cNvPicPr>
              <a:picLocks noChangeAspect="1"/>
            </p:cNvPicPr>
            <p:nvPr/>
          </p:nvPicPr>
          <p:blipFill>
            <a:blip r:embed="rId2"/>
            <a:stretch>
              <a:fillRect/>
            </a:stretch>
          </p:blipFill>
          <p:spPr>
            <a:xfrm>
              <a:off x="63858" y="1182131"/>
              <a:ext cx="3412684" cy="5720850"/>
            </a:xfrm>
            <a:prstGeom prst="rect">
              <a:avLst/>
            </a:prstGeom>
          </p:spPr>
        </p:pic>
        <p:sp>
          <p:nvSpPr>
            <p:cNvPr id="5" name="Rectangle 4"/>
            <p:cNvSpPr/>
            <p:nvPr/>
          </p:nvSpPr>
          <p:spPr>
            <a:xfrm>
              <a:off x="313930" y="4129532"/>
              <a:ext cx="2912539" cy="1077218"/>
            </a:xfrm>
            <a:prstGeom prst="rect">
              <a:avLst/>
            </a:prstGeom>
          </p:spPr>
          <p:txBody>
            <a:bodyPr wrap="square">
              <a:spAutoFit/>
            </a:bodyPr>
            <a:lstStyle/>
            <a:p>
              <a:pPr lvl="0" algn="ctr"/>
              <a:r>
                <a:rPr lang="en-US" sz="3200" dirty="0" err="1">
                  <a:solidFill>
                    <a:srgbClr val="C00000"/>
                  </a:solidFill>
                  <a:latin typeface="Sigmar One" panose="00000500000000000000" pitchFamily="2" charset="0"/>
                </a:rPr>
                <a:t>Liên</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hệ</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thực</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tế</a:t>
              </a:r>
              <a:endParaRPr lang="en-US" sz="3200" dirty="0">
                <a:solidFill>
                  <a:srgbClr val="C00000"/>
                </a:solidFill>
                <a:latin typeface="Sigmar One" panose="00000500000000000000" pitchFamily="2" charset="0"/>
              </a:endParaRPr>
            </a:p>
          </p:txBody>
        </p:sp>
      </p:grpSp>
      <p:pic>
        <p:nvPicPr>
          <p:cNvPr id="17" name="Picture 16">
            <a:extLst>
              <a:ext uri="{FF2B5EF4-FFF2-40B4-BE49-F238E27FC236}">
                <a16:creationId xmlns=""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8" name="Group 7"/>
          <p:cNvGrpSpPr/>
          <p:nvPr/>
        </p:nvGrpSpPr>
        <p:grpSpPr>
          <a:xfrm>
            <a:off x="6629402" y="3048000"/>
            <a:ext cx="5562599" cy="3661556"/>
            <a:chOff x="5968622" y="3180367"/>
            <a:chExt cx="6223378" cy="3661556"/>
          </a:xfrm>
        </p:grpSpPr>
        <p:pic>
          <p:nvPicPr>
            <p:cNvPr id="9" name="Picture 8" descr="A picture containing clipart&#10;&#10;Description automatically generated">
              <a:extLst>
                <a:ext uri="{FF2B5EF4-FFF2-40B4-BE49-F238E27FC236}">
                  <a16:creationId xmlns=""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0" name="TextBox 9">
              <a:extLst>
                <a:ext uri="{FF2B5EF4-FFF2-40B4-BE49-F238E27FC236}">
                  <a16:creationId xmlns="" xmlns:a16="http://schemas.microsoft.com/office/drawing/2014/main" id="{6F83456C-C951-CDE7-BAE3-6278941DCDEE}"/>
                </a:ext>
              </a:extLst>
            </p:cNvPr>
            <p:cNvSpPr txBox="1"/>
            <p:nvPr/>
          </p:nvSpPr>
          <p:spPr>
            <a:xfrm>
              <a:off x="5968622" y="3180367"/>
              <a:ext cx="4944602"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Thảo</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luận</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nhóm</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đôi</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a:t>
              </a:r>
            </a:p>
            <a:p>
              <a:pPr algn="just"/>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Dựa</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vào</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câu</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hỏi</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2, 3, 4.</a:t>
              </a:r>
              <a:endParaRPr lang="en-US"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 xmlns:a16="http://schemas.microsoft.com/office/drawing/2014/main"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Cô</a:t>
            </a:r>
            <a:r>
              <a:rPr lang="en-US" sz="2800" dirty="0" smtClean="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 xmlns:a16="http://schemas.microsoft.com/office/drawing/2014/main" id="{8DB2DD22-29B2-C4C4-DD77-80D26F326D35}"/>
              </a:ext>
            </a:extLst>
          </p:cNvPr>
          <p:cNvSpPr txBox="1"/>
          <p:nvPr/>
        </p:nvSpPr>
        <p:spPr>
          <a:xfrm>
            <a:off x="1007828" y="238835"/>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5</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Em</a:t>
            </a:r>
            <a:r>
              <a:rPr lang="en-US" sz="2800" dirty="0" smtClean="0">
                <a:latin typeface="Nunito Black" pitchFamily="2" charset="0"/>
              </a:rPr>
              <a:t> </a:t>
            </a:r>
            <a:r>
              <a:rPr lang="en-US" sz="2800" dirty="0" err="1" smtClean="0">
                <a:latin typeface="Nunito Black" pitchFamily="2" charset="0"/>
              </a:rPr>
              <a:t>có</a:t>
            </a:r>
            <a:r>
              <a:rPr lang="en-US" sz="2800" dirty="0" smtClean="0">
                <a:latin typeface="Nunito Black" pitchFamily="2" charset="0"/>
              </a:rPr>
              <a:t> </a:t>
            </a:r>
            <a:r>
              <a:rPr lang="en-US" sz="2800" dirty="0" err="1" smtClean="0">
                <a:latin typeface="Nunito Black" pitchFamily="2" charset="0"/>
              </a:rPr>
              <a:t>nhận</a:t>
            </a:r>
            <a:r>
              <a:rPr lang="en-US" sz="2800" dirty="0" smtClean="0">
                <a:latin typeface="Nunito Black" pitchFamily="2" charset="0"/>
              </a:rPr>
              <a:t> </a:t>
            </a:r>
            <a:r>
              <a:rPr lang="en-US" sz="2800" dirty="0" err="1" smtClean="0">
                <a:latin typeface="Nunito Black" pitchFamily="2" charset="0"/>
              </a:rPr>
              <a:t>xét</a:t>
            </a:r>
            <a:r>
              <a:rPr lang="en-US" sz="2800" dirty="0" smtClean="0">
                <a:latin typeface="Nunito Black" pitchFamily="2" charset="0"/>
              </a:rPr>
              <a:t> </a:t>
            </a:r>
            <a:r>
              <a:rPr lang="en-US" sz="2800" dirty="0" err="1" smtClean="0">
                <a:latin typeface="Nunito Black" pitchFamily="2" charset="0"/>
              </a:rPr>
              <a:t>gì</a:t>
            </a:r>
            <a:r>
              <a:rPr lang="en-US" sz="2800" dirty="0" smtClean="0">
                <a:latin typeface="Nunito Black" pitchFamily="2" charset="0"/>
              </a:rPr>
              <a:t> </a:t>
            </a:r>
            <a:r>
              <a:rPr lang="en-US" sz="2800" dirty="0" err="1" smtClean="0">
                <a:latin typeface="Nunito Black" pitchFamily="2" charset="0"/>
              </a:rPr>
              <a:t>về</a:t>
            </a:r>
            <a:r>
              <a:rPr lang="en-US" sz="2800" dirty="0" smtClean="0">
                <a:latin typeface="Nunito Black" pitchFamily="2" charset="0"/>
              </a:rPr>
              <a:t> </a:t>
            </a:r>
            <a:r>
              <a:rPr lang="en-US" sz="2800" dirty="0" err="1" smtClean="0">
                <a:latin typeface="Nunito Black" pitchFamily="2" charset="0"/>
              </a:rPr>
              <a:t>Cô</a:t>
            </a:r>
            <a:r>
              <a:rPr lang="en-US" sz="2800" dirty="0" smtClean="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Cloud 13">
            <a:extLst>
              <a:ext uri="{FF2B5EF4-FFF2-40B4-BE49-F238E27FC236}">
                <a16:creationId xmlns="" xmlns:a16="http://schemas.microsoft.com/office/drawing/2014/main" id="{C0755511-67E4-33FC-055D-EE6DCEC743C0}"/>
              </a:ext>
            </a:extLst>
          </p:cNvPr>
          <p:cNvSpPr/>
          <p:nvPr/>
        </p:nvSpPr>
        <p:spPr>
          <a:xfrm>
            <a:off x="3054266" y="826006"/>
            <a:ext cx="5688486"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đã</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gì</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để</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giúp</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đơỡ</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ông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bố</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mẹ</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anh</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chị</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bè</a:t>
            </a:r>
            <a:r>
              <a:rPr lang="en-US" sz="2800" dirty="0" smtClean="0">
                <a:solidFill>
                  <a:srgbClr val="C00000"/>
                </a:solidFill>
                <a:latin typeface="#9Slide03 AmpleSoft Bold" panose="02000000000000000000" pitchFamily="2" charset="0"/>
              </a:rPr>
              <a:t>....? </a:t>
            </a:r>
            <a:endParaRPr lang="en-US" sz="2800" dirty="0">
              <a:solidFill>
                <a:srgbClr val="C00000"/>
              </a:solidFill>
              <a:latin typeface="#9Slide03 AmpleSoft Bold" panose="02000000000000000000" pitchFamily="2"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2917586" y="3539668"/>
            <a:ext cx="3735383" cy="315951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3333" l="5752" r="89823"/>
                    </a14:imgEffect>
                  </a14:imgLayer>
                </a14:imgProps>
              </a:ext>
            </a:extLst>
          </a:blip>
          <a:stretch>
            <a:fillRect/>
          </a:stretch>
        </p:blipFill>
        <p:spPr>
          <a:xfrm>
            <a:off x="8740907" y="2362200"/>
            <a:ext cx="3590925" cy="4766715"/>
          </a:xfrm>
          <a:prstGeom prst="rect">
            <a:avLst/>
          </a:prstGeom>
        </p:spPr>
      </p:pic>
      <p:pic>
        <p:nvPicPr>
          <p:cNvPr id="7" name="Picture 6"/>
          <p:cNvPicPr>
            <a:picLocks noChangeAspect="1"/>
          </p:cNvPicPr>
          <p:nvPr/>
        </p:nvPicPr>
        <p:blipFill>
          <a:blip r:embed="rId9"/>
          <a:stretch>
            <a:fillRect/>
          </a:stretch>
        </p:blipFill>
        <p:spPr>
          <a:xfrm>
            <a:off x="6429412" y="3756351"/>
            <a:ext cx="2900798" cy="2900798"/>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3769" b="99000" l="5170" r="94290"/>
                    </a14:imgEffect>
                  </a14:imgLayer>
                </a14:imgProps>
              </a:ext>
            </a:extLst>
          </a:blip>
          <a:stretch>
            <a:fillRect/>
          </a:stretch>
        </p:blipFill>
        <p:spPr>
          <a:xfrm>
            <a:off x="9083630" y="1728"/>
            <a:ext cx="2905477" cy="2914445"/>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502588" y="1662422"/>
            <a:ext cx="4648200" cy="4492650"/>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4811580" y="17526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A72D"/>
                </a:solidFill>
                <a:latin typeface="Sigmar One" panose="00000500000000000000" pitchFamily="2" charset="0"/>
                <a:ea typeface="+mj-ea"/>
                <a:cs typeface="+mj-cs"/>
              </a:rPr>
              <a:t>Đọc</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lại</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toàn</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bài</a:t>
            </a:r>
            <a:endParaRPr lang="en-US" sz="5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976717"/>
            <a:ext cx="11658601" cy="5847755"/>
          </a:xfrm>
          <a:prstGeom prst="rect">
            <a:avLst/>
          </a:prstGeom>
        </p:spPr>
        <p:txBody>
          <a:bodyPr wrap="square">
            <a:spAutoFit/>
          </a:bodyPr>
          <a:lstStyle/>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Có </a:t>
            </a:r>
            <a:r>
              <a:rPr lang="vi-VN" sz="2200" b="1" dirty="0">
                <a:solidFill>
                  <a:prstClr val="black"/>
                </a:solidFill>
                <a:latin typeface="Nunito Black" pitchFamily="2" charset="0"/>
              </a:rPr>
              <a:t>lần, cô giáo ra cho chúng tôi một đề văn ở lớp: “Em đã làm gì để giúp đỡ mẹ</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Tôi </a:t>
            </a:r>
            <a:r>
              <a:rPr lang="vi-VN" sz="2200" b="1" dirty="0">
                <a:solidFill>
                  <a:prstClr val="black"/>
                </a:solidFill>
                <a:latin typeface="Nunito Black" pitchFamily="2" charset="0"/>
              </a:rPr>
              <a:t>loay hoay mất một lúc, rồi cầm bút và bắt đầu viết: “Em đã nhiều lần giúp đỡ mẹ. Em quét nhà và rửa bát đĩa. Đôi khi, em giặt khăn mùi soa</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Đến </a:t>
            </a:r>
            <a:r>
              <a:rPr lang="vi-VN" sz="2200" b="1" dirty="0">
                <a:solidFill>
                  <a:prstClr val="black"/>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Tôi </a:t>
            </a:r>
            <a:r>
              <a:rPr lang="vi-VN" sz="2200" b="1" dirty="0">
                <a:solidFill>
                  <a:prstClr val="black"/>
                </a:solidFill>
                <a:latin typeface="Nunito Black" pitchFamily="2" charset="0"/>
              </a:rPr>
              <a:t>nhìn sang Liu-xi-a, thấy bạn ấy đang viết lia lịa. Thế là tôi bỗng nhớ có lần tôi giặt bít tất của mình, bèn viết thêm: “Em còn giặt bít tất</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 </a:t>
            </a:r>
            <a:r>
              <a:rPr lang="vi-VN" sz="2200" b="1" dirty="0">
                <a:solidFill>
                  <a:prstClr val="black"/>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solidFill>
                  <a:prstClr val="black"/>
                </a:solidFill>
                <a:latin typeface="Nunito Black" pitchFamily="2" charset="0"/>
              </a:rPr>
              <a:t>.</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Mấy hôm sau, sáng Chủ nhật, mẹ bảo tôi:</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 Cô-li-a này! Hôm nay con giặt áo sơ mi và quần áo lót đi nhé!</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tròn xoe mắt. Nhưng rồi tôi vui vẻ nhận lời, vì đó là việc làm mà tôi đã nói trong bài tập làm văn.</a:t>
            </a:r>
          </a:p>
          <a:p>
            <a:pPr algn="r"/>
            <a:r>
              <a:rPr lang="vi-VN" sz="2200" b="1" dirty="0">
                <a:solidFill>
                  <a:prstClr val="black"/>
                </a:solidFill>
                <a:latin typeface="Nunito Black" pitchFamily="2" charset="0"/>
              </a:rPr>
              <a:t>(Theo Pi-vô-va-rô-ra</a:t>
            </a:r>
            <a:r>
              <a:rPr lang="vi-VN" sz="2200" b="1" dirty="0" smtClean="0">
                <a:solidFill>
                  <a:prstClr val="black"/>
                </a:solidFill>
                <a:latin typeface="Nunito Black" pitchFamily="2" charset="0"/>
              </a:rPr>
              <a:t>)</a:t>
            </a:r>
            <a:endParaRPr lang="en-US" sz="2200" b="1" dirty="0">
              <a:solidFill>
                <a:prstClr val="black"/>
              </a:solidFill>
              <a:latin typeface="Nunito Black" pitchFamily="2" charset="0"/>
            </a:endParaRPr>
          </a:p>
        </p:txBody>
      </p:sp>
    </p:spTree>
    <p:extLst>
      <p:ext uri="{BB962C8B-B14F-4D97-AF65-F5344CB8AC3E}">
        <p14:creationId xmlns:p14="http://schemas.microsoft.com/office/powerpoint/2010/main" val="122440009"/>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605475" y="1451925"/>
            <a:ext cx="4800600" cy="4639950"/>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562601" y="2209800"/>
            <a:ext cx="5368070"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800" dirty="0" smtClean="0">
                <a:solidFill>
                  <a:srgbClr val="F9A72D"/>
                </a:solidFill>
                <a:latin typeface="Sigmar One" panose="00000500000000000000" pitchFamily="2" charset="0"/>
                <a:ea typeface="+mj-ea"/>
                <a:cs typeface="+mj-cs"/>
              </a:rPr>
              <a:t>ĐỌC MỞ RỘNG</a:t>
            </a:r>
            <a:endParaRPr lang="en-US" sz="48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 name="TextBox 6">
            <a:extLst>
              <a:ext uri="{FF2B5EF4-FFF2-40B4-BE49-F238E27FC236}">
                <a16:creationId xmlns="" xmlns:a16="http://schemas.microsoft.com/office/drawing/2014/main" id="{8DB2DD22-29B2-C4C4-DD77-80D26F326D35}"/>
              </a:ext>
            </a:extLst>
          </p:cNvPr>
          <p:cNvSpPr txBox="1"/>
          <p:nvPr/>
        </p:nvSpPr>
        <p:spPr>
          <a:xfrm>
            <a:off x="381000" y="381000"/>
            <a:ext cx="11125200" cy="143017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2600" b="1" dirty="0">
                <a:solidFill>
                  <a:srgbClr val="0070C0"/>
                </a:solidFill>
                <a:latin typeface="Nunito Black" pitchFamily="2" charset="0"/>
              </a:rPr>
              <a:t> Câu </a:t>
            </a:r>
            <a:r>
              <a:rPr lang="en-US" sz="26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vi-VN" sz="2600" b="1" dirty="0" smtClean="0">
                <a:latin typeface="Nunito Black" pitchFamily="2" charset="0"/>
              </a:rPr>
              <a:t>:</a:t>
            </a:r>
            <a:r>
              <a:rPr lang="en-US" sz="2600" b="1" dirty="0" smtClean="0">
                <a:latin typeface="Nunito Black" pitchFamily="2" charset="0"/>
              </a:rPr>
              <a:t> </a:t>
            </a:r>
            <a:r>
              <a:rPr lang="vi-VN" sz="2600" b="1" dirty="0" smtClean="0">
                <a:latin typeface="Nunito Black" pitchFamily="2" charset="0"/>
              </a:rPr>
              <a:t>Tìm </a:t>
            </a:r>
            <a:r>
              <a:rPr lang="vi-VN" sz="2600" b="1" dirty="0">
                <a:latin typeface="Nunito Black" pitchFamily="2" charset="0"/>
              </a:rPr>
              <a:t>đọc câu chuyện, bài văn, bài thơ,… về những hoạt động yêu thích của trẻ em (xem phim, xem xiếc, tham quan, dã ngoại,…) và viết vào phiếu đọc sách theo mẫu.</a:t>
            </a:r>
            <a:endParaRPr kumimoji="0" lang="en-US" sz="26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2" name="Picture 1"/>
          <p:cNvPicPr>
            <a:picLocks noChangeAspect="1"/>
          </p:cNvPicPr>
          <p:nvPr/>
        </p:nvPicPr>
        <p:blipFill>
          <a:blip r:embed="rId2"/>
          <a:stretch>
            <a:fillRect/>
          </a:stretch>
        </p:blipFill>
        <p:spPr>
          <a:xfrm>
            <a:off x="8991600" y="3894199"/>
            <a:ext cx="2876959" cy="2642068"/>
          </a:xfrm>
          <a:prstGeom prst="rect">
            <a:avLst/>
          </a:prstGeom>
        </p:spPr>
      </p:pic>
      <p:pic>
        <p:nvPicPr>
          <p:cNvPr id="5" name="Picture 4"/>
          <p:cNvPicPr>
            <a:picLocks noChangeAspect="1"/>
          </p:cNvPicPr>
          <p:nvPr/>
        </p:nvPicPr>
        <p:blipFill>
          <a:blip r:embed="rId3"/>
          <a:stretch>
            <a:fillRect/>
          </a:stretch>
        </p:blipFill>
        <p:spPr>
          <a:xfrm>
            <a:off x="350362" y="1870447"/>
            <a:ext cx="8793637" cy="4605998"/>
          </a:xfrm>
          <a:prstGeom prst="rect">
            <a:avLst/>
          </a:prstGeom>
        </p:spPr>
      </p:pic>
    </p:spTree>
    <p:extLst>
      <p:ext uri="{BB962C8B-B14F-4D97-AF65-F5344CB8AC3E}">
        <p14:creationId xmlns:p14="http://schemas.microsoft.com/office/powerpoint/2010/main" val="141190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2" name="Picture 1"/>
          <p:cNvPicPr>
            <a:picLocks noChangeAspect="1"/>
          </p:cNvPicPr>
          <p:nvPr/>
        </p:nvPicPr>
        <p:blipFill>
          <a:blip r:embed="rId2"/>
          <a:stretch>
            <a:fillRect/>
          </a:stretch>
        </p:blipFill>
        <p:spPr>
          <a:xfrm>
            <a:off x="8217018" y="3200400"/>
            <a:ext cx="3651541" cy="3335867"/>
          </a:xfrm>
          <a:prstGeom prst="rect">
            <a:avLst/>
          </a:prstGeom>
        </p:spPr>
      </p:pic>
      <p:sp>
        <p:nvSpPr>
          <p:cNvPr id="8" name="TextBox 7">
            <a:extLst>
              <a:ext uri="{FF2B5EF4-FFF2-40B4-BE49-F238E27FC236}">
                <a16:creationId xmlns="" xmlns:a16="http://schemas.microsoft.com/office/drawing/2014/main" id="{8DB2DD22-29B2-C4C4-DD77-80D26F326D35}"/>
              </a:ext>
            </a:extLst>
          </p:cNvPr>
          <p:cNvSpPr txBox="1"/>
          <p:nvPr/>
        </p:nvSpPr>
        <p:spPr>
          <a:xfrm>
            <a:off x="321732" y="457200"/>
            <a:ext cx="113538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vi-VN" sz="2800" b="1" i="0" u="none" strike="noStrike" kern="1200" cap="none" spc="0" normalizeH="0" baseline="0" noProof="0" dirty="0" smtClean="0">
                <a:ln>
                  <a:noFill/>
                </a:ln>
                <a:solidFill>
                  <a:srgbClr val="0070C0"/>
                </a:solidFill>
                <a:effectLst/>
                <a:uLnTx/>
                <a:uFillTx/>
                <a:latin typeface="Nunito Black" pitchFamily="2" charset="0"/>
              </a:rPr>
              <a:t>Câu </a:t>
            </a:r>
            <a:r>
              <a:rPr kumimoji="0" lang="en-US" sz="2800" b="1" i="0" u="none" strike="noStrike" kern="1200" cap="none" spc="0" normalizeH="0" baseline="0" noProof="0" dirty="0" smtClean="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2</a:t>
            </a:r>
            <a:r>
              <a:rPr kumimoji="0" lang="vi-VN" sz="2800" i="0" u="none" strike="noStrike" kern="1200" cap="none" spc="0" normalizeH="0" baseline="0" noProof="0" dirty="0" smtClean="0">
                <a:ln>
                  <a:noFill/>
                </a:ln>
                <a:solidFill>
                  <a:prstClr val="black"/>
                </a:solidFill>
                <a:effectLst/>
                <a:uLnTx/>
                <a:uFillTx/>
                <a:latin typeface="Nunito Black" pitchFamily="2" charset="0"/>
              </a:rPr>
              <a:t>: </a:t>
            </a:r>
            <a:r>
              <a:rPr lang="vi-VN" sz="2800" dirty="0">
                <a:latin typeface="Nunito Black" pitchFamily="2" charset="0"/>
              </a:rPr>
              <a:t>Chia </a:t>
            </a:r>
            <a:r>
              <a:rPr lang="vi-VN" sz="2800" dirty="0" err="1">
                <a:latin typeface="Nunito Black" pitchFamily="2" charset="0"/>
              </a:rPr>
              <a:t>sẻ</a:t>
            </a:r>
            <a:r>
              <a:rPr lang="vi-VN" sz="2800" dirty="0">
                <a:latin typeface="Nunito Black" pitchFamily="2" charset="0"/>
              </a:rPr>
              <a:t> </a:t>
            </a:r>
            <a:r>
              <a:rPr lang="vi-VN" sz="2800" dirty="0" err="1">
                <a:latin typeface="Nunito Black" pitchFamily="2" charset="0"/>
              </a:rPr>
              <a:t>với</a:t>
            </a:r>
            <a:r>
              <a:rPr lang="vi-VN" sz="2800" dirty="0">
                <a:latin typeface="Nunito Black" pitchFamily="2" charset="0"/>
              </a:rPr>
              <a:t> </a:t>
            </a:r>
            <a:r>
              <a:rPr lang="vi-VN" sz="2800" dirty="0" err="1">
                <a:latin typeface="Nunito Black" pitchFamily="2" charset="0"/>
              </a:rPr>
              <a:t>bạn</a:t>
            </a:r>
            <a:r>
              <a:rPr lang="vi-VN" sz="2800" dirty="0">
                <a:latin typeface="Nunito Black" pitchFamily="2" charset="0"/>
              </a:rPr>
              <a:t> </a:t>
            </a:r>
            <a:r>
              <a:rPr lang="vi-VN" sz="2800" dirty="0" err="1">
                <a:latin typeface="Nunito Black" pitchFamily="2" charset="0"/>
              </a:rPr>
              <a:t>về</a:t>
            </a:r>
            <a:r>
              <a:rPr lang="vi-VN" sz="2800" dirty="0">
                <a:latin typeface="Nunito Black" pitchFamily="2" charset="0"/>
              </a:rPr>
              <a:t> </a:t>
            </a:r>
            <a:r>
              <a:rPr lang="vi-VN" sz="2800" dirty="0" err="1">
                <a:latin typeface="Nunito Black" pitchFamily="2" charset="0"/>
              </a:rPr>
              <a:t>những</a:t>
            </a:r>
            <a:r>
              <a:rPr lang="vi-VN" sz="2800" dirty="0">
                <a:latin typeface="Nunito Black" pitchFamily="2" charset="0"/>
              </a:rPr>
              <a:t> chi </a:t>
            </a:r>
            <a:r>
              <a:rPr lang="vi-VN" sz="2800" dirty="0" err="1">
                <a:latin typeface="Nunito Black" pitchFamily="2" charset="0"/>
              </a:rPr>
              <a:t>tiết</a:t>
            </a:r>
            <a:r>
              <a:rPr lang="vi-VN" sz="2800" dirty="0">
                <a:latin typeface="Nunito Black" pitchFamily="2" charset="0"/>
              </a:rPr>
              <a:t> em </a:t>
            </a:r>
            <a:r>
              <a:rPr lang="vi-VN" sz="2800" dirty="0" err="1">
                <a:latin typeface="Nunito Black" pitchFamily="2" charset="0"/>
              </a:rPr>
              <a:t>thích</a:t>
            </a:r>
            <a:r>
              <a:rPr lang="vi-VN" sz="2800" dirty="0">
                <a:latin typeface="Nunito Black" pitchFamily="2" charset="0"/>
              </a:rPr>
              <a:t> </a:t>
            </a:r>
            <a:r>
              <a:rPr lang="vi-VN" sz="2800" dirty="0" err="1">
                <a:latin typeface="Nunito Black" pitchFamily="2" charset="0"/>
              </a:rPr>
              <a:t>nhất</a:t>
            </a:r>
            <a:r>
              <a:rPr lang="vi-VN" sz="2800" dirty="0">
                <a:latin typeface="Nunito Black" pitchFamily="2" charset="0"/>
              </a:rPr>
              <a:t> trong </a:t>
            </a:r>
            <a:r>
              <a:rPr lang="vi-VN" sz="2800" dirty="0" err="1">
                <a:latin typeface="Nunito Black" pitchFamily="2" charset="0"/>
              </a:rPr>
              <a:t>bài</a:t>
            </a:r>
            <a:r>
              <a:rPr lang="vi-VN" sz="2800" dirty="0">
                <a:latin typeface="Nunito Black" pitchFamily="2" charset="0"/>
              </a:rPr>
              <a:t>.</a:t>
            </a:r>
            <a:endParaRPr kumimoji="0" lang="en-US" sz="2800"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3" name="Picture 2"/>
          <p:cNvPicPr>
            <a:picLocks noChangeAspect="1"/>
          </p:cNvPicPr>
          <p:nvPr/>
        </p:nvPicPr>
        <p:blipFill>
          <a:blip r:embed="rId3"/>
          <a:stretch>
            <a:fillRect/>
          </a:stretch>
        </p:blipFill>
        <p:spPr>
          <a:xfrm>
            <a:off x="339013" y="1171550"/>
            <a:ext cx="7433387" cy="5364718"/>
          </a:xfrm>
          <a:prstGeom prst="rect">
            <a:avLst/>
          </a:prstGeom>
        </p:spPr>
      </p:pic>
      <p:sp>
        <p:nvSpPr>
          <p:cNvPr id="10" name="TextBox 9">
            <a:extLst>
              <a:ext uri="{FF2B5EF4-FFF2-40B4-BE49-F238E27FC236}">
                <a16:creationId xmlns="" xmlns:a16="http://schemas.microsoft.com/office/drawing/2014/main" id="{6F83456C-C951-CDE7-BAE3-6278941DCDEE}"/>
              </a:ext>
            </a:extLst>
          </p:cNvPr>
          <p:cNvSpPr txBox="1"/>
          <p:nvPr/>
        </p:nvSpPr>
        <p:spPr>
          <a:xfrm>
            <a:off x="8217018" y="2306678"/>
            <a:ext cx="3124200" cy="578882"/>
          </a:xfrm>
          <a:prstGeom prst="wedgeRoundRectCallout">
            <a:avLst>
              <a:gd name="adj1" fmla="val 36480"/>
              <a:gd name="adj2" fmla="val 84156"/>
              <a:gd name="adj3" fmla="val 16667"/>
            </a:avLst>
          </a:prstGeom>
          <a:solidFill>
            <a:schemeClr val="accent5">
              <a:lumMod val="20000"/>
              <a:lumOff val="80000"/>
            </a:schemeClr>
          </a:solidFill>
          <a:ln w="28575">
            <a:solidFill>
              <a:schemeClr val="accent5">
                <a:lumMod val="75000"/>
              </a:schemeClr>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Thảo</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luận</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nhóm</a:t>
            </a:r>
            <a:endPar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52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Đọc</a:t>
            </a:r>
          </a:p>
        </p:txBody>
      </p:sp>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 xmlns:a16="http://schemas.microsoft.com/office/drawing/2014/main"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Luyện</a:t>
            </a:r>
            <a:r>
              <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từ</a:t>
            </a:r>
            <a:r>
              <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và</a:t>
            </a:r>
            <a:r>
              <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câu</a:t>
            </a:r>
            <a:endPar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dirty="0">
              <a:ln>
                <a:noFill/>
              </a:ln>
              <a:solidFill>
                <a:schemeClr val="accent6">
                  <a:lumMod val="75000"/>
                </a:schemeClr>
              </a:solidFill>
              <a:effectLst/>
              <a:uLnTx/>
              <a:uFillTx/>
              <a:latin typeface="Calibri"/>
              <a:ea typeface="+mn-ea"/>
              <a:cs typeface="+mn-cs"/>
            </a:endParaRPr>
          </a:p>
        </p:txBody>
      </p:sp>
      <p:sp>
        <p:nvSpPr>
          <p:cNvPr id="29" name="Freeform: Shape 28">
            <a:extLst>
              <a:ext uri="{FF2B5EF4-FFF2-40B4-BE49-F238E27FC236}">
                <a16:creationId xmlns="" xmlns:a16="http://schemas.microsoft.com/office/drawing/2014/main" id="{B1ECBAC9-8FF8-4D44-BD49-6B81C381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 xmlns:a16="http://schemas.microsoft.com/office/drawing/2014/main" id="{530F234A-713C-4B90-B43E-8F10C8B67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 xmlns:a16="http://schemas.microsoft.com/office/drawing/2014/main" id="{A2C8816B-132C-4433-807D-BE8737D460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 xmlns:a16="http://schemas.microsoft.com/office/drawing/2014/main" id="{3D9E8922-1B3D-4020-A05C-C539C0C550C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 xmlns:a16="http://schemas.microsoft.com/office/drawing/2014/main" id="{A8064EBB-920B-4259-AC3A-6F286FAF21A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 xmlns:a16="http://schemas.microsoft.com/office/drawing/2014/main" id="{3FE43375-339B-4A67-BEC7-44D202CA1F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 xmlns:a16="http://schemas.microsoft.com/office/drawing/2014/main" id="{52329D9A-3D48-4B69-939D-2A480F14786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 xmlns:a16="http://schemas.microsoft.com/office/drawing/2014/main" id="{2D5CC4CB-7B78-480A-A0AE-A8A35C08E19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 xmlns:a16="http://schemas.microsoft.com/office/drawing/2014/main" id="{89DECC1B-0AAB-435F-81AE-4C770DACCA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 xmlns:a16="http://schemas.microsoft.com/office/drawing/2014/main" id="{DC580C66-5435-4F00-873E-679D3D5049C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 xmlns:a16="http://schemas.microsoft.com/office/drawing/2014/main" id="{B4AFD177-1A38-4FAE-87D4-840AE22C861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51058A95-F8BE-F163-5F01-95A46DF675D2}"/>
              </a:ext>
            </a:extLst>
          </p:cNvPr>
          <p:cNvSpPr/>
          <p:nvPr/>
        </p:nvSpPr>
        <p:spPr>
          <a:xfrm>
            <a:off x="1181100" y="266523"/>
            <a:ext cx="9829800" cy="695148"/>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1.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Tìm</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smtClean="0">
                <a:ln>
                  <a:noFill/>
                </a:ln>
                <a:solidFill>
                  <a:prstClr val="white"/>
                </a:solidFill>
                <a:effectLst/>
                <a:uLnTx/>
                <a:uFillTx/>
                <a:latin typeface="Nunito Black" panose="00000A00000000000000" pitchFamily="2" charset="0"/>
                <a:ea typeface="+mn-ea"/>
                <a:cs typeface="+mn-cs"/>
              </a:rPr>
              <a:t>tiếp</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các</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ngữ</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về</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nhà</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trường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trong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nhóm</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a:t>
            </a: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pic>
        <p:nvPicPr>
          <p:cNvPr id="6" name="Picture 5">
            <a:extLst>
              <a:ext uri="{FF2B5EF4-FFF2-40B4-BE49-F238E27FC236}">
                <a16:creationId xmlns="" xmlns:a16="http://schemas.microsoft.com/office/drawing/2014/main" id="{EB77B361-3FDE-F147-B493-F2B575C65F6A}"/>
              </a:ext>
            </a:extLst>
          </p:cNvPr>
          <p:cNvPicPr>
            <a:picLocks noChangeAspect="1"/>
          </p:cNvPicPr>
          <p:nvPr/>
        </p:nvPicPr>
        <p:blipFill>
          <a:blip r:embed="rId3"/>
          <a:stretch>
            <a:fillRect/>
          </a:stretch>
        </p:blipFill>
        <p:spPr>
          <a:xfrm>
            <a:off x="-76200" y="53202"/>
            <a:ext cx="1295400" cy="112179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1066800" y="1388312"/>
            <a:ext cx="7824213" cy="3869487"/>
          </a:xfrm>
          <a:prstGeom prst="rect">
            <a:avLst/>
          </a:prstGeom>
        </p:spPr>
      </p:pic>
      <p:pic>
        <p:nvPicPr>
          <p:cNvPr id="5" name="Picture 4"/>
          <p:cNvPicPr>
            <a:picLocks noChangeAspect="1"/>
          </p:cNvPicPr>
          <p:nvPr/>
        </p:nvPicPr>
        <p:blipFill>
          <a:blip r:embed="rId5"/>
          <a:stretch>
            <a:fillRect/>
          </a:stretch>
        </p:blipFill>
        <p:spPr>
          <a:xfrm>
            <a:off x="8852538" y="2890887"/>
            <a:ext cx="3377938" cy="3985967"/>
          </a:xfrm>
          <a:prstGeom prst="rect">
            <a:avLst/>
          </a:prstGeom>
        </p:spPr>
      </p:pic>
      <p:sp>
        <p:nvSpPr>
          <p:cNvPr id="7" name="TextBox 6"/>
          <p:cNvSpPr txBox="1"/>
          <p:nvPr/>
        </p:nvSpPr>
        <p:spPr>
          <a:xfrm>
            <a:off x="9067800" y="3276600"/>
            <a:ext cx="2819401" cy="892552"/>
          </a:xfrm>
          <a:prstGeom prst="rect">
            <a:avLst/>
          </a:prstGeom>
          <a:noFill/>
        </p:spPr>
        <p:txBody>
          <a:bodyPr wrap="square" rtlCol="0">
            <a:spAutoFit/>
          </a:bodyPr>
          <a:lstStyle/>
          <a:p>
            <a:pPr algn="ctr"/>
            <a:r>
              <a:rPr lang="en-US" sz="2600" dirty="0" smtClean="0">
                <a:solidFill>
                  <a:schemeClr val="accent6">
                    <a:lumMod val="50000"/>
                  </a:schemeClr>
                </a:solidFill>
                <a:latin typeface="Nunito Black" pitchFamily="2" charset="0"/>
              </a:rPr>
              <a:t>THẢO LUẬN NHÓM 4</a:t>
            </a:r>
            <a:endParaRPr lang="en-US" sz="26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372598" y="3048000"/>
            <a:ext cx="3009327" cy="3822159"/>
          </a:xfrm>
          <a:prstGeom prst="rect">
            <a:avLst/>
          </a:prstGeom>
        </p:spPr>
      </p:pic>
      <p:sp>
        <p:nvSpPr>
          <p:cNvPr id="2" name="Rectangle: Rounded Corners 1">
            <a:extLst>
              <a:ext uri="{FF2B5EF4-FFF2-40B4-BE49-F238E27FC236}">
                <a16:creationId xmlns="" xmlns:a16="http://schemas.microsoft.com/office/drawing/2014/main" id="{51058A95-F8BE-F163-5F01-95A46DF675D2}"/>
              </a:ext>
            </a:extLst>
          </p:cNvPr>
          <p:cNvSpPr/>
          <p:nvPr/>
        </p:nvSpPr>
        <p:spPr>
          <a:xfrm>
            <a:off x="1082040" y="266523"/>
            <a:ext cx="9829800" cy="695148"/>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1.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Tìm</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smtClean="0">
                <a:ln>
                  <a:noFill/>
                </a:ln>
                <a:solidFill>
                  <a:prstClr val="white"/>
                </a:solidFill>
                <a:effectLst/>
                <a:uLnTx/>
                <a:uFillTx/>
                <a:latin typeface="Nunito Black" panose="00000A00000000000000" pitchFamily="2" charset="0"/>
                <a:ea typeface="+mn-ea"/>
                <a:cs typeface="+mn-cs"/>
              </a:rPr>
              <a:t>tiếp</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các</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ngữ</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về</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nhà</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trường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trong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nhóm</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a:t>
            </a: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pic>
        <p:nvPicPr>
          <p:cNvPr id="6" name="Picture 5">
            <a:extLst>
              <a:ext uri="{FF2B5EF4-FFF2-40B4-BE49-F238E27FC236}">
                <a16:creationId xmlns="" xmlns:a16="http://schemas.microsoft.com/office/drawing/2014/main" id="{EB77B361-3FDE-F147-B493-F2B575C65F6A}"/>
              </a:ext>
            </a:extLst>
          </p:cNvPr>
          <p:cNvPicPr>
            <a:picLocks noChangeAspect="1"/>
          </p:cNvPicPr>
          <p:nvPr/>
        </p:nvPicPr>
        <p:blipFill>
          <a:blip r:embed="rId3"/>
          <a:stretch>
            <a:fillRect/>
          </a:stretch>
        </p:blipFill>
        <p:spPr>
          <a:xfrm>
            <a:off x="-76200" y="53202"/>
            <a:ext cx="1295400" cy="1121790"/>
          </a:xfrm>
          <a:prstGeom prst="rect">
            <a:avLst/>
          </a:prstGeom>
          <a:ln>
            <a:noFill/>
          </a:ln>
          <a:effectLst>
            <a:softEdge rad="112500"/>
          </a:effectLst>
        </p:spPr>
      </p:pic>
      <p:sp>
        <p:nvSpPr>
          <p:cNvPr id="7" name="TextBox 6"/>
          <p:cNvSpPr txBox="1"/>
          <p:nvPr/>
        </p:nvSpPr>
        <p:spPr>
          <a:xfrm>
            <a:off x="9692640" y="3358457"/>
            <a:ext cx="2438400" cy="892552"/>
          </a:xfrm>
          <a:prstGeom prst="rect">
            <a:avLst/>
          </a:prstGeom>
          <a:noFill/>
        </p:spPr>
        <p:txBody>
          <a:bodyPr wrap="square" rtlCol="0">
            <a:spAutoFit/>
          </a:bodyPr>
          <a:lstStyle/>
          <a:p>
            <a:pPr algn="ctr"/>
            <a:r>
              <a:rPr lang="en-US" sz="2600" dirty="0" smtClean="0">
                <a:solidFill>
                  <a:schemeClr val="accent6">
                    <a:lumMod val="50000"/>
                  </a:schemeClr>
                </a:solidFill>
                <a:latin typeface="Nunito Black" pitchFamily="2" charset="0"/>
              </a:rPr>
              <a:t>THẢO LUẬN NHÓM 4</a:t>
            </a:r>
            <a:endParaRPr lang="en-US" sz="2600" dirty="0">
              <a:solidFill>
                <a:schemeClr val="accent6">
                  <a:lumMod val="50000"/>
                </a:schemeClr>
              </a:solidFill>
              <a:latin typeface="Nunito Black"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382662422"/>
              </p:ext>
            </p:extLst>
          </p:nvPr>
        </p:nvGraphicFramePr>
        <p:xfrm>
          <a:off x="990599" y="1662712"/>
          <a:ext cx="8407925" cy="3996403"/>
        </p:xfrm>
        <a:graphic>
          <a:graphicData uri="http://schemas.openxmlformats.org/drawingml/2006/table">
            <a:tbl>
              <a:tblPr firstRow="1" bandRow="1">
                <a:tableStyleId>{5C22544A-7EE6-4342-B048-85BDC9FD1C3A}</a:tableStyleId>
              </a:tblPr>
              <a:tblGrid>
                <a:gridCol w="1705639"/>
                <a:gridCol w="6702286"/>
              </a:tblGrid>
              <a:tr h="1024603">
                <a:tc>
                  <a:txBody>
                    <a:bodyPr/>
                    <a:lstStyle/>
                    <a:p>
                      <a:pPr algn="ctr"/>
                      <a:r>
                        <a:rPr lang="en-US" sz="2400" dirty="0" err="1" smtClean="0">
                          <a:solidFill>
                            <a:schemeClr val="bg1"/>
                          </a:solidFill>
                          <a:latin typeface="Nunito Black" pitchFamily="2" charset="0"/>
                        </a:rPr>
                        <a:t>Người</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endParaRPr lang="en-US" sz="2400" dirty="0">
                        <a:latin typeface="Nunito Black" pitchFamily="2" charset="0"/>
                      </a:endParaRPr>
                    </a:p>
                  </a:txBody>
                  <a:tcPr>
                    <a:solidFill>
                      <a:srgbClr val="F5F6BC"/>
                    </a:solidFill>
                  </a:tcPr>
                </a:tc>
              </a:tr>
              <a:tr h="990600">
                <a:tc>
                  <a:txBody>
                    <a:bodyPr/>
                    <a:lstStyle/>
                    <a:p>
                      <a:pPr algn="ctr"/>
                      <a:r>
                        <a:rPr lang="en-US" sz="2400" dirty="0" err="1" smtClean="0">
                          <a:solidFill>
                            <a:schemeClr val="bg1"/>
                          </a:solidFill>
                          <a:latin typeface="Nunito Black" pitchFamily="2" charset="0"/>
                        </a:rPr>
                        <a:t>Địa</a:t>
                      </a:r>
                      <a:r>
                        <a:rPr lang="en-US" sz="2400" baseline="0" dirty="0" smtClean="0">
                          <a:solidFill>
                            <a:schemeClr val="bg1"/>
                          </a:solidFill>
                          <a:latin typeface="Nunito Black" pitchFamily="2" charset="0"/>
                        </a:rPr>
                        <a:t> </a:t>
                      </a:r>
                      <a:r>
                        <a:rPr lang="en-US" sz="2400" baseline="0" dirty="0" err="1" smtClean="0">
                          <a:solidFill>
                            <a:schemeClr val="bg1"/>
                          </a:solidFill>
                          <a:latin typeface="Nunito Black" pitchFamily="2" charset="0"/>
                        </a:rPr>
                        <a:t>điểm</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endParaRPr lang="en-US" sz="2400" dirty="0">
                        <a:latin typeface="Nunito Black" pitchFamily="2" charset="0"/>
                      </a:endParaRPr>
                    </a:p>
                  </a:txBody>
                  <a:tcPr>
                    <a:solidFill>
                      <a:srgbClr val="F5F6BC"/>
                    </a:solidFill>
                  </a:tcPr>
                </a:tc>
              </a:tr>
              <a:tr h="992139">
                <a:tc>
                  <a:txBody>
                    <a:bodyPr/>
                    <a:lstStyle/>
                    <a:p>
                      <a:pPr algn="ctr"/>
                      <a:r>
                        <a:rPr lang="en-US" sz="2400" dirty="0" err="1" smtClean="0">
                          <a:solidFill>
                            <a:schemeClr val="bg1"/>
                          </a:solidFill>
                          <a:latin typeface="Nunito Black" pitchFamily="2" charset="0"/>
                        </a:rPr>
                        <a:t>Đồ</a:t>
                      </a:r>
                      <a:r>
                        <a:rPr lang="en-US" sz="2400" baseline="0" dirty="0" smtClean="0">
                          <a:solidFill>
                            <a:schemeClr val="bg1"/>
                          </a:solidFill>
                          <a:latin typeface="Nunito Black" pitchFamily="2" charset="0"/>
                        </a:rPr>
                        <a:t> </a:t>
                      </a:r>
                      <a:r>
                        <a:rPr lang="en-US" sz="2400" baseline="0" dirty="0" err="1" smtClean="0">
                          <a:solidFill>
                            <a:schemeClr val="bg1"/>
                          </a:solidFill>
                          <a:latin typeface="Nunito Black" pitchFamily="2" charset="0"/>
                        </a:rPr>
                        <a:t>vật</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r>
                        <a:rPr lang="vi-VN" sz="2400" b="0" i="0" dirty="0" smtClean="0">
                          <a:solidFill>
                            <a:srgbClr val="000000"/>
                          </a:solidFill>
                          <a:effectLst/>
                          <a:latin typeface="Nunito Black" pitchFamily="2" charset="0"/>
                        </a:rPr>
                        <a:t/>
                      </a:r>
                      <a:br>
                        <a:rPr lang="vi-VN" sz="2400" b="0" i="0" dirty="0" smtClean="0">
                          <a:solidFill>
                            <a:srgbClr val="000000"/>
                          </a:solidFill>
                          <a:effectLst/>
                          <a:latin typeface="Nunito Black" pitchFamily="2" charset="0"/>
                        </a:rPr>
                      </a:br>
                      <a:endParaRPr lang="en-US" sz="2400" dirty="0">
                        <a:latin typeface="Nunito Black" pitchFamily="2" charset="0"/>
                      </a:endParaRPr>
                    </a:p>
                  </a:txBody>
                  <a:tcPr>
                    <a:solidFill>
                      <a:srgbClr val="F5F6BC"/>
                    </a:solidFill>
                  </a:tcPr>
                </a:tc>
              </a:tr>
              <a:tr h="989061">
                <a:tc>
                  <a:txBody>
                    <a:bodyPr/>
                    <a:lstStyle/>
                    <a:p>
                      <a:pPr algn="ctr"/>
                      <a:r>
                        <a:rPr lang="en-US" sz="2400" dirty="0" err="1" smtClean="0">
                          <a:solidFill>
                            <a:schemeClr val="bg1"/>
                          </a:solidFill>
                          <a:latin typeface="Nunito Black" pitchFamily="2" charset="0"/>
                        </a:rPr>
                        <a:t>Hoạt</a:t>
                      </a:r>
                      <a:r>
                        <a:rPr lang="en-US" sz="2400" baseline="0" dirty="0" smtClean="0">
                          <a:solidFill>
                            <a:schemeClr val="bg1"/>
                          </a:solidFill>
                          <a:latin typeface="Nunito Black" pitchFamily="2" charset="0"/>
                        </a:rPr>
                        <a:t> </a:t>
                      </a:r>
                      <a:r>
                        <a:rPr lang="en-US" sz="2400" baseline="0" dirty="0" err="1" smtClean="0">
                          <a:solidFill>
                            <a:schemeClr val="bg1"/>
                          </a:solidFill>
                          <a:latin typeface="Nunito Black" pitchFamily="2" charset="0"/>
                        </a:rPr>
                        <a:t>động</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pPr algn="just"/>
                      <a:endParaRPr lang="en-US" sz="2400" dirty="0">
                        <a:latin typeface="Nunito Black" pitchFamily="2" charset="0"/>
                      </a:endParaRPr>
                    </a:p>
                  </a:txBody>
                  <a:tcPr>
                    <a:solidFill>
                      <a:srgbClr val="F5F6BC"/>
                    </a:solidFill>
                  </a:tcPr>
                </a:tc>
              </a:tr>
            </a:tbl>
          </a:graphicData>
        </a:graphic>
      </p:graphicFrame>
      <p:sp>
        <p:nvSpPr>
          <p:cNvPr id="10" name="Rectangle 9"/>
          <p:cNvSpPr/>
          <p:nvPr/>
        </p:nvSpPr>
        <p:spPr>
          <a:xfrm>
            <a:off x="2720340" y="1769356"/>
            <a:ext cx="6553200" cy="830997"/>
          </a:xfrm>
          <a:prstGeom prst="rect">
            <a:avLst/>
          </a:prstGeom>
        </p:spPr>
        <p:txBody>
          <a:bodyPr wrap="square">
            <a:spAutoFit/>
          </a:bodyPr>
          <a:lstStyle/>
          <a:p>
            <a:pPr lvl="0" algn="just" defTabSz="609630"/>
            <a:r>
              <a:rPr lang="vi-VN" sz="2400" dirty="0">
                <a:latin typeface="Nunito Black" pitchFamily="2" charset="0"/>
              </a:rPr>
              <a:t>cô giáo, thầy giáo, bác bảo vệ, thầy hiệu trưởng, cô lao công</a:t>
            </a:r>
            <a:r>
              <a:rPr lang="en-US" sz="2400" dirty="0">
                <a:latin typeface="Nunito Black" pitchFamily="2" charset="0"/>
              </a:rPr>
              <a:t>,...</a:t>
            </a:r>
            <a:endParaRPr lang="en-US" sz="2400" b="1" dirty="0">
              <a:latin typeface="Nunito Black" pitchFamily="2" charset="0"/>
            </a:endParaRPr>
          </a:p>
        </p:txBody>
      </p:sp>
      <p:sp>
        <p:nvSpPr>
          <p:cNvPr id="11" name="Rectangle 10"/>
          <p:cNvSpPr/>
          <p:nvPr/>
        </p:nvSpPr>
        <p:spPr>
          <a:xfrm>
            <a:off x="2720339" y="2829917"/>
            <a:ext cx="6652259" cy="830997"/>
          </a:xfrm>
          <a:prstGeom prst="rect">
            <a:avLst/>
          </a:prstGeom>
        </p:spPr>
        <p:txBody>
          <a:bodyPr wrap="square">
            <a:spAutoFit/>
          </a:bodyPr>
          <a:lstStyle/>
          <a:p>
            <a:pPr lvl="0" algn="just" defTabSz="609630"/>
            <a:r>
              <a:rPr lang="vi-VN" sz="2400" dirty="0">
                <a:latin typeface="Nunito Black" pitchFamily="2" charset="0"/>
              </a:rPr>
              <a:t>cổng trường, lớp học, thư viện, nhà ăn, phòng thực hành, sân trường, sân bóng,…</a:t>
            </a:r>
            <a:endParaRPr lang="en-US" sz="2400" dirty="0">
              <a:latin typeface="Nunito Black" pitchFamily="2" charset="0"/>
            </a:endParaRPr>
          </a:p>
        </p:txBody>
      </p:sp>
      <p:sp>
        <p:nvSpPr>
          <p:cNvPr id="12" name="Rectangle 11"/>
          <p:cNvSpPr/>
          <p:nvPr/>
        </p:nvSpPr>
        <p:spPr>
          <a:xfrm>
            <a:off x="2720340" y="3890479"/>
            <a:ext cx="7514844" cy="830997"/>
          </a:xfrm>
          <a:prstGeom prst="rect">
            <a:avLst/>
          </a:prstGeom>
        </p:spPr>
        <p:txBody>
          <a:bodyPr wrap="square">
            <a:spAutoFit/>
          </a:bodyPr>
          <a:lstStyle/>
          <a:p>
            <a:r>
              <a:rPr lang="vi-VN" sz="2400" dirty="0">
                <a:latin typeface="Nunito Black" pitchFamily="2" charset="0"/>
              </a:rPr>
              <a:t>bàn, ghế, ghế đá, bảng, phấn, sách, vở, bình nước,…</a:t>
            </a:r>
            <a:endParaRPr lang="en-US" dirty="0"/>
          </a:p>
        </p:txBody>
      </p:sp>
      <p:sp>
        <p:nvSpPr>
          <p:cNvPr id="13" name="Rectangle 12"/>
          <p:cNvSpPr/>
          <p:nvPr/>
        </p:nvSpPr>
        <p:spPr>
          <a:xfrm>
            <a:off x="2720340" y="5038441"/>
            <a:ext cx="7114032" cy="461665"/>
          </a:xfrm>
          <a:prstGeom prst="rect">
            <a:avLst/>
          </a:prstGeom>
        </p:spPr>
        <p:txBody>
          <a:bodyPr wrap="square">
            <a:spAutoFit/>
          </a:bodyPr>
          <a:lstStyle/>
          <a:p>
            <a:pPr lvl="0" defTabSz="609630"/>
            <a:r>
              <a:rPr lang="en-US" sz="2400" dirty="0" err="1">
                <a:latin typeface="Nunito Black" pitchFamily="2" charset="0"/>
              </a:rPr>
              <a:t>viết</a:t>
            </a:r>
            <a:r>
              <a:rPr lang="en-US" sz="2400" dirty="0">
                <a:latin typeface="Nunito Black" pitchFamily="2" charset="0"/>
              </a:rPr>
              <a:t>, </a:t>
            </a:r>
            <a:r>
              <a:rPr lang="en-US" sz="2400" dirty="0" err="1">
                <a:latin typeface="Nunito Black" pitchFamily="2" charset="0"/>
              </a:rPr>
              <a:t>đọc</a:t>
            </a:r>
            <a:r>
              <a:rPr lang="en-US" sz="2400" dirty="0">
                <a:latin typeface="Nunito Black" pitchFamily="2" charset="0"/>
              </a:rPr>
              <a:t>, </a:t>
            </a:r>
            <a:r>
              <a:rPr lang="en-US" sz="2400" dirty="0" err="1">
                <a:latin typeface="Nunito Black" pitchFamily="2" charset="0"/>
              </a:rPr>
              <a:t>hát</a:t>
            </a:r>
            <a:r>
              <a:rPr lang="en-US" sz="2400" dirty="0">
                <a:latin typeface="Nunito Black" pitchFamily="2" charset="0"/>
              </a:rPr>
              <a:t>, </a:t>
            </a:r>
            <a:r>
              <a:rPr lang="en-US" sz="2400" dirty="0" err="1">
                <a:latin typeface="Nunito Black" pitchFamily="2" charset="0"/>
              </a:rPr>
              <a:t>nhảy</a:t>
            </a:r>
            <a:r>
              <a:rPr lang="en-US" sz="2400" dirty="0">
                <a:latin typeface="Nunito Black" pitchFamily="2" charset="0"/>
              </a:rPr>
              <a:t> </a:t>
            </a:r>
            <a:r>
              <a:rPr lang="en-US" sz="2400" dirty="0" err="1">
                <a:latin typeface="Nunito Black" pitchFamily="2" charset="0"/>
              </a:rPr>
              <a:t>dây</a:t>
            </a:r>
            <a:r>
              <a:rPr lang="en-US" sz="2400" dirty="0">
                <a:latin typeface="Nunito Black" pitchFamily="2" charset="0"/>
              </a:rPr>
              <a:t>, </a:t>
            </a:r>
            <a:r>
              <a:rPr lang="en-US" sz="2400" dirty="0" err="1">
                <a:latin typeface="Nunito Black" pitchFamily="2" charset="0"/>
              </a:rPr>
              <a:t>chào</a:t>
            </a:r>
            <a:r>
              <a:rPr lang="en-US" sz="2400" dirty="0">
                <a:latin typeface="Nunito Black" pitchFamily="2" charset="0"/>
              </a:rPr>
              <a:t> </a:t>
            </a:r>
            <a:r>
              <a:rPr lang="en-US" sz="2400" dirty="0" err="1">
                <a:latin typeface="Nunito Black" pitchFamily="2" charset="0"/>
              </a:rPr>
              <a:t>cờ</a:t>
            </a:r>
            <a:r>
              <a:rPr lang="en-US" sz="2400" dirty="0">
                <a:latin typeface="Nunito Black" pitchFamily="2" charset="0"/>
              </a:rPr>
              <a:t>, </a:t>
            </a:r>
            <a:r>
              <a:rPr lang="en-US" sz="2400" dirty="0" err="1">
                <a:latin typeface="Nunito Black" pitchFamily="2" charset="0"/>
              </a:rPr>
              <a:t>nói</a:t>
            </a:r>
            <a:r>
              <a:rPr lang="en-US" sz="2400" dirty="0" smtClean="0">
                <a:latin typeface="Nunito Black" pitchFamily="2" charset="0"/>
              </a:rPr>
              <a:t>, </a:t>
            </a:r>
            <a:r>
              <a:rPr lang="en-US" sz="2400" dirty="0" err="1" smtClean="0">
                <a:latin typeface="Nunito Black" pitchFamily="2" charset="0"/>
              </a:rPr>
              <a:t>vẽ</a:t>
            </a:r>
            <a:r>
              <a:rPr lang="en-US" sz="2400" dirty="0" smtClean="0">
                <a:latin typeface="Nunito Black" pitchFamily="2" charset="0"/>
              </a:rPr>
              <a:t>,…</a:t>
            </a:r>
            <a:endParaRPr lang="en-US" sz="2400" dirty="0">
              <a:latin typeface="Nunito Black" pitchFamily="2" charset="0"/>
            </a:endParaRPr>
          </a:p>
        </p:txBody>
      </p:sp>
    </p:spTree>
    <p:extLst>
      <p:ext uri="{BB962C8B-B14F-4D97-AF65-F5344CB8AC3E}">
        <p14:creationId xmlns:p14="http://schemas.microsoft.com/office/powerpoint/2010/main" val="402046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D790885-CE7A-ABD6-C313-626FC544BCA5}"/>
              </a:ext>
            </a:extLst>
          </p:cNvPr>
          <p:cNvPicPr>
            <a:picLocks noChangeAspect="1"/>
          </p:cNvPicPr>
          <p:nvPr/>
        </p:nvPicPr>
        <p:blipFill>
          <a:blip r:embed="rId2"/>
          <a:stretch>
            <a:fillRect/>
          </a:stretch>
        </p:blipFill>
        <p:spPr>
          <a:xfrm>
            <a:off x="-76200" y="129816"/>
            <a:ext cx="1295400" cy="1121790"/>
          </a:xfrm>
          <a:prstGeom prst="rect">
            <a:avLst/>
          </a:prstGeom>
          <a:ln>
            <a:noFill/>
          </a:ln>
          <a:effectLst>
            <a:softEdge rad="112500"/>
          </a:effectLst>
        </p:spPr>
      </p:pic>
      <p:sp>
        <p:nvSpPr>
          <p:cNvPr id="11" name="Rectangle: Rounded Corners 10">
            <a:extLst>
              <a:ext uri="{FF2B5EF4-FFF2-40B4-BE49-F238E27FC236}">
                <a16:creationId xmlns="" xmlns:a16="http://schemas.microsoft.com/office/drawing/2014/main" id="{8DF9AFA0-84FE-1D74-3146-87555832D87E}"/>
              </a:ext>
            </a:extLst>
          </p:cNvPr>
          <p:cNvSpPr/>
          <p:nvPr/>
        </p:nvSpPr>
        <p:spPr>
          <a:xfrm>
            <a:off x="1073016" y="390823"/>
            <a:ext cx="10842102" cy="59977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2800" b="0" i="1" u="none" strike="noStrike" kern="1200" cap="none" spc="0" normalizeH="0" baseline="0" noProof="0" dirty="0" smtClean="0">
              <a:ln>
                <a:noFill/>
              </a:ln>
              <a:solidFill>
                <a:prstClr val="white"/>
              </a:solidFill>
              <a:effectLst/>
              <a:uLnTx/>
              <a:uFillTx/>
              <a:latin typeface="Nunito Black" panose="00000A00000000000000" pitchFamily="2" charset="0"/>
              <a:ea typeface="+mn-ea"/>
              <a:cs typeface="+mn-cs"/>
            </a:endParaRPr>
          </a:p>
          <a:p>
            <a:pPr lvl="0">
              <a:defRPr/>
            </a:pPr>
            <a:r>
              <a:rPr kumimoji="0" lang="en-US" sz="2800" b="0" i="1" u="none" strike="noStrike" kern="1200" cap="none" spc="0" normalizeH="0" baseline="0" noProof="0" dirty="0" smtClean="0">
                <a:ln>
                  <a:noFill/>
                </a:ln>
                <a:solidFill>
                  <a:prstClr val="white"/>
                </a:solidFill>
                <a:effectLst/>
                <a:uLnTx/>
                <a:uFillTx/>
                <a:latin typeface="Nunito Black" panose="00000A00000000000000" pitchFamily="2" charset="0"/>
              </a:rPr>
              <a:t>2</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rPr>
              <a:t>. </a:t>
            </a:r>
            <a:r>
              <a:rPr lang="vi-VN" sz="2800" dirty="0">
                <a:latin typeface="Nunito Black" pitchFamily="2" charset="0"/>
              </a:rPr>
              <a:t>Câu nào dưới đây là câu hỏi? Dựa vào đâu em biết điều đó</a:t>
            </a:r>
            <a:r>
              <a:rPr lang="vi-VN" sz="2800" dirty="0" smtClean="0">
                <a:latin typeface="Nunito Black" pitchFamily="2" charset="0"/>
              </a:rPr>
              <a:t>?</a:t>
            </a:r>
            <a:r>
              <a:rPr lang="vi-VN" sz="2800" dirty="0"/>
              <a:t/>
            </a:r>
            <a:br>
              <a:rPr lang="vi-VN" sz="2800" dirty="0"/>
            </a:b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grpSp>
        <p:nvGrpSpPr>
          <p:cNvPr id="37" name="Group 36"/>
          <p:cNvGrpSpPr/>
          <p:nvPr/>
        </p:nvGrpSpPr>
        <p:grpSpPr>
          <a:xfrm>
            <a:off x="898258" y="2115908"/>
            <a:ext cx="6956558" cy="3062299"/>
            <a:chOff x="1120642" y="1281102"/>
            <a:chExt cx="6956558" cy="3062299"/>
          </a:xfrm>
        </p:grpSpPr>
        <p:grpSp>
          <p:nvGrpSpPr>
            <p:cNvPr id="36" name="Group 35"/>
            <p:cNvGrpSpPr/>
            <p:nvPr/>
          </p:nvGrpSpPr>
          <p:grpSpPr>
            <a:xfrm>
              <a:off x="1120642" y="1281102"/>
              <a:ext cx="5765638" cy="1959358"/>
              <a:chOff x="1120642" y="1281102"/>
              <a:chExt cx="5765638" cy="1959358"/>
            </a:xfrm>
          </p:grpSpPr>
          <p:sp>
            <p:nvSpPr>
              <p:cNvPr id="9" name="Rectangle: Rounded Corners 12">
                <a:extLst>
                  <a:ext uri="{FF2B5EF4-FFF2-40B4-BE49-F238E27FC236}">
                    <a16:creationId xmlns="" xmlns:a16="http://schemas.microsoft.com/office/drawing/2014/main" id="{2D0AD680-7CDB-2CCA-246F-F424EFBE49EF}"/>
                  </a:ext>
                </a:extLst>
              </p:cNvPr>
              <p:cNvSpPr/>
              <p:nvPr/>
            </p:nvSpPr>
            <p:spPr>
              <a:xfrm>
                <a:off x="1148922" y="2417669"/>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4" name="Picture 3"/>
              <p:cNvPicPr>
                <a:picLocks noChangeAspect="1"/>
              </p:cNvPicPr>
              <p:nvPr/>
            </p:nvPicPr>
            <p:blipFill>
              <a:blip r:embed="rId3"/>
              <a:stretch>
                <a:fillRect/>
              </a:stretch>
            </p:blipFill>
            <p:spPr>
              <a:xfrm>
                <a:off x="1295400" y="2490816"/>
                <a:ext cx="4419600" cy="507478"/>
              </a:xfrm>
              <a:prstGeom prst="rect">
                <a:avLst/>
              </a:prstGeom>
            </p:spPr>
          </p:pic>
          <p:grpSp>
            <p:nvGrpSpPr>
              <p:cNvPr id="35" name="Group 34"/>
              <p:cNvGrpSpPr/>
              <p:nvPr/>
            </p:nvGrpSpPr>
            <p:grpSpPr>
              <a:xfrm>
                <a:off x="1120642" y="1281102"/>
                <a:ext cx="5737358" cy="822791"/>
                <a:chOff x="1120642" y="1281102"/>
                <a:chExt cx="5737358" cy="822791"/>
              </a:xfrm>
            </p:grpSpPr>
            <p:sp>
              <p:nvSpPr>
                <p:cNvPr id="13" name="Rectangle: Rounded Corners 12">
                  <a:extLst>
                    <a:ext uri="{FF2B5EF4-FFF2-40B4-BE49-F238E27FC236}">
                      <a16:creationId xmlns="" xmlns:a16="http://schemas.microsoft.com/office/drawing/2014/main" id="{2D0AD680-7CDB-2CCA-246F-F424EFBE49EF}"/>
                    </a:ext>
                  </a:extLst>
                </p:cNvPr>
                <p:cNvSpPr/>
                <p:nvPr/>
              </p:nvSpPr>
              <p:spPr>
                <a:xfrm>
                  <a:off x="1120642" y="1281102"/>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2" name="Picture 1"/>
                <p:cNvPicPr>
                  <a:picLocks noChangeAspect="1"/>
                </p:cNvPicPr>
                <p:nvPr/>
              </p:nvPicPr>
              <p:blipFill>
                <a:blip r:embed="rId4"/>
                <a:stretch>
                  <a:fillRect/>
                </a:stretch>
              </p:blipFill>
              <p:spPr>
                <a:xfrm>
                  <a:off x="1193149" y="1437263"/>
                  <a:ext cx="4911069" cy="536553"/>
                </a:xfrm>
                <a:prstGeom prst="rect">
                  <a:avLst/>
                </a:prstGeom>
              </p:spPr>
            </p:pic>
          </p:grpSp>
        </p:grpSp>
        <p:sp>
          <p:nvSpPr>
            <p:cNvPr id="10" name="Rectangle: Rounded Corners 12">
              <a:extLst>
                <a:ext uri="{FF2B5EF4-FFF2-40B4-BE49-F238E27FC236}">
                  <a16:creationId xmlns="" xmlns:a16="http://schemas.microsoft.com/office/drawing/2014/main" id="{2D0AD680-7CDB-2CCA-246F-F424EFBE49EF}"/>
                </a:ext>
              </a:extLst>
            </p:cNvPr>
            <p:cNvSpPr/>
            <p:nvPr/>
          </p:nvSpPr>
          <p:spPr>
            <a:xfrm>
              <a:off x="1148922" y="3563649"/>
              <a:ext cx="6928278" cy="779752"/>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6" name="Picture 5"/>
            <p:cNvPicPr>
              <a:picLocks noChangeAspect="1"/>
            </p:cNvPicPr>
            <p:nvPr/>
          </p:nvPicPr>
          <p:blipFill>
            <a:blip r:embed="rId5"/>
            <a:stretch>
              <a:fillRect/>
            </a:stretch>
          </p:blipFill>
          <p:spPr>
            <a:xfrm>
              <a:off x="1207290" y="3715622"/>
              <a:ext cx="6805476" cy="518841"/>
            </a:xfrm>
            <a:prstGeom prst="rect">
              <a:avLst/>
            </a:prstGeom>
          </p:spPr>
        </p:pic>
      </p:grpSp>
      <p:pic>
        <p:nvPicPr>
          <p:cNvPr id="15" name="Picture 14"/>
          <p:cNvPicPr>
            <a:picLocks noChangeAspect="1"/>
          </p:cNvPicPr>
          <p:nvPr/>
        </p:nvPicPr>
        <p:blipFill>
          <a:blip r:embed="rId6"/>
          <a:stretch>
            <a:fillRect/>
          </a:stretch>
        </p:blipFill>
        <p:spPr>
          <a:xfrm>
            <a:off x="8350117" y="1455891"/>
            <a:ext cx="3676650" cy="5238750"/>
          </a:xfrm>
          <a:prstGeom prst="rect">
            <a:avLst/>
          </a:prstGeom>
        </p:spPr>
      </p:pic>
      <p:sp>
        <p:nvSpPr>
          <p:cNvPr id="16" name="TextBox 15"/>
          <p:cNvSpPr txBox="1"/>
          <p:nvPr/>
        </p:nvSpPr>
        <p:spPr>
          <a:xfrm>
            <a:off x="8983529" y="5008627"/>
            <a:ext cx="2409825" cy="954107"/>
          </a:xfrm>
          <a:prstGeom prst="rect">
            <a:avLst/>
          </a:prstGeom>
          <a:noFill/>
        </p:spPr>
        <p:txBody>
          <a:bodyPr wrap="square" rtlCol="0">
            <a:spAutoFit/>
          </a:bodyPr>
          <a:lstStyle/>
          <a:p>
            <a:pPr algn="just"/>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hỏi</a:t>
            </a:r>
            <a:r>
              <a:rPr lang="en-US" sz="2800" dirty="0" smtClean="0">
                <a:latin typeface="Nunito Black" pitchFamily="2" charset="0"/>
              </a:rPr>
              <a:t> </a:t>
            </a:r>
            <a:r>
              <a:rPr lang="en-US" sz="2800" dirty="0" err="1" smtClean="0">
                <a:latin typeface="Nunito Black" pitchFamily="2" charset="0"/>
              </a:rPr>
              <a:t>có</a:t>
            </a:r>
            <a:r>
              <a:rPr lang="en-US" sz="2800" dirty="0" smtClean="0">
                <a:latin typeface="Nunito Black" pitchFamily="2" charset="0"/>
              </a:rPr>
              <a:t> </a:t>
            </a:r>
            <a:r>
              <a:rPr lang="en-US" sz="2800" dirty="0" err="1" smtClean="0">
                <a:latin typeface="Nunito Black" pitchFamily="2" charset="0"/>
              </a:rPr>
              <a:t>dấu</a:t>
            </a:r>
            <a:r>
              <a:rPr lang="en-US" sz="2800" dirty="0" smtClean="0">
                <a:latin typeface="Nunito Black" pitchFamily="2" charset="0"/>
              </a:rPr>
              <a:t> </a:t>
            </a:r>
            <a:r>
              <a:rPr lang="en-US" sz="2800" dirty="0" err="1" smtClean="0">
                <a:latin typeface="Nunito Black" pitchFamily="2" charset="0"/>
              </a:rPr>
              <a:t>hiệu</a:t>
            </a:r>
            <a:r>
              <a:rPr lang="en-US" sz="2800" dirty="0" smtClean="0">
                <a:latin typeface="Nunito Black" pitchFamily="2" charset="0"/>
              </a:rPr>
              <a:t> </a:t>
            </a:r>
            <a:r>
              <a:rPr lang="en-US" sz="2800" dirty="0" err="1" smtClean="0">
                <a:latin typeface="Nunito Black" pitchFamily="2" charset="0"/>
              </a:rPr>
              <a:t>gì</a:t>
            </a:r>
            <a:r>
              <a:rPr lang="en-US" sz="2800" dirty="0" smtClean="0">
                <a:latin typeface="Nunito Black" pitchFamily="2" charset="0"/>
              </a:rPr>
              <a:t>?</a:t>
            </a:r>
            <a:endParaRPr lang="en-US" sz="2800" dirty="0">
              <a:latin typeface="Nunito Black" pitchFamily="2" charset="0"/>
            </a:endParaRPr>
          </a:p>
        </p:txBody>
      </p:sp>
      <p:sp>
        <p:nvSpPr>
          <p:cNvPr id="17" name="TextBox 16"/>
          <p:cNvSpPr txBox="1"/>
          <p:nvPr/>
        </p:nvSpPr>
        <p:spPr>
          <a:xfrm>
            <a:off x="8435841" y="5004194"/>
            <a:ext cx="3505200" cy="954107"/>
          </a:xfrm>
          <a:prstGeom prst="rect">
            <a:avLst/>
          </a:prstGeom>
          <a:noFill/>
        </p:spPr>
        <p:txBody>
          <a:bodyPr wrap="square" rtlCol="0">
            <a:spAutoFit/>
          </a:bodyPr>
          <a:lstStyle/>
          <a:p>
            <a:pPr algn="ctr"/>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nào</a:t>
            </a:r>
            <a:r>
              <a:rPr lang="en-US" sz="2800" dirty="0" smtClean="0">
                <a:latin typeface="Nunito Black" pitchFamily="2" charset="0"/>
              </a:rPr>
              <a:t> </a:t>
            </a:r>
            <a:r>
              <a:rPr lang="en-US" sz="2800" dirty="0" err="1" smtClean="0">
                <a:latin typeface="Nunito Black" pitchFamily="2" charset="0"/>
              </a:rPr>
              <a:t>là</a:t>
            </a:r>
            <a:r>
              <a:rPr lang="en-US" sz="2800" dirty="0" smtClean="0">
                <a:latin typeface="Nunito Black" pitchFamily="2" charset="0"/>
              </a:rPr>
              <a:t> </a:t>
            </a:r>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hỏi</a:t>
            </a:r>
            <a:r>
              <a:rPr lang="en-US" sz="2800" dirty="0" smtClean="0">
                <a:latin typeface="Nunito Black" pitchFamily="2" charset="0"/>
              </a:rPr>
              <a:t>? </a:t>
            </a:r>
            <a:r>
              <a:rPr lang="en-US" sz="2800" dirty="0" err="1" smtClean="0">
                <a:latin typeface="Nunito Black" pitchFamily="2" charset="0"/>
              </a:rPr>
              <a:t>Vì</a:t>
            </a:r>
            <a:r>
              <a:rPr lang="en-US" sz="2800" dirty="0" smtClean="0">
                <a:latin typeface="Nunito Black" pitchFamily="2" charset="0"/>
              </a:rPr>
              <a:t> </a:t>
            </a:r>
            <a:r>
              <a:rPr lang="en-US" sz="2800" dirty="0" err="1" smtClean="0">
                <a:latin typeface="Nunito Black" pitchFamily="2" charset="0"/>
              </a:rPr>
              <a:t>sao</a:t>
            </a:r>
            <a:r>
              <a:rPr lang="en-US" sz="2800" dirty="0" smtClean="0">
                <a:latin typeface="Nunito Black" pitchFamily="2" charset="0"/>
              </a:rPr>
              <a:t> </a:t>
            </a:r>
            <a:r>
              <a:rPr lang="en-US" sz="2800" dirty="0" err="1" smtClean="0">
                <a:latin typeface="Nunito Black" pitchFamily="2" charset="0"/>
              </a:rPr>
              <a:t>em</a:t>
            </a:r>
            <a:r>
              <a:rPr lang="en-US" sz="2800" dirty="0" smtClean="0">
                <a:latin typeface="Nunito Black" pitchFamily="2" charset="0"/>
              </a:rPr>
              <a:t> </a:t>
            </a:r>
            <a:r>
              <a:rPr lang="en-US" sz="2800" dirty="0" err="1" smtClean="0">
                <a:latin typeface="Nunito Black" pitchFamily="2" charset="0"/>
              </a:rPr>
              <a:t>biết</a:t>
            </a:r>
            <a:r>
              <a:rPr lang="en-US" sz="2800" dirty="0" smtClean="0">
                <a:latin typeface="Nunito Black" pitchFamily="2" charset="0"/>
              </a:rPr>
              <a:t>?</a:t>
            </a:r>
            <a:endParaRPr lang="en-US" sz="2800" dirty="0">
              <a:latin typeface="Nunito Black" pitchFamily="2" charset="0"/>
            </a:endParaRPr>
          </a:p>
        </p:txBody>
      </p:sp>
      <p:sp>
        <p:nvSpPr>
          <p:cNvPr id="18" name="Oval 17"/>
          <p:cNvSpPr/>
          <p:nvPr/>
        </p:nvSpPr>
        <p:spPr>
          <a:xfrm>
            <a:off x="1121391" y="2239861"/>
            <a:ext cx="469111" cy="518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2590800" y="2750057"/>
            <a:ext cx="990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5645016" y="2750057"/>
            <a:ext cx="23681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9" name="Rectangle 38"/>
          <p:cNvSpPr/>
          <p:nvPr/>
        </p:nvSpPr>
        <p:spPr>
          <a:xfrm>
            <a:off x="8350117" y="4777697"/>
            <a:ext cx="3594360" cy="1692771"/>
          </a:xfrm>
          <a:prstGeom prst="rect">
            <a:avLst/>
          </a:prstGeom>
        </p:spPr>
        <p:txBody>
          <a:bodyPr wrap="square">
            <a:spAutoFit/>
          </a:bodyPr>
          <a:lstStyle/>
          <a:p>
            <a:pPr lvl="0" algn="ctr"/>
            <a:r>
              <a:rPr lang="en-US" sz="2600" dirty="0" err="1">
                <a:solidFill>
                  <a:prstClr val="black"/>
                </a:solidFill>
                <a:latin typeface="Nunito Black" pitchFamily="2" charset="0"/>
              </a:rPr>
              <a:t>Câu</a:t>
            </a:r>
            <a:r>
              <a:rPr lang="en-US" sz="2600" dirty="0">
                <a:solidFill>
                  <a:prstClr val="black"/>
                </a:solidFill>
                <a:latin typeface="Nunito Black" pitchFamily="2" charset="0"/>
              </a:rPr>
              <a:t> a </a:t>
            </a:r>
            <a:r>
              <a:rPr lang="en-US" sz="2600" dirty="0" err="1">
                <a:solidFill>
                  <a:prstClr val="black"/>
                </a:solidFill>
                <a:latin typeface="Nunito Black" pitchFamily="2" charset="0"/>
              </a:rPr>
              <a:t>là</a:t>
            </a:r>
            <a:r>
              <a:rPr lang="en-US" sz="2600" dirty="0">
                <a:solidFill>
                  <a:prstClr val="black"/>
                </a:solidFill>
                <a:latin typeface="Nunito Black" pitchFamily="2" charset="0"/>
              </a:rPr>
              <a:t> </a:t>
            </a:r>
            <a:r>
              <a:rPr lang="en-US" sz="2600" dirty="0" err="1">
                <a:solidFill>
                  <a:prstClr val="black"/>
                </a:solidFill>
                <a:latin typeface="Nunito Black" pitchFamily="2" charset="0"/>
              </a:rPr>
              <a:t>câu</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vì</a:t>
            </a:r>
            <a:r>
              <a:rPr lang="en-US" sz="2600" dirty="0">
                <a:solidFill>
                  <a:prstClr val="black"/>
                </a:solidFill>
                <a:latin typeface="Nunito Black" pitchFamily="2" charset="0"/>
              </a:rPr>
              <a:t> </a:t>
            </a:r>
            <a:r>
              <a:rPr lang="en-US" sz="2600" dirty="0" err="1">
                <a:solidFill>
                  <a:prstClr val="black"/>
                </a:solidFill>
                <a:latin typeface="Nunito Black" pitchFamily="2" charset="0"/>
              </a:rPr>
              <a:t>kết</a:t>
            </a:r>
            <a:r>
              <a:rPr lang="en-US" sz="2600" dirty="0">
                <a:solidFill>
                  <a:prstClr val="black"/>
                </a:solidFill>
                <a:latin typeface="Nunito Black" pitchFamily="2" charset="0"/>
              </a:rPr>
              <a:t> </a:t>
            </a:r>
            <a:r>
              <a:rPr lang="en-US" sz="2600" dirty="0" err="1">
                <a:solidFill>
                  <a:prstClr val="black"/>
                </a:solidFill>
                <a:latin typeface="Nunito Black" pitchFamily="2" charset="0"/>
              </a:rPr>
              <a:t>thúc</a:t>
            </a:r>
            <a:r>
              <a:rPr lang="en-US" sz="2600" dirty="0">
                <a:solidFill>
                  <a:prstClr val="black"/>
                </a:solidFill>
                <a:latin typeface="Nunito Black" pitchFamily="2" charset="0"/>
              </a:rPr>
              <a:t> </a:t>
            </a:r>
            <a:r>
              <a:rPr lang="en-US" sz="2600" dirty="0" err="1">
                <a:solidFill>
                  <a:prstClr val="black"/>
                </a:solidFill>
                <a:latin typeface="Nunito Black" pitchFamily="2" charset="0"/>
              </a:rPr>
              <a:t>câu</a:t>
            </a:r>
            <a:r>
              <a:rPr lang="en-US" sz="2600" dirty="0">
                <a:solidFill>
                  <a:prstClr val="black"/>
                </a:solidFill>
                <a:latin typeface="Nunito Black" pitchFamily="2" charset="0"/>
              </a:rPr>
              <a:t> </a:t>
            </a:r>
            <a:r>
              <a:rPr lang="en-US" sz="2600" dirty="0" err="1">
                <a:solidFill>
                  <a:prstClr val="black"/>
                </a:solidFill>
                <a:latin typeface="Nunito Black" pitchFamily="2" charset="0"/>
              </a:rPr>
              <a:t>có</a:t>
            </a:r>
            <a:r>
              <a:rPr lang="en-US" sz="2600" dirty="0">
                <a:solidFill>
                  <a:prstClr val="black"/>
                </a:solidFill>
                <a:latin typeface="Nunito Black" pitchFamily="2" charset="0"/>
              </a:rPr>
              <a:t> </a:t>
            </a:r>
            <a:r>
              <a:rPr lang="en-US" sz="2600" dirty="0" err="1">
                <a:solidFill>
                  <a:prstClr val="black"/>
                </a:solidFill>
                <a:latin typeface="Nunito Black" pitchFamily="2" charset="0"/>
              </a:rPr>
              <a:t>dấu</a:t>
            </a:r>
            <a:r>
              <a:rPr lang="en-US" sz="2600" dirty="0">
                <a:solidFill>
                  <a:prstClr val="black"/>
                </a:solidFill>
                <a:latin typeface="Nunito Black" pitchFamily="2" charset="0"/>
              </a:rPr>
              <a:t> </a:t>
            </a:r>
            <a:r>
              <a:rPr lang="en-US" sz="2600" dirty="0" err="1">
                <a:solidFill>
                  <a:prstClr val="black"/>
                </a:solidFill>
                <a:latin typeface="Nunito Black" pitchFamily="2" charset="0"/>
              </a:rPr>
              <a:t>chấm</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và</a:t>
            </a:r>
            <a:r>
              <a:rPr lang="en-US" sz="2600" dirty="0">
                <a:solidFill>
                  <a:prstClr val="black"/>
                </a:solidFill>
                <a:latin typeface="Nunito Black" pitchFamily="2" charset="0"/>
              </a:rPr>
              <a:t> </a:t>
            </a:r>
            <a:r>
              <a:rPr lang="en-US" sz="2600" dirty="0" err="1">
                <a:solidFill>
                  <a:prstClr val="black"/>
                </a:solidFill>
                <a:latin typeface="Nunito Black" pitchFamily="2" charset="0"/>
              </a:rPr>
              <a:t>có</a:t>
            </a:r>
            <a:r>
              <a:rPr lang="en-US" sz="2600" dirty="0">
                <a:solidFill>
                  <a:prstClr val="black"/>
                </a:solidFill>
                <a:latin typeface="Nunito Black" pitchFamily="2" charset="0"/>
              </a:rPr>
              <a:t> </a:t>
            </a:r>
            <a:r>
              <a:rPr lang="en-US" sz="2600" dirty="0" err="1">
                <a:solidFill>
                  <a:prstClr val="black"/>
                </a:solidFill>
                <a:latin typeface="Nunito Black" pitchFamily="2" charset="0"/>
              </a:rPr>
              <a:t>từ</a:t>
            </a:r>
            <a:r>
              <a:rPr lang="en-US" sz="2600" dirty="0">
                <a:solidFill>
                  <a:prstClr val="black"/>
                </a:solidFill>
                <a:latin typeface="Nunito Black" pitchFamily="2" charset="0"/>
              </a:rPr>
              <a:t> </a:t>
            </a:r>
            <a:r>
              <a:rPr lang="en-US" sz="2600" dirty="0" err="1">
                <a:solidFill>
                  <a:prstClr val="black"/>
                </a:solidFill>
                <a:latin typeface="Nunito Black" pitchFamily="2" charset="0"/>
              </a:rPr>
              <a:t>để</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làm</a:t>
            </a:r>
            <a:r>
              <a:rPr lang="en-US" sz="2600" dirty="0">
                <a:solidFill>
                  <a:prstClr val="black"/>
                </a:solidFill>
                <a:latin typeface="Nunito Black" pitchFamily="2" charset="0"/>
              </a:rPr>
              <a:t> </a:t>
            </a:r>
            <a:r>
              <a:rPr lang="en-US" sz="2600" dirty="0" err="1">
                <a:solidFill>
                  <a:prstClr val="black"/>
                </a:solidFill>
                <a:latin typeface="Nunito Black" pitchFamily="2" charset="0"/>
              </a:rPr>
              <a:t>gì</a:t>
            </a:r>
            <a:r>
              <a:rPr lang="en-US" sz="2600" dirty="0">
                <a:solidFill>
                  <a:prstClr val="black"/>
                </a:solidFill>
                <a:latin typeface="Nunito Black" pitchFamily="2" charset="0"/>
              </a:rPr>
              <a:t>”.</a:t>
            </a:r>
          </a:p>
        </p:txBody>
      </p:sp>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2" presetClass="exit" presetSubtype="4" fill="hold" grpId="1" nodeType="withEffect">
                                  <p:stCondLst>
                                    <p:cond delay="0"/>
                                  </p:stCondLst>
                                  <p:childTnLst>
                                    <p:animEffect transition="out" filter="wipe(dow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xit" presetSubtype="0" fill="hold" grpId="1"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6" grpId="1"/>
      <p:bldP spid="17" grpId="0"/>
      <p:bldP spid="17" grpId="1"/>
      <p:bldP spid="18" grpId="0" animBg="1"/>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8F9DD7F-11D0-A20C-D7EB-DF5AA7B45635}"/>
              </a:ext>
            </a:extLst>
          </p:cNvPr>
          <p:cNvPicPr>
            <a:picLocks noChangeAspect="1"/>
          </p:cNvPicPr>
          <p:nvPr/>
        </p:nvPicPr>
        <p:blipFill>
          <a:blip r:embed="rId2"/>
          <a:stretch>
            <a:fillRect/>
          </a:stretch>
        </p:blipFill>
        <p:spPr>
          <a:xfrm>
            <a:off x="0" y="85242"/>
            <a:ext cx="12192000" cy="6858000"/>
          </a:xfrm>
          <a:prstGeom prst="rect">
            <a:avLst/>
          </a:prstGeom>
        </p:spPr>
      </p:pic>
      <p:pic>
        <p:nvPicPr>
          <p:cNvPr id="7" name="Picture 6">
            <a:extLst>
              <a:ext uri="{FF2B5EF4-FFF2-40B4-BE49-F238E27FC236}">
                <a16:creationId xmlns="" xmlns:a16="http://schemas.microsoft.com/office/drawing/2014/main" id="{2F34A453-D191-6208-5746-A06A5EE51B9A}"/>
              </a:ext>
            </a:extLst>
          </p:cNvPr>
          <p:cNvPicPr>
            <a:picLocks noChangeAspect="1"/>
          </p:cNvPicPr>
          <p:nvPr/>
        </p:nvPicPr>
        <p:blipFill>
          <a:blip r:embed="rId3"/>
          <a:stretch>
            <a:fillRect/>
          </a:stretch>
        </p:blipFill>
        <p:spPr>
          <a:xfrm>
            <a:off x="60960" y="0"/>
            <a:ext cx="1295400" cy="1219200"/>
          </a:xfrm>
          <a:prstGeom prst="rect">
            <a:avLst/>
          </a:prstGeom>
          <a:ln>
            <a:noFill/>
          </a:ln>
          <a:effectLst>
            <a:softEdge rad="112500"/>
          </a:effectLst>
        </p:spPr>
      </p:pic>
      <p:sp>
        <p:nvSpPr>
          <p:cNvPr id="6" name="Rectangle: Rounded Corners 10">
            <a:extLst>
              <a:ext uri="{FF2B5EF4-FFF2-40B4-BE49-F238E27FC236}">
                <a16:creationId xmlns="" xmlns:a16="http://schemas.microsoft.com/office/drawing/2014/main" id="{8DF9AFA0-84FE-1D74-3146-87555832D87E}"/>
              </a:ext>
            </a:extLst>
          </p:cNvPr>
          <p:cNvSpPr/>
          <p:nvPr/>
        </p:nvSpPr>
        <p:spPr>
          <a:xfrm>
            <a:off x="1371600" y="211734"/>
            <a:ext cx="89154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1" u="none" strike="noStrike" kern="1200" cap="none" spc="0" normalizeH="0" baseline="0" noProof="0" dirty="0" smtClean="0">
                <a:ln>
                  <a:noFill/>
                </a:ln>
                <a:solidFill>
                  <a:prstClr val="white"/>
                </a:solidFill>
                <a:effectLst/>
                <a:uLnTx/>
                <a:uFillTx/>
                <a:latin typeface="Nunito Black" panose="00000A00000000000000" pitchFamily="2" charset="0"/>
              </a:rPr>
              <a:t>3. </a:t>
            </a:r>
            <a:r>
              <a:rPr lang="en-US" sz="2800" noProof="0" dirty="0" err="1" smtClean="0">
                <a:latin typeface="Nunito Black" pitchFamily="2" charset="0"/>
              </a:rPr>
              <a:t>Đọc</a:t>
            </a:r>
            <a:r>
              <a:rPr lang="en-US" sz="2800" noProof="0" dirty="0" smtClean="0">
                <a:latin typeface="Nunito Black" pitchFamily="2" charset="0"/>
              </a:rPr>
              <a:t> </a:t>
            </a:r>
            <a:r>
              <a:rPr lang="en-US" sz="2800" noProof="0" dirty="0" err="1" smtClean="0">
                <a:latin typeface="Nunito Black" pitchFamily="2" charset="0"/>
              </a:rPr>
              <a:t>câu</a:t>
            </a:r>
            <a:r>
              <a:rPr lang="en-US" sz="2800" noProof="0" dirty="0" smtClean="0">
                <a:latin typeface="Nunito Black" pitchFamily="2" charset="0"/>
              </a:rPr>
              <a:t> </a:t>
            </a:r>
            <a:r>
              <a:rPr lang="en-US" sz="2800" noProof="0" dirty="0" err="1" smtClean="0">
                <a:latin typeface="Nunito Black" pitchFamily="2" charset="0"/>
              </a:rPr>
              <a:t>chuyện</a:t>
            </a:r>
            <a:r>
              <a:rPr lang="en-US" sz="2800" noProof="0" dirty="0" smtClean="0">
                <a:latin typeface="Nunito Black" pitchFamily="2" charset="0"/>
              </a:rPr>
              <a:t> </a:t>
            </a:r>
            <a:r>
              <a:rPr lang="en-US" sz="2800" noProof="0" dirty="0" err="1" smtClean="0">
                <a:latin typeface="Nunito Black" pitchFamily="2" charset="0"/>
              </a:rPr>
              <a:t>dưới</a:t>
            </a:r>
            <a:r>
              <a:rPr lang="en-US" sz="2800" noProof="0" dirty="0" smtClean="0">
                <a:latin typeface="Nunito Black" pitchFamily="2" charset="0"/>
              </a:rPr>
              <a:t> </a:t>
            </a:r>
            <a:r>
              <a:rPr lang="en-US" sz="2800" noProof="0" dirty="0" err="1" smtClean="0">
                <a:latin typeface="Nunito Black" pitchFamily="2" charset="0"/>
              </a:rPr>
              <a:t>đây</a:t>
            </a:r>
            <a:r>
              <a:rPr lang="en-US" sz="2800" noProof="0" dirty="0" smtClean="0">
                <a:latin typeface="Nunito Black" pitchFamily="2" charset="0"/>
              </a:rPr>
              <a:t> </a:t>
            </a:r>
            <a:r>
              <a:rPr lang="en-US" sz="2800" noProof="0" dirty="0" err="1" smtClean="0">
                <a:latin typeface="Nunito Black" pitchFamily="2" charset="0"/>
              </a:rPr>
              <a:t>và</a:t>
            </a:r>
            <a:r>
              <a:rPr lang="en-US" sz="2800" noProof="0" dirty="0" smtClean="0">
                <a:latin typeface="Nunito Black" pitchFamily="2" charset="0"/>
              </a:rPr>
              <a:t> </a:t>
            </a:r>
            <a:r>
              <a:rPr lang="en-US" sz="2800" noProof="0" dirty="0" err="1" smtClean="0">
                <a:latin typeface="Nunito Black" pitchFamily="2" charset="0"/>
              </a:rPr>
              <a:t>thực</a:t>
            </a:r>
            <a:r>
              <a:rPr lang="en-US" sz="2800" noProof="0" dirty="0" smtClean="0">
                <a:latin typeface="Nunito Black" pitchFamily="2" charset="0"/>
              </a:rPr>
              <a:t> </a:t>
            </a:r>
            <a:r>
              <a:rPr lang="en-US" sz="2800" noProof="0" dirty="0" err="1" smtClean="0">
                <a:latin typeface="Nunito Black" pitchFamily="2" charset="0"/>
              </a:rPr>
              <a:t>hiện</a:t>
            </a:r>
            <a:r>
              <a:rPr lang="en-US" sz="2800" noProof="0" dirty="0" smtClean="0">
                <a:latin typeface="Nunito Black" pitchFamily="2" charset="0"/>
              </a:rPr>
              <a:t> </a:t>
            </a:r>
            <a:r>
              <a:rPr lang="en-US" sz="2800" noProof="0" dirty="0" err="1" smtClean="0">
                <a:latin typeface="Nunito Black" pitchFamily="2" charset="0"/>
              </a:rPr>
              <a:t>yêu</a:t>
            </a:r>
            <a:r>
              <a:rPr lang="en-US" sz="2800" noProof="0" dirty="0" smtClean="0">
                <a:latin typeface="Nunito Black" pitchFamily="2" charset="0"/>
              </a:rPr>
              <a:t> </a:t>
            </a:r>
            <a:r>
              <a:rPr lang="en-US" sz="2800" noProof="0" dirty="0" err="1" smtClean="0">
                <a:latin typeface="Nunito Black" pitchFamily="2" charset="0"/>
              </a:rPr>
              <a:t>cầu</a:t>
            </a:r>
            <a:r>
              <a:rPr lang="en-US" sz="2800" noProof="0" dirty="0" smtClean="0">
                <a:latin typeface="Nunito Black" pitchFamily="2" charset="0"/>
              </a:rPr>
              <a:t>.</a:t>
            </a: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sp>
        <p:nvSpPr>
          <p:cNvPr id="8" name="Rectangle 7"/>
          <p:cNvSpPr/>
          <p:nvPr/>
        </p:nvSpPr>
        <p:spPr>
          <a:xfrm>
            <a:off x="1219200" y="1348740"/>
            <a:ext cx="9570720" cy="532453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3200" b="1" dirty="0">
                <a:solidFill>
                  <a:srgbClr val="000000"/>
                </a:solidFill>
                <a:latin typeface="Nunito" pitchFamily="2" charset="0"/>
              </a:rPr>
              <a:t>Hộp bút của Na</a:t>
            </a:r>
            <a:endParaRPr lang="vi-VN" sz="3200" dirty="0">
              <a:solidFill>
                <a:srgbClr val="000000"/>
              </a:solidFill>
              <a:latin typeface="Nunito" pitchFamily="2" charset="0"/>
            </a:endParaRP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Trong </a:t>
            </a:r>
            <a:r>
              <a:rPr lang="vi-VN" sz="2800" dirty="0">
                <a:solidFill>
                  <a:srgbClr val="000000"/>
                </a:solidFill>
                <a:latin typeface="Nunito" pitchFamily="2" charset="0"/>
              </a:rPr>
              <a:t>hộp bút bé nhỏ có tiếng lao xao. Na ghé tai nghe, có tiếng bút chì:</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Tớ được dùng nhiều nhất nên tớ chỉ còn một mẩu.</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Có </a:t>
            </a:r>
            <a:r>
              <a:rPr lang="vi-VN" sz="2800" dirty="0">
                <a:solidFill>
                  <a:srgbClr val="000000"/>
                </a:solidFill>
                <a:latin typeface="Nunito" pitchFamily="2" charset="0"/>
              </a:rPr>
              <a:t>tiếng tẩy đáp lại:</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Tớ toàn vụn tẩy vì chữa cho cậu. Tớ quan trọng nhất. Thước kẻ lên tiếng:</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Tớ mới quan trọng. Tớ được dùng nhiều đến mức mờ hết cả số.</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Na </a:t>
            </a:r>
            <a:r>
              <a:rPr lang="vi-VN" sz="2800" dirty="0">
                <a:solidFill>
                  <a:srgbClr val="000000"/>
                </a:solidFill>
                <a:latin typeface="Nunito" pitchFamily="2" charset="0"/>
              </a:rPr>
              <a:t>bối rối mở hộp bút. Cô bé thầm thì:</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Ai cũng quan trọng vì đều là bạn thân của tớ.</a:t>
            </a:r>
          </a:p>
          <a:p>
            <a:pPr algn="r"/>
            <a:r>
              <a:rPr lang="vi-VN" sz="2800" dirty="0">
                <a:solidFill>
                  <a:srgbClr val="000000"/>
                </a:solidFill>
                <a:latin typeface="Nunito" pitchFamily="2" charset="0"/>
              </a:rPr>
              <a:t>(Theo An Hạnh</a:t>
            </a:r>
            <a:r>
              <a:rPr lang="vi-VN" sz="2800" dirty="0" smtClean="0">
                <a:solidFill>
                  <a:srgbClr val="000000"/>
                </a:solidFill>
                <a:latin typeface="Nunito" pitchFamily="2" charset="0"/>
              </a:rPr>
              <a:t>)</a:t>
            </a:r>
            <a:endParaRPr lang="vi-VN" sz="2800" dirty="0">
              <a:solidFill>
                <a:srgbClr val="000000"/>
              </a:solidFill>
              <a:latin typeface="Nunito" pitchFamily="2" charset="0"/>
            </a:endParaRPr>
          </a:p>
        </p:txBody>
      </p:sp>
    </p:spTree>
    <p:extLst>
      <p:ext uri="{BB962C8B-B14F-4D97-AF65-F5344CB8AC3E}">
        <p14:creationId xmlns:p14="http://schemas.microsoft.com/office/powerpoint/2010/main" val="34809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A01E0FE-C57F-B404-092E-FE40DCE47E26}"/>
              </a:ext>
            </a:extLst>
          </p:cNvPr>
          <p:cNvPicPr>
            <a:picLocks noChangeAspect="1"/>
          </p:cNvPicPr>
          <p:nvPr/>
        </p:nvPicPr>
        <p:blipFill>
          <a:blip r:embed="rId3"/>
          <a:stretch>
            <a:fillRect/>
          </a:stretch>
        </p:blipFill>
        <p:spPr>
          <a:xfrm>
            <a:off x="0" y="-239194"/>
            <a:ext cx="12192000" cy="6858000"/>
          </a:xfrm>
          <a:prstGeom prst="rect">
            <a:avLst/>
          </a:prstGeom>
        </p:spPr>
      </p:pic>
      <p:pic>
        <p:nvPicPr>
          <p:cNvPr id="2" name="Picture 1"/>
          <p:cNvPicPr>
            <a:picLocks noChangeAspect="1"/>
          </p:cNvPicPr>
          <p:nvPr/>
        </p:nvPicPr>
        <p:blipFill>
          <a:blip r:embed="rId4"/>
          <a:stretch>
            <a:fillRect/>
          </a:stretch>
        </p:blipFill>
        <p:spPr>
          <a:xfrm>
            <a:off x="76201" y="2514600"/>
            <a:ext cx="4876800" cy="3505200"/>
          </a:xfrm>
          <a:prstGeom prst="rect">
            <a:avLst/>
          </a:prstGeom>
        </p:spPr>
      </p:pic>
      <p:pic>
        <p:nvPicPr>
          <p:cNvPr id="4" name="Picture 3"/>
          <p:cNvPicPr>
            <a:picLocks noChangeAspect="1"/>
          </p:cNvPicPr>
          <p:nvPr/>
        </p:nvPicPr>
        <p:blipFill>
          <a:blip r:embed="rId5"/>
          <a:stretch>
            <a:fillRect/>
          </a:stretch>
        </p:blipFill>
        <p:spPr>
          <a:xfrm>
            <a:off x="914400" y="76200"/>
            <a:ext cx="7573115" cy="609600"/>
          </a:xfrm>
          <a:prstGeom prst="rect">
            <a:avLst/>
          </a:prstGeom>
        </p:spPr>
      </p:pic>
      <p:grpSp>
        <p:nvGrpSpPr>
          <p:cNvPr id="21" name="Group 20"/>
          <p:cNvGrpSpPr/>
          <p:nvPr/>
        </p:nvGrpSpPr>
        <p:grpSpPr>
          <a:xfrm>
            <a:off x="960352" y="660645"/>
            <a:ext cx="3076199" cy="2026712"/>
            <a:chOff x="960352" y="660645"/>
            <a:chExt cx="3076199" cy="2026712"/>
          </a:xfrm>
        </p:grpSpPr>
        <p:pic>
          <p:nvPicPr>
            <p:cNvPr id="8" name="Picture 7"/>
            <p:cNvPicPr>
              <a:picLocks noChangeAspect="1"/>
            </p:cNvPicPr>
            <p:nvPr/>
          </p:nvPicPr>
          <p:blipFill>
            <a:blip r:embed="rId6"/>
            <a:stretch>
              <a:fillRect/>
            </a:stretch>
          </p:blipFill>
          <p:spPr>
            <a:xfrm>
              <a:off x="960352" y="660645"/>
              <a:ext cx="3076199" cy="2026712"/>
            </a:xfrm>
            <a:prstGeom prst="rect">
              <a:avLst/>
            </a:prstGeom>
          </p:spPr>
        </p:pic>
        <p:sp>
          <p:nvSpPr>
            <p:cNvPr id="9" name="TextBox 8"/>
            <p:cNvSpPr txBox="1"/>
            <p:nvPr/>
          </p:nvSpPr>
          <p:spPr>
            <a:xfrm>
              <a:off x="1812651" y="1810195"/>
              <a:ext cx="1371600" cy="584775"/>
            </a:xfrm>
            <a:prstGeom prst="rect">
              <a:avLst/>
            </a:prstGeom>
            <a:noFill/>
          </p:spPr>
          <p:txBody>
            <a:bodyPr wrap="square" rtlCol="0">
              <a:spAutoFit/>
            </a:bodyPr>
            <a:lstStyle/>
            <a:p>
              <a:r>
                <a:rPr lang="en-US" sz="3200" dirty="0" err="1" smtClean="0">
                  <a:solidFill>
                    <a:srgbClr val="0070C0"/>
                  </a:solidFill>
                  <a:latin typeface="Nunito Black" pitchFamily="2" charset="0"/>
                </a:rPr>
                <a:t>Gợi</a:t>
              </a:r>
              <a:r>
                <a:rPr lang="en-US" sz="3200" dirty="0" smtClean="0">
                  <a:solidFill>
                    <a:srgbClr val="0070C0"/>
                  </a:solidFill>
                  <a:latin typeface="Nunito Black" pitchFamily="2" charset="0"/>
                </a:rPr>
                <a:t> ý</a:t>
              </a:r>
              <a:endParaRPr lang="en-US" sz="3200" dirty="0">
                <a:solidFill>
                  <a:srgbClr val="0070C0"/>
                </a:solidFill>
                <a:latin typeface="Nunito Black" pitchFamily="2" charset="0"/>
              </a:endParaRPr>
            </a:p>
          </p:txBody>
        </p:sp>
      </p:grpSp>
      <p:sp>
        <p:nvSpPr>
          <p:cNvPr id="14" name="Rectangle 13"/>
          <p:cNvSpPr/>
          <p:nvPr/>
        </p:nvSpPr>
        <p:spPr>
          <a:xfrm>
            <a:off x="5191971" y="3249255"/>
            <a:ext cx="6583800" cy="1569660"/>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dirty="0" smtClean="0">
                <a:solidFill>
                  <a:srgbClr val="FF0000"/>
                </a:solidFill>
                <a:latin typeface="Nunito Sans Black" pitchFamily="2" charset="0"/>
              </a:rPr>
              <a:t>H:</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Trong hộp bút, ai được dùng đến mức chỉ còn một mẩu?</a:t>
            </a:r>
          </a:p>
          <a:p>
            <a:pPr algn="just"/>
            <a:r>
              <a:rPr lang="en-US" sz="2400" dirty="0" smtClean="0">
                <a:solidFill>
                  <a:srgbClr val="FF0000"/>
                </a:solidFill>
                <a:latin typeface="Nunito Sans Black" pitchFamily="2" charset="0"/>
              </a:rPr>
              <a:t>Đ:</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Bút </a:t>
            </a:r>
            <a:r>
              <a:rPr lang="vi-VN" sz="2400" dirty="0" smtClean="0">
                <a:solidFill>
                  <a:srgbClr val="0070C0"/>
                </a:solidFill>
                <a:latin typeface="Nunito Sans Black" pitchFamily="2" charset="0"/>
              </a:rPr>
              <a:t>ch</a:t>
            </a:r>
            <a:r>
              <a:rPr lang="en-US" sz="2400" dirty="0" smtClean="0">
                <a:solidFill>
                  <a:srgbClr val="0070C0"/>
                </a:solidFill>
                <a:latin typeface="Nunito Sans Black" pitchFamily="2" charset="0"/>
              </a:rPr>
              <a:t>ì</a:t>
            </a:r>
            <a:r>
              <a:rPr lang="vi-VN" sz="2400" dirty="0" smtClean="0">
                <a:solidFill>
                  <a:srgbClr val="0070C0"/>
                </a:solidFill>
                <a:latin typeface="Nunito Sans Black" pitchFamily="2" charset="0"/>
              </a:rPr>
              <a:t> </a:t>
            </a:r>
            <a:r>
              <a:rPr lang="vi-VN" sz="2400" dirty="0">
                <a:solidFill>
                  <a:srgbClr val="0070C0"/>
                </a:solidFill>
                <a:latin typeface="Nunito Sans Black" pitchFamily="2" charset="0"/>
              </a:rPr>
              <a:t>được dùng nhiều đến mức chỉ còn một mẩu</a:t>
            </a:r>
            <a:r>
              <a:rPr lang="vi-VN" sz="2400" dirty="0" smtClean="0">
                <a:solidFill>
                  <a:srgbClr val="0070C0"/>
                </a:solidFill>
                <a:latin typeface="Nunito Sans Black" pitchFamily="2" charset="0"/>
              </a:rPr>
              <a:t>.</a:t>
            </a:r>
            <a:endParaRPr lang="vi-VN" sz="2400" dirty="0">
              <a:solidFill>
                <a:srgbClr val="0070C0"/>
              </a:solidFill>
              <a:latin typeface="Nunito Sans Black" pitchFamily="2" charset="0"/>
            </a:endParaRPr>
          </a:p>
        </p:txBody>
      </p:sp>
      <p:sp>
        <p:nvSpPr>
          <p:cNvPr id="16" name="Rectangle 15"/>
          <p:cNvSpPr/>
          <p:nvPr/>
        </p:nvSpPr>
        <p:spPr>
          <a:xfrm>
            <a:off x="5191971" y="4939378"/>
            <a:ext cx="6583800" cy="1569660"/>
          </a:xfrm>
          <a:prstGeom prst="rect">
            <a:avLst/>
          </a:prstGeom>
          <a:solidFill>
            <a:srgbClr val="F5F6BC"/>
          </a:solidFill>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en-US" sz="2400" dirty="0" smtClean="0">
                <a:solidFill>
                  <a:srgbClr val="FF0000"/>
                </a:solidFill>
                <a:latin typeface="Nunito Sans Black" pitchFamily="2" charset="0"/>
              </a:rPr>
              <a:t>H:</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Trong hộp bút, ai được dùng đến mức chỉ còn toàn vụn?</a:t>
            </a:r>
          </a:p>
          <a:p>
            <a:pPr lvl="0" algn="just"/>
            <a:r>
              <a:rPr lang="en-US" sz="2400" dirty="0" smtClean="0">
                <a:solidFill>
                  <a:srgbClr val="FF0000"/>
                </a:solidFill>
                <a:latin typeface="Nunito Sans Black" pitchFamily="2" charset="0"/>
              </a:rPr>
              <a:t>Đ:</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Tẩy là đồ vật được dùng chỉ còn toàn vụn.</a:t>
            </a:r>
          </a:p>
        </p:txBody>
      </p:sp>
      <p:sp>
        <p:nvSpPr>
          <p:cNvPr id="18" name="Cloud 17">
            <a:extLst>
              <a:ext uri="{FF2B5EF4-FFF2-40B4-BE49-F238E27FC236}">
                <a16:creationId xmlns="" xmlns:a16="http://schemas.microsoft.com/office/drawing/2014/main" id="{C0755511-67E4-33FC-055D-EE6DCEC743C0}"/>
              </a:ext>
            </a:extLst>
          </p:cNvPr>
          <p:cNvSpPr/>
          <p:nvPr/>
        </p:nvSpPr>
        <p:spPr>
          <a:xfrm>
            <a:off x="7040332" y="1810195"/>
            <a:ext cx="3137458" cy="1367349"/>
          </a:xfrm>
          <a:prstGeom prst="cloud">
            <a:avLst/>
          </a:prstGeom>
          <a:solidFill>
            <a:srgbClr val="DAFEE0"/>
          </a:solidFill>
          <a:ln w="28575">
            <a:solidFill>
              <a:schemeClr val="tx2">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endParaRPr lang="en-US" sz="2400" dirty="0">
              <a:solidFill>
                <a:srgbClr val="0070C0"/>
              </a:solidFill>
              <a:latin typeface="Nunito Sans Black" pitchFamily="2" charset="0"/>
            </a:endParaRPr>
          </a:p>
        </p:txBody>
      </p:sp>
      <p:sp>
        <p:nvSpPr>
          <p:cNvPr id="17" name="Rectangle 16"/>
          <p:cNvSpPr/>
          <p:nvPr/>
        </p:nvSpPr>
        <p:spPr>
          <a:xfrm>
            <a:off x="7519829" y="2079531"/>
            <a:ext cx="2105343" cy="830997"/>
          </a:xfrm>
          <a:prstGeom prst="rect">
            <a:avLst/>
          </a:prstGeom>
        </p:spPr>
        <p:txBody>
          <a:bodyPr wrap="square">
            <a:spAutoFit/>
          </a:bodyPr>
          <a:lstStyle/>
          <a:p>
            <a:pPr algn="ctr"/>
            <a:r>
              <a:rPr lang="en-US" sz="2400" dirty="0">
                <a:solidFill>
                  <a:srgbClr val="0070C0"/>
                </a:solidFill>
                <a:latin typeface="Nunito Sans Black" pitchFamily="2" charset="0"/>
              </a:rPr>
              <a:t>LÀM VIỆC NHÓM ĐÔI</a:t>
            </a:r>
          </a:p>
        </p:txBody>
      </p:sp>
      <p:sp>
        <p:nvSpPr>
          <p:cNvPr id="19" name="Rectangle 18"/>
          <p:cNvSpPr/>
          <p:nvPr/>
        </p:nvSpPr>
        <p:spPr>
          <a:xfrm>
            <a:off x="7434139" y="2138240"/>
            <a:ext cx="2099463" cy="830997"/>
          </a:xfrm>
          <a:prstGeom prst="rect">
            <a:avLst/>
          </a:prstGeom>
        </p:spPr>
        <p:txBody>
          <a:bodyPr wrap="square">
            <a:spAutoFit/>
          </a:bodyPr>
          <a:lstStyle/>
          <a:p>
            <a:pPr lvl="0" algn="ctr"/>
            <a:r>
              <a:rPr lang="en-US" sz="2400" dirty="0" smtClean="0">
                <a:solidFill>
                  <a:srgbClr val="0070C0"/>
                </a:solidFill>
                <a:latin typeface="Nunito Sans Black" pitchFamily="2" charset="0"/>
              </a:rPr>
              <a:t>CÁC NHÓM TRÌNH BÀY</a:t>
            </a:r>
            <a:endParaRPr lang="en-US" sz="2400" dirty="0">
              <a:solidFill>
                <a:srgbClr val="0070C0"/>
              </a:solidFill>
              <a:latin typeface="Nunito Sans Black" pitchFamily="2" charset="0"/>
            </a:endParaRPr>
          </a:p>
        </p:txBody>
      </p:sp>
      <p:sp>
        <p:nvSpPr>
          <p:cNvPr id="20" name="Rectangle 19"/>
          <p:cNvSpPr/>
          <p:nvPr/>
        </p:nvSpPr>
        <p:spPr>
          <a:xfrm>
            <a:off x="7362450" y="2151242"/>
            <a:ext cx="2548297" cy="830997"/>
          </a:xfrm>
          <a:prstGeom prst="rect">
            <a:avLst/>
          </a:prstGeom>
        </p:spPr>
        <p:txBody>
          <a:bodyPr wrap="square">
            <a:spAutoFit/>
          </a:bodyPr>
          <a:lstStyle/>
          <a:p>
            <a:pPr lvl="0" algn="ctr"/>
            <a:r>
              <a:rPr lang="en-US" sz="2400" dirty="0" smtClean="0">
                <a:solidFill>
                  <a:srgbClr val="0070C0"/>
                </a:solidFill>
                <a:latin typeface="Nunito Sans Black" pitchFamily="2" charset="0"/>
              </a:rPr>
              <a:t>HS </a:t>
            </a:r>
            <a:r>
              <a:rPr lang="en-US" sz="2400" dirty="0">
                <a:solidFill>
                  <a:srgbClr val="0070C0"/>
                </a:solidFill>
                <a:latin typeface="Nunito Sans Black" pitchFamily="2" charset="0"/>
              </a:rPr>
              <a:t>NHẨM CÂU HỎI  ĐÁP</a:t>
            </a:r>
          </a:p>
        </p:txBody>
      </p:sp>
      <p:pic>
        <p:nvPicPr>
          <p:cNvPr id="22" name="Picture 21"/>
          <p:cNvPicPr>
            <a:picLocks noChangeAspect="1"/>
          </p:cNvPicPr>
          <p:nvPr/>
        </p:nvPicPr>
        <p:blipFill>
          <a:blip r:embed="rId7"/>
          <a:stretch>
            <a:fillRect/>
          </a:stretch>
        </p:blipFill>
        <p:spPr>
          <a:xfrm>
            <a:off x="3353114" y="626658"/>
            <a:ext cx="8333430" cy="868286"/>
          </a:xfrm>
          <a:prstGeom prst="rect">
            <a:avLst/>
          </a:prstGeom>
        </p:spPr>
      </p:pic>
      <p:pic>
        <p:nvPicPr>
          <p:cNvPr id="23" name="Picture 22"/>
          <p:cNvPicPr>
            <a:picLocks noChangeAspect="1"/>
          </p:cNvPicPr>
          <p:nvPr/>
        </p:nvPicPr>
        <p:blipFill>
          <a:blip r:embed="rId8"/>
          <a:stretch>
            <a:fillRect/>
          </a:stretch>
        </p:blipFill>
        <p:spPr>
          <a:xfrm>
            <a:off x="4495800" y="2091142"/>
            <a:ext cx="6886447" cy="759286"/>
          </a:xfrm>
          <a:prstGeom prst="rect">
            <a:avLst/>
          </a:prstGeom>
        </p:spPr>
      </p:pic>
    </p:spTree>
    <p:extLst>
      <p:ext uri="{BB962C8B-B14F-4D97-AF65-F5344CB8AC3E}">
        <p14:creationId xmlns:p14="http://schemas.microsoft.com/office/powerpoint/2010/main" val="36643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22" presetClass="exit" presetSubtype="4" fill="hold" grpId="1" nodeType="withEffect">
                                  <p:stCondLst>
                                    <p:cond delay="0"/>
                                  </p:stCondLst>
                                  <p:childTnLst>
                                    <p:animEffect transition="out" filter="wipe(down)">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xit" presetSubtype="0" fill="hold" grpId="1"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22" presetClass="exit" presetSubtype="4" fill="hold" grpId="1" nodeType="withEffect">
                                  <p:stCondLst>
                                    <p:cond delay="0"/>
                                  </p:stCondLst>
                                  <p:childTnLst>
                                    <p:animEffect transition="out" filter="wipe(down)">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8" grpId="0" animBg="1"/>
      <p:bldP spid="18" grpId="1" animBg="1"/>
      <p:bldP spid="17" grpId="0"/>
      <p:bldP spid="17" grpId="1"/>
      <p:bldP spid="19" grpId="0"/>
      <p:bldP spid="20" grpId="0"/>
      <p:bldP spid="20"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F19B711-C590-44D1-9AA8-9F143B0ED5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 xmlns:a16="http://schemas.microsoft.com/office/drawing/2014/main" id="{C0C79CF2-6A1C-4636-84CE-ABB2BE191D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 xmlns:a16="http://schemas.microsoft.com/office/drawing/2014/main" id="{7A5D17DF-AD65-402C-A95C-F13C770C9F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 xmlns:a16="http://schemas.microsoft.com/office/drawing/2014/main" id="{73F78383-08B4-8072-A611-E22385B21675}"/>
              </a:ext>
            </a:extLst>
          </p:cNvPr>
          <p:cNvSpPr txBox="1"/>
          <p:nvPr/>
        </p:nvSpPr>
        <p:spPr>
          <a:xfrm>
            <a:off x="5140065" y="1738376"/>
            <a:ext cx="5086693"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dirty="0" err="1">
                <a:ln>
                  <a:noFill/>
                </a:ln>
                <a:solidFill>
                  <a:srgbClr val="F46F18"/>
                </a:solidFill>
                <a:effectLst/>
                <a:uLnTx/>
                <a:uFillTx/>
                <a:latin typeface="Sigmar One" panose="00000500000000000000" pitchFamily="2" charset="0"/>
                <a:ea typeface="+mn-ea"/>
                <a:cs typeface="+mn-cs"/>
              </a:rPr>
              <a:t>Luyện</a:t>
            </a:r>
            <a:r>
              <a:rPr kumimoji="0" lang="en-US" sz="5867" b="0" i="0" u="none" strike="noStrike" kern="1200" cap="none" spc="0" normalizeH="0" baseline="0" noProof="0" dirty="0">
                <a:ln>
                  <a:noFill/>
                </a:ln>
                <a:solidFill>
                  <a:srgbClr val="F46F18"/>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rgbClr val="F46F18"/>
                </a:solidFill>
                <a:effectLst/>
                <a:uLnTx/>
                <a:uFillTx/>
                <a:latin typeface="Sigmar One" panose="00000500000000000000" pitchFamily="2" charset="0"/>
                <a:ea typeface="+mn-ea"/>
                <a:cs typeface="+mn-cs"/>
              </a:rPr>
              <a:t>viết</a:t>
            </a:r>
            <a:r>
              <a:rPr kumimoji="0" lang="en-US" sz="5867" b="0" i="0" u="none" strike="noStrike" kern="1200" cap="none" spc="0" normalizeH="0" baseline="0" noProof="0" dirty="0">
                <a:ln>
                  <a:noFill/>
                </a:ln>
                <a:solidFill>
                  <a:srgbClr val="F46F18"/>
                </a:solidFill>
                <a:effectLst/>
                <a:uLnTx/>
                <a:uFillTx/>
                <a:latin typeface="Sigmar One" panose="00000500000000000000" pitchFamily="2" charset="0"/>
                <a:ea typeface="+mn-ea"/>
                <a:cs typeface="+mn-cs"/>
              </a:rPr>
              <a:t> </a:t>
            </a:r>
            <a:r>
              <a:rPr lang="en-US" sz="5867" dirty="0" smtClean="0">
                <a:solidFill>
                  <a:srgbClr val="F46F18"/>
                </a:solidFill>
                <a:latin typeface="Sigmar One" panose="00000500000000000000" pitchFamily="2" charset="0"/>
              </a:rPr>
              <a:t>ĐOẠN</a:t>
            </a:r>
            <a:endParaRPr kumimoji="0" lang="en-US" sz="5867" b="0" i="0" u="none" strike="noStrike" kern="1200" cap="none" spc="0" normalizeH="0" baseline="0" noProof="0" dirty="0">
              <a:ln>
                <a:noFill/>
              </a:ln>
              <a:solidFill>
                <a:srgbClr val="F46F18"/>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dirty="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 xmlns:a16="http://schemas.microsoft.com/office/drawing/2014/main" id="{59F6309B-EABB-A876-5417-8234D0690D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6200" y="5029200"/>
            <a:ext cx="1644873" cy="179844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 xmlns:a16="http://schemas.microsoft.com/office/drawing/2014/main" id="{89D1390B-7E13-4B4F-9CB2-391063412E5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253" y="-5977"/>
            <a:ext cx="6238675" cy="6863979"/>
            <a:chOff x="305" y="-5977"/>
            <a:chExt cx="6238675" cy="6863979"/>
          </a:xfrm>
        </p:grpSpPr>
        <p:sp>
          <p:nvSpPr>
            <p:cNvPr id="43" name="Freeform: Shape 42">
              <a:extLst>
                <a:ext uri="{FF2B5EF4-FFF2-40B4-BE49-F238E27FC236}">
                  <a16:creationId xmlns="" xmlns:a16="http://schemas.microsoft.com/office/drawing/2014/main" id="{9E720206-AA49-4786-A932-A2650DE0918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 xmlns:a16="http://schemas.microsoft.com/office/drawing/2014/main" id="{C72F6EE6-EDE9-45A5-8F6D-02B9B7CB2C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 xmlns:a16="http://schemas.microsoft.com/office/drawing/2014/main" id="{C093DC50-3BD7-46B1-A300-CD207E152FF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stretch>
            <a:fillRect/>
          </a:stretch>
        </p:blipFill>
        <p:spPr>
          <a:xfrm>
            <a:off x="-22846" y="736586"/>
            <a:ext cx="5491305" cy="6110203"/>
          </a:xfrm>
          <a:prstGeom prst="rect">
            <a:avLst/>
          </a:prstGeom>
        </p:spPr>
      </p:pic>
      <p:sp>
        <p:nvSpPr>
          <p:cNvPr id="16" name="Rectangle: Rounded Corners 10">
            <a:extLst>
              <a:ext uri="{FF2B5EF4-FFF2-40B4-BE49-F238E27FC236}">
                <a16:creationId xmlns="" xmlns:a16="http://schemas.microsoft.com/office/drawing/2014/main" id="{8DF9AFA0-84FE-1D74-3146-87555832D87E}"/>
              </a:ext>
            </a:extLst>
          </p:cNvPr>
          <p:cNvSpPr/>
          <p:nvPr/>
        </p:nvSpPr>
        <p:spPr>
          <a:xfrm>
            <a:off x="228600" y="139805"/>
            <a:ext cx="9677400" cy="491831"/>
          </a:xfrm>
          <a:prstGeom prst="roundRect">
            <a:avLst/>
          </a:prstGeom>
          <a:solidFill>
            <a:srgbClr val="F46F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spcAft>
                <a:spcPts val="600"/>
              </a:spcAft>
              <a:defRPr/>
            </a:pPr>
            <a:r>
              <a:rPr lang="en-US" sz="2800" i="1" dirty="0" err="1">
                <a:solidFill>
                  <a:prstClr val="white"/>
                </a:solidFill>
                <a:latin typeface="Nunito Black" panose="00000A00000000000000" pitchFamily="2" charset="0"/>
              </a:rPr>
              <a:t>Câu</a:t>
            </a:r>
            <a:r>
              <a:rPr lang="en-US" sz="2800" i="1" dirty="0">
                <a:solidFill>
                  <a:prstClr val="white"/>
                </a:solidFill>
                <a:latin typeface="Nunito Black" panose="00000A00000000000000" pitchFamily="2" charset="0"/>
              </a:rPr>
              <a:t> 1. </a:t>
            </a:r>
            <a:r>
              <a:rPr lang="vi-VN" sz="2800" i="1" dirty="0">
                <a:solidFill>
                  <a:schemeClr val="bg1"/>
                </a:solidFill>
                <a:latin typeface="Nunito Black" pitchFamily="2" charset="0"/>
              </a:rPr>
              <a:t>Đọc Đơn xin vào Đội dưới đây và trả lời câu hỏi</a:t>
            </a:r>
            <a:r>
              <a:rPr lang="vi-VN" sz="2800" i="1" dirty="0">
                <a:solidFill>
                  <a:schemeClr val="bg1"/>
                </a:solidFill>
                <a:latin typeface="OpenSans"/>
              </a:rPr>
              <a:t>.</a:t>
            </a:r>
            <a:endParaRPr lang="en-US" sz="2800" i="1" dirty="0">
              <a:solidFill>
                <a:schemeClr val="bg1"/>
              </a:solidFill>
              <a:latin typeface="Nunito Black" panose="00000A00000000000000" pitchFamily="2" charset="0"/>
            </a:endParaRPr>
          </a:p>
        </p:txBody>
      </p:sp>
      <p:sp>
        <p:nvSpPr>
          <p:cNvPr id="17" name="Rectangle: Rounded Corners 10">
            <a:extLst>
              <a:ext uri="{FF2B5EF4-FFF2-40B4-BE49-F238E27FC236}">
                <a16:creationId xmlns="" xmlns:a16="http://schemas.microsoft.com/office/drawing/2014/main" id="{8DF9AFA0-84FE-1D74-3146-87555832D87E}"/>
              </a:ext>
            </a:extLst>
          </p:cNvPr>
          <p:cNvSpPr/>
          <p:nvPr/>
        </p:nvSpPr>
        <p:spPr>
          <a:xfrm>
            <a:off x="5534986" y="935666"/>
            <a:ext cx="5392733" cy="75565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en-US" sz="2400" dirty="0" err="1" smtClean="0">
                <a:solidFill>
                  <a:schemeClr val="tx1"/>
                </a:solidFill>
                <a:latin typeface="Nunito Black" panose="00000A00000000000000" pitchFamily="2" charset="0"/>
              </a:rPr>
              <a:t>Bạn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Nguyễn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Ngọc</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Bích</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viết</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trên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để</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làm</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gì</a:t>
            </a:r>
            <a:r>
              <a:rPr lang="en-US" sz="2400" dirty="0" smtClean="0">
                <a:solidFill>
                  <a:schemeClr val="tx1"/>
                </a:solidFill>
                <a:latin typeface="Nunito Black" panose="00000A00000000000000" pitchFamily="2" charset="0"/>
              </a:rPr>
              <a:t>?</a:t>
            </a:r>
          </a:p>
        </p:txBody>
      </p:sp>
      <p:sp>
        <p:nvSpPr>
          <p:cNvPr id="19" name="Rectangle: Rounded Corners 10">
            <a:extLst>
              <a:ext uri="{FF2B5EF4-FFF2-40B4-BE49-F238E27FC236}">
                <a16:creationId xmlns="" xmlns:a16="http://schemas.microsoft.com/office/drawing/2014/main" id="{8DF9AFA0-84FE-1D74-3146-87555832D87E}"/>
              </a:ext>
            </a:extLst>
          </p:cNvPr>
          <p:cNvSpPr/>
          <p:nvPr/>
        </p:nvSpPr>
        <p:spPr>
          <a:xfrm>
            <a:off x="7591934" y="1787868"/>
            <a:ext cx="4419600" cy="74334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defTabSz="914400">
              <a:lnSpc>
                <a:spcPct val="90000"/>
              </a:lnSpc>
              <a:spcBef>
                <a:spcPct val="0"/>
              </a:spcBef>
              <a:spcAft>
                <a:spcPts val="600"/>
              </a:spcAft>
              <a:defRPr/>
            </a:pPr>
            <a:r>
              <a:rPr lang="vi-VN" sz="2400" dirty="0">
                <a:solidFill>
                  <a:srgbClr val="F46F18"/>
                </a:solidFill>
                <a:latin typeface="Nunito Black" pitchFamily="2" charset="0"/>
              </a:rPr>
              <a:t>Bạn Nguyễn Ngọc Bích viết đơn để xin vào </a:t>
            </a:r>
            <a:r>
              <a:rPr lang="vi-VN" sz="2400" dirty="0" smtClean="0">
                <a:solidFill>
                  <a:srgbClr val="F46F18"/>
                </a:solidFill>
                <a:latin typeface="Nunito Black" pitchFamily="2" charset="0"/>
              </a:rPr>
              <a:t>Đội</a:t>
            </a:r>
            <a:r>
              <a:rPr lang="en-US" sz="2400" dirty="0" smtClean="0">
                <a:solidFill>
                  <a:srgbClr val="F46F18"/>
                </a:solidFill>
                <a:latin typeface="Nunito Black" pitchFamily="2" charset="0"/>
              </a:rPr>
              <a:t>.</a:t>
            </a:r>
            <a:endParaRPr lang="en-US" sz="2400" dirty="0">
              <a:solidFill>
                <a:srgbClr val="F46F18"/>
              </a:solidFill>
              <a:latin typeface="Nunito Black" panose="00000A00000000000000" pitchFamily="2" charset="0"/>
            </a:endParaRPr>
          </a:p>
        </p:txBody>
      </p:sp>
      <p:sp>
        <p:nvSpPr>
          <p:cNvPr id="4" name="Curved Up Arrow 3"/>
          <p:cNvSpPr/>
          <p:nvPr/>
        </p:nvSpPr>
        <p:spPr>
          <a:xfrm rot="3827597">
            <a:off x="5937957" y="3521788"/>
            <a:ext cx="795239" cy="641868"/>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Rounded Corners 10">
            <a:extLst>
              <a:ext uri="{FF2B5EF4-FFF2-40B4-BE49-F238E27FC236}">
                <a16:creationId xmlns="" xmlns:a16="http://schemas.microsoft.com/office/drawing/2014/main" id="{8DF9AFA0-84FE-1D74-3146-87555832D87E}"/>
              </a:ext>
            </a:extLst>
          </p:cNvPr>
          <p:cNvSpPr/>
          <p:nvPr/>
        </p:nvSpPr>
        <p:spPr>
          <a:xfrm>
            <a:off x="5548912" y="2806460"/>
            <a:ext cx="4204688" cy="443478"/>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en-US" sz="2400" dirty="0" err="1" smtClean="0">
                <a:solidFill>
                  <a:schemeClr val="tx1"/>
                </a:solidFill>
                <a:latin typeface="Nunito Black" panose="00000A00000000000000" pitchFamily="2" charset="0"/>
              </a:rPr>
              <a:t>Đơn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trên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được</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gửi</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cho</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ai</a:t>
            </a:r>
            <a:r>
              <a:rPr lang="en-US" sz="2400" dirty="0" smtClean="0">
                <a:solidFill>
                  <a:schemeClr val="tx1"/>
                </a:solidFill>
                <a:latin typeface="Nunito Black" panose="00000A00000000000000" pitchFamily="2" charset="0"/>
              </a:rPr>
              <a:t>?</a:t>
            </a:r>
          </a:p>
        </p:txBody>
      </p:sp>
      <p:sp>
        <p:nvSpPr>
          <p:cNvPr id="22" name="Rectangle: Rounded Corners 10">
            <a:extLst>
              <a:ext uri="{FF2B5EF4-FFF2-40B4-BE49-F238E27FC236}">
                <a16:creationId xmlns="" xmlns:a16="http://schemas.microsoft.com/office/drawing/2014/main" id="{8DF9AFA0-84FE-1D74-3146-87555832D87E}"/>
              </a:ext>
            </a:extLst>
          </p:cNvPr>
          <p:cNvSpPr/>
          <p:nvPr/>
        </p:nvSpPr>
        <p:spPr>
          <a:xfrm>
            <a:off x="6769311" y="3309766"/>
            <a:ext cx="5334000" cy="1084938"/>
          </a:xfrm>
          <a:prstGeom prst="roundRect">
            <a:avLst/>
          </a:prstGeom>
          <a:ln>
            <a:solidFill>
              <a:srgbClr val="57C7D4"/>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914400">
              <a:lnSpc>
                <a:spcPct val="90000"/>
              </a:lnSpc>
              <a:spcBef>
                <a:spcPct val="0"/>
              </a:spcBef>
              <a:spcAft>
                <a:spcPts val="600"/>
              </a:spcAft>
              <a:defRPr/>
            </a:pPr>
            <a:endParaRPr lang="en-US" sz="2400" dirty="0" smtClean="0">
              <a:solidFill>
                <a:prstClr val="black"/>
              </a:solidFill>
              <a:latin typeface="Nunito Black" pitchFamily="2" charset="0"/>
            </a:endParaRPr>
          </a:p>
          <a:p>
            <a:pPr algn="just" defTabSz="914400">
              <a:lnSpc>
                <a:spcPct val="90000"/>
              </a:lnSpc>
              <a:spcBef>
                <a:spcPct val="0"/>
              </a:spcBef>
              <a:spcAft>
                <a:spcPts val="600"/>
              </a:spcAft>
              <a:defRPr/>
            </a:pPr>
            <a:r>
              <a:rPr lang="vi-VN" sz="2400" dirty="0" smtClean="0">
                <a:solidFill>
                  <a:srgbClr val="0070C0"/>
                </a:solidFill>
                <a:latin typeface="Nunito Black" pitchFamily="2" charset="0"/>
              </a:rPr>
              <a:t>Đơn </a:t>
            </a:r>
            <a:r>
              <a:rPr lang="vi-VN" sz="2400" dirty="0">
                <a:solidFill>
                  <a:srgbClr val="0070C0"/>
                </a:solidFill>
                <a:latin typeface="Nunito Black" pitchFamily="2" charset="0"/>
              </a:rPr>
              <a:t>trên được gửi cho Ban phụ trách Đội trường Tiểu học Nguyễn Thái Học và Ban chỉ huy Liên đội</a:t>
            </a:r>
            <a:r>
              <a:rPr lang="en-US" sz="2400" dirty="0" smtClean="0">
                <a:solidFill>
                  <a:srgbClr val="0070C0"/>
                </a:solidFill>
                <a:latin typeface="Nunito Black" pitchFamily="2" charset="0"/>
              </a:rPr>
              <a:t>.</a:t>
            </a:r>
            <a:r>
              <a:rPr lang="vi-VN" sz="2400" dirty="0">
                <a:solidFill>
                  <a:srgbClr val="0070C0"/>
                </a:solidFill>
                <a:latin typeface="Nunito Black" pitchFamily="2" charset="0"/>
              </a:rPr>
              <a:t/>
            </a:r>
            <a:br>
              <a:rPr lang="vi-VN" sz="2400" dirty="0">
                <a:solidFill>
                  <a:srgbClr val="0070C0"/>
                </a:solidFill>
                <a:latin typeface="Nunito Black" pitchFamily="2" charset="0"/>
              </a:rPr>
            </a:br>
            <a:endParaRPr lang="en-US" sz="2400" dirty="0" smtClean="0">
              <a:solidFill>
                <a:srgbClr val="0070C0"/>
              </a:solidFill>
              <a:latin typeface="Nunito Black" panose="00000A00000000000000" pitchFamily="2" charset="0"/>
            </a:endParaRPr>
          </a:p>
        </p:txBody>
      </p:sp>
      <p:sp>
        <p:nvSpPr>
          <p:cNvPr id="23" name="Curved Up Arrow 22"/>
          <p:cNvSpPr/>
          <p:nvPr/>
        </p:nvSpPr>
        <p:spPr>
          <a:xfrm rot="3827597">
            <a:off x="6671450" y="1927223"/>
            <a:ext cx="795239" cy="641868"/>
          </a:xfrm>
          <a:prstGeom prst="curved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Rounded Corners 10">
            <a:extLst>
              <a:ext uri="{FF2B5EF4-FFF2-40B4-BE49-F238E27FC236}">
                <a16:creationId xmlns="" xmlns:a16="http://schemas.microsoft.com/office/drawing/2014/main" id="{8DF9AFA0-84FE-1D74-3146-87555832D87E}"/>
              </a:ext>
            </a:extLst>
          </p:cNvPr>
          <p:cNvSpPr/>
          <p:nvPr/>
        </p:nvSpPr>
        <p:spPr>
          <a:xfrm>
            <a:off x="6861089" y="5225056"/>
            <a:ext cx="5150445" cy="1538357"/>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B050"/>
                </a:solidFill>
                <a:latin typeface="Nunito Black" pitchFamily="2" charset="0"/>
              </a:rPr>
              <a:t>Người viết đơn đã hứa 3 điều</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Thực hiện 5 điều Bác Hồ </a:t>
            </a:r>
            <a:r>
              <a:rPr lang="vi-VN" sz="2400" dirty="0" smtClean="0">
                <a:solidFill>
                  <a:srgbClr val="00B050"/>
                </a:solidFill>
                <a:latin typeface="Nunito Black" pitchFamily="2" charset="0"/>
              </a:rPr>
              <a:t>dạy</a:t>
            </a:r>
            <a:r>
              <a:rPr lang="en-US" sz="2400" dirty="0" smtClean="0">
                <a:solidFill>
                  <a:srgbClr val="00B050"/>
                </a:solidFill>
                <a:latin typeface="Nunito Black" pitchFamily="2" charset="0"/>
              </a:rPr>
              <a:t>;</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Tuân theo Điều lệ </a:t>
            </a:r>
            <a:r>
              <a:rPr lang="vi-VN" sz="2400" dirty="0" smtClean="0">
                <a:solidFill>
                  <a:srgbClr val="00B050"/>
                </a:solidFill>
                <a:latin typeface="Nunito Black" pitchFamily="2" charset="0"/>
              </a:rPr>
              <a:t>Đội</a:t>
            </a:r>
            <a:r>
              <a:rPr lang="en-US" sz="2400" dirty="0" smtClean="0">
                <a:solidFill>
                  <a:srgbClr val="00B050"/>
                </a:solidFill>
                <a:latin typeface="Nunito Black" pitchFamily="2" charset="0"/>
              </a:rPr>
              <a:t>;</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Giữ gìn danh dự </a:t>
            </a:r>
            <a:r>
              <a:rPr lang="vi-VN" sz="2400" dirty="0" smtClean="0">
                <a:solidFill>
                  <a:srgbClr val="00B050"/>
                </a:solidFill>
                <a:latin typeface="Nunito Black" pitchFamily="2" charset="0"/>
              </a:rPr>
              <a:t>Đội</a:t>
            </a:r>
            <a:r>
              <a:rPr lang="en-US" sz="2400" dirty="0" smtClean="0">
                <a:solidFill>
                  <a:srgbClr val="00B050"/>
                </a:solidFill>
                <a:latin typeface="Nunito Black" pitchFamily="2" charset="0"/>
              </a:rPr>
              <a:t>.</a:t>
            </a:r>
            <a:endParaRPr lang="vi-VN" sz="2400" dirty="0">
              <a:solidFill>
                <a:srgbClr val="00B050"/>
              </a:solidFill>
              <a:latin typeface="Nunito Black" pitchFamily="2" charset="0"/>
            </a:endParaRPr>
          </a:p>
        </p:txBody>
      </p:sp>
      <p:sp>
        <p:nvSpPr>
          <p:cNvPr id="25" name="Rectangle: Rounded Corners 10">
            <a:extLst>
              <a:ext uri="{FF2B5EF4-FFF2-40B4-BE49-F238E27FC236}">
                <a16:creationId xmlns="" xmlns:a16="http://schemas.microsoft.com/office/drawing/2014/main" id="{8DF9AFA0-84FE-1D74-3146-87555832D87E}"/>
              </a:ext>
            </a:extLst>
          </p:cNvPr>
          <p:cNvSpPr/>
          <p:nvPr/>
        </p:nvSpPr>
        <p:spPr>
          <a:xfrm>
            <a:off x="5534986" y="4702097"/>
            <a:ext cx="6523682" cy="393646"/>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vi-VN" sz="2300" dirty="0">
                <a:latin typeface="Nunito Black" pitchFamily="2" charset="0"/>
              </a:rPr>
              <a:t>Người viết đơn đã hứa những gì khi vào Đội</a:t>
            </a:r>
            <a:r>
              <a:rPr lang="vi-VN" sz="2300" dirty="0" smtClean="0">
                <a:latin typeface="Nunito Black" pitchFamily="2" charset="0"/>
              </a:rPr>
              <a:t>?</a:t>
            </a:r>
            <a:endParaRPr lang="en-US" sz="2300" dirty="0" smtClean="0">
              <a:solidFill>
                <a:schemeClr val="tx1"/>
              </a:solidFill>
              <a:latin typeface="Nunito Black" panose="00000A00000000000000" pitchFamily="2" charset="0"/>
            </a:endParaRPr>
          </a:p>
        </p:txBody>
      </p:sp>
      <p:sp>
        <p:nvSpPr>
          <p:cNvPr id="26" name="Curved Up Arrow 25"/>
          <p:cNvSpPr/>
          <p:nvPr/>
        </p:nvSpPr>
        <p:spPr>
          <a:xfrm rot="3827597">
            <a:off x="5824481" y="5378167"/>
            <a:ext cx="1026594" cy="651424"/>
          </a:xfrm>
          <a:prstGeom prst="curvedUpArrow">
            <a:avLst/>
          </a:prstGeom>
          <a:solidFill>
            <a:srgbClr val="73C532"/>
          </a:solidFill>
          <a:ln>
            <a:solidFill>
              <a:srgbClr val="73C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524000" y="1368425"/>
            <a:ext cx="2286000" cy="612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200" y="1746251"/>
            <a:ext cx="5458786" cy="768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260" y="4267201"/>
            <a:ext cx="501366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xit" presetSubtype="0" fill="hold" grpId="1"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4" grpId="0" animBg="1"/>
      <p:bldP spid="21" grpId="0" animBg="1"/>
      <p:bldP spid="22" grpId="0" animBg="1"/>
      <p:bldP spid="23" grpId="0" animBg="1"/>
      <p:bldP spid="24" grpId="0" animBg="1"/>
      <p:bldP spid="25" grpId="0" animBg="1"/>
      <p:bldP spid="26" grpId="0" animBg="1"/>
      <p:bldP spid="5" grpId="0" animBg="1"/>
      <p:bldP spid="5" grpId="1" animBg="1"/>
      <p:bldP spid="6" grpId="0" animBg="1"/>
      <p:bldP spid="6" grpId="1"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0">
            <a:extLst>
              <a:ext uri="{FF2B5EF4-FFF2-40B4-BE49-F238E27FC236}">
                <a16:creationId xmlns="" xmlns:a16="http://schemas.microsoft.com/office/drawing/2014/main" id="{8DF9AFA0-84FE-1D74-3146-87555832D87E}"/>
              </a:ext>
            </a:extLst>
          </p:cNvPr>
          <p:cNvSpPr/>
          <p:nvPr/>
        </p:nvSpPr>
        <p:spPr>
          <a:xfrm>
            <a:off x="152400" y="103829"/>
            <a:ext cx="10668000" cy="926995"/>
          </a:xfrm>
          <a:prstGeom prst="roundRect">
            <a:avLst/>
          </a:prstGeom>
          <a:solidFill>
            <a:srgbClr val="DAFEE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90000"/>
              </a:lnSpc>
              <a:spcBef>
                <a:spcPct val="0"/>
              </a:spcBef>
              <a:spcAft>
                <a:spcPts val="600"/>
              </a:spcAft>
              <a:defRPr/>
            </a:pPr>
            <a:r>
              <a:rPr lang="en-US" sz="2800" dirty="0" err="1">
                <a:solidFill>
                  <a:schemeClr val="tx1">
                    <a:lumMod val="85000"/>
                    <a:lumOff val="15000"/>
                  </a:schemeClr>
                </a:solidFill>
                <a:latin typeface="Nunito Black" panose="00000A00000000000000" pitchFamily="2" charset="0"/>
              </a:rPr>
              <a:t>Câu</a:t>
            </a:r>
            <a:r>
              <a:rPr lang="en-US" sz="2800" dirty="0">
                <a:solidFill>
                  <a:schemeClr val="tx1">
                    <a:lumMod val="85000"/>
                    <a:lumOff val="15000"/>
                  </a:schemeClr>
                </a:solidFill>
                <a:latin typeface="Nunito Black" panose="00000A00000000000000" pitchFamily="2" charset="0"/>
              </a:rPr>
              <a:t> </a:t>
            </a:r>
            <a:r>
              <a:rPr lang="en-US" sz="2800" dirty="0" smtClean="0">
                <a:solidFill>
                  <a:schemeClr val="tx1">
                    <a:lumMod val="85000"/>
                    <a:lumOff val="15000"/>
                  </a:schemeClr>
                </a:solidFill>
                <a:latin typeface="Nunito Black" panose="00000A00000000000000" pitchFamily="2" charset="0"/>
              </a:rPr>
              <a:t>2. </a:t>
            </a:r>
            <a:r>
              <a:rPr lang="vi-VN" sz="2800" dirty="0">
                <a:solidFill>
                  <a:schemeClr val="tx1">
                    <a:lumMod val="85000"/>
                    <a:lumOff val="15000"/>
                  </a:schemeClr>
                </a:solidFill>
                <a:latin typeface="Nunito Black" pitchFamily="2" charset="0"/>
              </a:rPr>
              <a:t>Điền thông tin vào mẫu đơn xin vào Đội và đối chiếu bài với </a:t>
            </a:r>
            <a:r>
              <a:rPr lang="vi-VN" sz="2800" dirty="0" smtClean="0">
                <a:solidFill>
                  <a:schemeClr val="tx1">
                    <a:lumMod val="85000"/>
                    <a:lumOff val="15000"/>
                  </a:schemeClr>
                </a:solidFill>
                <a:latin typeface="Nunito Black" pitchFamily="2" charset="0"/>
              </a:rPr>
              <a:t>bạn</a:t>
            </a:r>
            <a:endParaRPr lang="en-US" sz="2800" dirty="0">
              <a:solidFill>
                <a:schemeClr val="tx1">
                  <a:lumMod val="85000"/>
                  <a:lumOff val="15000"/>
                </a:schemeClr>
              </a:solidFill>
              <a:latin typeface="Nunito Black" panose="00000A00000000000000" pitchFamily="2" charset="0"/>
            </a:endParaRPr>
          </a:p>
        </p:txBody>
      </p:sp>
      <p:pic>
        <p:nvPicPr>
          <p:cNvPr id="5" name="Picture 4"/>
          <p:cNvPicPr>
            <a:picLocks noChangeAspect="1"/>
          </p:cNvPicPr>
          <p:nvPr/>
        </p:nvPicPr>
        <p:blipFill>
          <a:blip r:embed="rId2"/>
          <a:stretch>
            <a:fillRect/>
          </a:stretch>
        </p:blipFill>
        <p:spPr>
          <a:xfrm>
            <a:off x="457201" y="1143000"/>
            <a:ext cx="7848600" cy="5334000"/>
          </a:xfrm>
          <a:prstGeom prst="rect">
            <a:avLst/>
          </a:prstGeom>
        </p:spPr>
      </p:pic>
      <p:grpSp>
        <p:nvGrpSpPr>
          <p:cNvPr id="10" name="Group 9"/>
          <p:cNvGrpSpPr/>
          <p:nvPr/>
        </p:nvGrpSpPr>
        <p:grpSpPr>
          <a:xfrm>
            <a:off x="8503293" y="1037894"/>
            <a:ext cx="3698919" cy="5352964"/>
            <a:chOff x="8503293" y="1037894"/>
            <a:chExt cx="3698919" cy="5352964"/>
          </a:xfrm>
        </p:grpSpPr>
        <p:pic>
          <p:nvPicPr>
            <p:cNvPr id="8" name="Picture 7"/>
            <p:cNvPicPr>
              <a:picLocks noChangeAspect="1"/>
            </p:cNvPicPr>
            <p:nvPr/>
          </p:nvPicPr>
          <p:blipFill>
            <a:blip r:embed="rId3"/>
            <a:stretch>
              <a:fillRect/>
            </a:stretch>
          </p:blipFill>
          <p:spPr>
            <a:xfrm>
              <a:off x="8503293" y="1037894"/>
              <a:ext cx="3698919" cy="5286706"/>
            </a:xfrm>
            <a:prstGeom prst="rect">
              <a:avLst/>
            </a:prstGeom>
          </p:spPr>
        </p:pic>
        <p:sp>
          <p:nvSpPr>
            <p:cNvPr id="9" name="TextBox 8"/>
            <p:cNvSpPr txBox="1"/>
            <p:nvPr/>
          </p:nvSpPr>
          <p:spPr>
            <a:xfrm>
              <a:off x="9111478" y="4267200"/>
              <a:ext cx="2482549" cy="2123658"/>
            </a:xfrm>
            <a:prstGeom prst="rect">
              <a:avLst/>
            </a:prstGeom>
            <a:noFill/>
          </p:spPr>
          <p:txBody>
            <a:bodyPr wrap="square" rtlCol="0">
              <a:spAutoFit/>
            </a:bodyPr>
            <a:lstStyle/>
            <a:p>
              <a:pPr algn="ctr"/>
              <a:r>
                <a:rPr lang="vi-VN" sz="2400" dirty="0">
                  <a:latin typeface="Nunito Black" pitchFamily="2" charset="0"/>
                </a:rPr>
                <a:t>Em dựa vào mẫu đơn ở bài tập trên và điền thông tin của bản thân</a:t>
              </a:r>
              <a:r>
                <a:rPr lang="vi-VN" sz="2400" dirty="0" smtClean="0">
                  <a:latin typeface="Nunito Black" pitchFamily="2" charset="0"/>
                </a:rPr>
                <a:t>.</a:t>
              </a:r>
              <a:r>
                <a:rPr lang="vi-VN" dirty="0"/>
                <a:t/>
              </a:r>
              <a:br>
                <a:rPr lang="vi-VN" dirty="0"/>
              </a:br>
              <a:endParaRPr lang="en-US" dirty="0"/>
            </a:p>
          </p:txBody>
        </p:sp>
      </p:grpSp>
    </p:spTree>
    <p:extLst>
      <p:ext uri="{BB962C8B-B14F-4D97-AF65-F5344CB8AC3E}">
        <p14:creationId xmlns:p14="http://schemas.microsoft.com/office/powerpoint/2010/main" val="1333379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591" y="152400"/>
            <a:ext cx="11625218" cy="1066800"/>
          </a:xfrm>
          <a:prstGeom prst="rect">
            <a:avLst/>
          </a:prstGeom>
        </p:spPr>
      </p:pic>
      <p:grpSp>
        <p:nvGrpSpPr>
          <p:cNvPr id="8" name="Group 7"/>
          <p:cNvGrpSpPr/>
          <p:nvPr/>
        </p:nvGrpSpPr>
        <p:grpSpPr>
          <a:xfrm>
            <a:off x="914400" y="1524000"/>
            <a:ext cx="9601200" cy="5022692"/>
            <a:chOff x="914400" y="1524000"/>
            <a:chExt cx="9601200" cy="5022692"/>
          </a:xfrm>
        </p:grpSpPr>
        <p:pic>
          <p:nvPicPr>
            <p:cNvPr id="6" name="Picture 5"/>
            <p:cNvPicPr>
              <a:picLocks noChangeAspect="1"/>
            </p:cNvPicPr>
            <p:nvPr/>
          </p:nvPicPr>
          <p:blipFill>
            <a:blip r:embed="rId3"/>
            <a:stretch>
              <a:fillRect/>
            </a:stretch>
          </p:blipFill>
          <p:spPr>
            <a:xfrm>
              <a:off x="914400" y="1524000"/>
              <a:ext cx="9601200" cy="5022692"/>
            </a:xfrm>
            <a:prstGeom prst="rect">
              <a:avLst/>
            </a:prstGeom>
          </p:spPr>
        </p:pic>
        <p:sp>
          <p:nvSpPr>
            <p:cNvPr id="7" name="TextBox 6"/>
            <p:cNvSpPr txBox="1"/>
            <p:nvPr/>
          </p:nvSpPr>
          <p:spPr>
            <a:xfrm>
              <a:off x="3352800" y="1828800"/>
              <a:ext cx="5410200" cy="3046988"/>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sz="3200" dirty="0" smtClean="0">
                <a:solidFill>
                  <a:schemeClr val="bg1"/>
                </a:solidFill>
                <a:latin typeface="Nunito Sans Black" pitchFamily="2" charset="0"/>
              </a:endParaRPr>
            </a:p>
            <a:p>
              <a:pPr algn="ctr"/>
              <a:r>
                <a:rPr lang="en-US" sz="3200" dirty="0" smtClean="0">
                  <a:solidFill>
                    <a:schemeClr val="bg1"/>
                  </a:solidFill>
                  <a:latin typeface="Nunito Sans Black" pitchFamily="2" charset="0"/>
                </a:rPr>
                <a:t>EM HÃY ĐỌC CHO NGƯỜI THÂN (ÔNG BÀ, BỐ MẸ, ANH CHỊ EM,.... NGHE ĐƠN XIN VÀO ĐỘI CỦA EM NHÉ!</a:t>
              </a:r>
            </a:p>
          </p:txBody>
        </p:sp>
      </p:grpSp>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Củng cố</a:t>
            </a:r>
          </a:p>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            Dặn dò</a:t>
            </a:r>
          </a:p>
          <a:p>
            <a:pPr indent="-152408">
              <a:lnSpc>
                <a:spcPct val="90000"/>
              </a:lnSpc>
              <a:spcBef>
                <a:spcPct val="0"/>
              </a:spcBef>
              <a:spcAft>
                <a:spcPts val="400"/>
              </a:spcAft>
            </a:pPr>
            <a:endParaRPr lang="en-US" sz="6400">
              <a:latin typeface="Sigmar One" panose="00000500000000000000" pitchFamily="2" charset="0"/>
              <a:ea typeface="+mj-ea"/>
              <a:cs typeface="+mj-cs"/>
            </a:endParaRPr>
          </a:p>
        </p:txBody>
      </p:sp>
      <p:sp>
        <p:nvSpPr>
          <p:cNvPr id="32" name="Rectangle 31">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pic>
        <p:nvPicPr>
          <p:cNvPr id="2" name="Picture 1"/>
          <p:cNvPicPr>
            <a:picLocks noChangeAspect="1"/>
          </p:cNvPicPr>
          <p:nvPr/>
        </p:nvPicPr>
        <p:blipFill>
          <a:blip r:embed="rId4"/>
          <a:stretch>
            <a:fillRect/>
          </a:stretch>
        </p:blipFill>
        <p:spPr>
          <a:xfrm>
            <a:off x="7543800" y="4526647"/>
            <a:ext cx="4511259" cy="2141489"/>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 xmlns:a16="http://schemas.microsoft.com/office/drawing/2014/main"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luận</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dirty="0" err="1" smtClean="0">
                <a:ln w="0"/>
                <a:solidFill>
                  <a:schemeClr val="accent1"/>
                </a:solidFill>
                <a:effectLst>
                  <a:outerShdw blurRad="38100" dist="25400" dir="5400000" algn="ctr" rotWithShape="0">
                    <a:srgbClr val="6E747A">
                      <a:alpha val="43000"/>
                    </a:srgbClr>
                  </a:outerShdw>
                </a:effectLst>
                <a:latin typeface="Nunito Black" pitchFamily="2" charset="0"/>
              </a:rPr>
              <a:t>nhóm</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4"/>
          <a:stretch>
            <a:fillRect/>
          </a:stretch>
        </p:blipFill>
        <p:spPr>
          <a:xfrm>
            <a:off x="2194560"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lvl="0" algn="ctr"/>
            <a:r>
              <a:rPr lang="en-US" sz="2400" dirty="0">
                <a:solidFill>
                  <a:srgbClr val="0070C0"/>
                </a:solidFill>
                <a:latin typeface="Nunito Black" pitchFamily="2" charset="0"/>
              </a:rPr>
              <a:t>GỢI </a:t>
            </a:r>
            <a:r>
              <a:rPr lang="en-US" sz="2400" dirty="0" smtClean="0">
                <a:solidFill>
                  <a:srgbClr val="0070C0"/>
                </a:solidFill>
                <a:latin typeface="Nunito Black" pitchFamily="2" charset="0"/>
              </a:rPr>
              <a:t>Ý </a:t>
            </a:r>
            <a:endParaRPr lang="en-US" sz="2400" dirty="0">
              <a:solidFill>
                <a:srgbClr val="0070C0"/>
              </a:solidFill>
              <a:latin typeface="Nunito Black" pitchFamily="2" charset="0"/>
            </a:endParaRP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lvl="0" algn="just"/>
              <a:r>
                <a:rPr lang="en-US" sz="2400" dirty="0" err="1">
                  <a:solidFill>
                    <a:srgbClr val="FF0000"/>
                  </a:solidFill>
                  <a:latin typeface="Nunito Black" pitchFamily="2" charset="0"/>
                </a:rPr>
                <a:t>Đề</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1 </a:t>
              </a:r>
              <a:r>
                <a:rPr lang="en-US" sz="2400" dirty="0" err="1">
                  <a:solidFill>
                    <a:srgbClr val="FF0000"/>
                  </a:solidFill>
                  <a:latin typeface="Nunito Black" pitchFamily="2" charset="0"/>
                </a:rPr>
                <a:t>yêu</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cầu</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về</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thật</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đã</a:t>
              </a:r>
              <a:r>
                <a:rPr lang="en-US" sz="2400" dirty="0">
                  <a:solidFill>
                    <a:srgbClr val="FF0000"/>
                  </a:solidFill>
                  <a:latin typeface="Nunito Black" pitchFamily="2" charset="0"/>
                </a:rPr>
                <a:t> </a:t>
              </a:r>
              <a:r>
                <a:rPr lang="en-US" sz="2400" dirty="0" err="1">
                  <a:solidFill>
                    <a:srgbClr val="FF0000"/>
                  </a:solidFill>
                  <a:latin typeface="Nunito Black" pitchFamily="2" charset="0"/>
                </a:rPr>
                <a:t>từng</a:t>
              </a:r>
              <a:r>
                <a:rPr lang="en-US" sz="2400" dirty="0">
                  <a:solidFill>
                    <a:srgbClr val="FF0000"/>
                  </a:solidFill>
                  <a:latin typeface="Nunito Black" pitchFamily="2" charset="0"/>
                </a:rPr>
                <a:t> </a:t>
              </a:r>
              <a:r>
                <a:rPr lang="en-US" sz="2400" dirty="0" err="1">
                  <a:solidFill>
                    <a:srgbClr val="FF0000"/>
                  </a:solidFill>
                  <a:latin typeface="Nunito Black" pitchFamily="2" charset="0"/>
                </a:rPr>
                <a:t>làm</a:t>
              </a:r>
              <a:r>
                <a:rPr lang="en-US" sz="2400" dirty="0">
                  <a:solidFill>
                    <a:srgbClr val="FF0000"/>
                  </a:solidFill>
                  <a:latin typeface="Nunito Black" pitchFamily="2" charset="0"/>
                </a:rPr>
                <a:t> ở </a:t>
              </a:r>
              <a:r>
                <a:rPr lang="en-US" sz="2400" dirty="0" err="1">
                  <a:solidFill>
                    <a:srgbClr val="FF0000"/>
                  </a:solidFill>
                  <a:latin typeface="Nunito Black" pitchFamily="2" charset="0"/>
                </a:rPr>
                <a:t>nhà</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chỉ</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cần</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 </a:t>
              </a:r>
              <a:r>
                <a:rPr lang="en-US" sz="2400" dirty="0" err="1">
                  <a:solidFill>
                    <a:srgbClr val="FF0000"/>
                  </a:solidFill>
                  <a:latin typeface="Nunito Black" pitchFamily="2" charset="0"/>
                </a:rPr>
                <a:t>lại</a:t>
              </a:r>
              <a:r>
                <a:rPr lang="en-US" sz="2400" dirty="0">
                  <a:solidFill>
                    <a:srgbClr val="FF0000"/>
                  </a:solidFill>
                  <a:latin typeface="Nunito Black" pitchFamily="2" charset="0"/>
                </a:rPr>
                <a:t> </a:t>
              </a:r>
              <a:r>
                <a:rPr lang="en-US" sz="2400" dirty="0" err="1">
                  <a:solidFill>
                    <a:srgbClr val="FF0000"/>
                  </a:solidFill>
                  <a:latin typeface="Nunito Black" pitchFamily="2" charset="0"/>
                </a:rPr>
                <a:t>và</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theo</a:t>
              </a:r>
              <a:r>
                <a:rPr lang="en-US" sz="2400" dirty="0">
                  <a:solidFill>
                    <a:srgbClr val="FF0000"/>
                  </a:solidFill>
                  <a:latin typeface="Nunito Black" pitchFamily="2" charset="0"/>
                </a:rPr>
                <a:t> </a:t>
              </a:r>
              <a:r>
                <a:rPr lang="en-US" sz="2400" dirty="0" err="1">
                  <a:solidFill>
                    <a:srgbClr val="FF0000"/>
                  </a:solidFill>
                  <a:latin typeface="Nunito Black" pitchFamily="2" charset="0"/>
                </a:rPr>
                <a:t>trí</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algn="just"/>
              <a:r>
                <a:rPr lang="en-US" sz="2400" dirty="0" err="1" smtClean="0">
                  <a:solidFill>
                    <a:srgbClr val="0070C0"/>
                  </a:solidFill>
                  <a:latin typeface="Nunito Black" pitchFamily="2" charset="0"/>
                </a:rPr>
                <a:t>Đề</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số</a:t>
              </a:r>
              <a:r>
                <a:rPr lang="en-US" sz="2400" dirty="0" smtClean="0">
                  <a:solidFill>
                    <a:srgbClr val="0070C0"/>
                  </a:solidFill>
                  <a:latin typeface="Nunito Black" pitchFamily="2" charset="0"/>
                </a:rPr>
                <a:t> 2 </a:t>
              </a:r>
              <a:r>
                <a:rPr lang="en-US" sz="2400" dirty="0" err="1" smtClean="0">
                  <a:solidFill>
                    <a:srgbClr val="0070C0"/>
                  </a:solidFill>
                  <a:latin typeface="Nunito Black" pitchFamily="2" charset="0"/>
                </a:rPr>
                <a:t>kể</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về</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một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việc</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không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có</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thật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em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chưa</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từng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làm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Em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cần</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tưởng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tượng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rồi</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nói</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hoặc</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viết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ra.</a:t>
              </a:r>
              <a:endParaRPr lang="en-US" sz="2400" dirty="0">
                <a:solidFill>
                  <a:srgbClr val="0070C0"/>
                </a:solidFill>
                <a:latin typeface="Nunito Black" pitchFamily="2" charset="0"/>
              </a:endParaRPr>
            </a:p>
          </p:txBody>
        </p:sp>
      </p:gr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440"/>
            <a:ext cx="9220200" cy="5867400"/>
          </a:xfrm>
          <a:prstGeom prst="rect">
            <a:avLst/>
          </a:prstGeom>
          <a:ln>
            <a:noFill/>
          </a:ln>
          <a:effectLst>
            <a:softEdge rad="112500"/>
          </a:effectLst>
        </p:spPr>
      </p:pic>
      <p:sp>
        <p:nvSpPr>
          <p:cNvPr id="8" name="Speech Bubble: Rectangle with Corners Rounded 7">
            <a:extLst>
              <a:ext uri="{FF2B5EF4-FFF2-40B4-BE49-F238E27FC236}">
                <a16:creationId xmlns="" xmlns:a16="http://schemas.microsoft.com/office/drawing/2014/main" id="{C42408ED-562A-4EAC-2176-453F286291C9}"/>
              </a:ext>
            </a:extLst>
          </p:cNvPr>
          <p:cNvSpPr/>
          <p:nvPr/>
        </p:nvSpPr>
        <p:spPr>
          <a:xfrm>
            <a:off x="8229600" y="38100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9Slide03 AmpleSoft Bold" panose="02000000000000000000" pitchFamily="2" charset="0"/>
              </a:rPr>
              <a:t>Bức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tranh</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vẽ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gì</a:t>
            </a:r>
            <a:r>
              <a:rPr lang="en-US" sz="28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 xmlns:a16="http://schemas.microsoft.com/office/drawing/2014/main"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 xmlns:a16="http://schemas.microsoft.com/office/drawing/2014/main" id="{B1ECBAC9-8FF8-4D44-BD49-6B81C381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 xmlns:a16="http://schemas.microsoft.com/office/drawing/2014/main" id="{530F234A-713C-4B90-B43E-8F10C8B67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 xmlns:a16="http://schemas.microsoft.com/office/drawing/2014/main" id="{A2C8816B-132C-4433-807D-BE8737D460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 xmlns:a16="http://schemas.microsoft.com/office/drawing/2014/main" id="{3D9E8922-1B3D-4020-A05C-C539C0C550C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 xmlns:a16="http://schemas.microsoft.com/office/drawing/2014/main" id="{A8064EBB-920B-4259-AC3A-6F286FAF21A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 xmlns:a16="http://schemas.microsoft.com/office/drawing/2014/main" id="{3FE43375-339B-4A67-BEC7-44D202CA1F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 xmlns:a16="http://schemas.microsoft.com/office/drawing/2014/main" id="{52329D9A-3D48-4B69-939D-2A480F14786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 xmlns:a16="http://schemas.microsoft.com/office/drawing/2014/main" id="{2D5CC4CB-7B78-480A-A0AE-A8A35C08E19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 xmlns:a16="http://schemas.microsoft.com/office/drawing/2014/main" id="{89DECC1B-0AAB-435F-81AE-4C770DACCA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 xmlns:a16="http://schemas.microsoft.com/office/drawing/2014/main" id="{DC580C66-5435-4F00-873E-679D3D5049C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 xmlns:a16="http://schemas.microsoft.com/office/drawing/2014/main" id="{B4AFD177-1A38-4FAE-87D4-840AE22C861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619500" y="56739"/>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1020585" y="877477"/>
            <a:ext cx="10210800" cy="4154984"/>
          </a:xfrm>
          <a:prstGeom prst="rect">
            <a:avLst/>
          </a:prstGeom>
        </p:spPr>
        <p:txBody>
          <a:bodyPr wrap="square">
            <a:spAutoFit/>
          </a:bodyPr>
          <a:lstStyle/>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Có </a:t>
            </a:r>
            <a:r>
              <a:rPr lang="vi-VN" sz="2400" b="1" dirty="0">
                <a:solidFill>
                  <a:schemeClr val="accent1">
                    <a:lumMod val="75000"/>
                  </a:schemeClr>
                </a:solidFill>
                <a:latin typeface="Nunito Black" pitchFamily="2" charset="0"/>
              </a:rPr>
              <a:t>lần, cô giáo ra cho chúng tôi một đề văn ở lớp: “Em đã làm gì để giúp đỡ mẹ</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Tôi </a:t>
            </a:r>
            <a:r>
              <a:rPr lang="vi-VN" sz="2400" b="1" dirty="0">
                <a:solidFill>
                  <a:schemeClr val="accent1">
                    <a:lumMod val="75000"/>
                  </a:schemeClr>
                </a:solidFill>
                <a:latin typeface="Nunito Black" pitchFamily="2" charset="0"/>
              </a:rPr>
              <a:t>loay hoay mất một lúc, rồi cầm bút và bắt đầu viết: “Em đã nhiều lần giúp đỡ mẹ. Em quét nhà và rửa bát đĩa. Đôi khi, em giặt khăn mùi soa</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Đến </a:t>
            </a:r>
            <a:r>
              <a:rPr lang="vi-VN" sz="2400" b="1" dirty="0">
                <a:solidFill>
                  <a:schemeClr val="accent1">
                    <a:lumMod val="75000"/>
                  </a:scheme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Tôi </a:t>
            </a:r>
            <a:r>
              <a:rPr lang="vi-VN" sz="2400" b="1" dirty="0">
                <a:solidFill>
                  <a:schemeClr val="accent1">
                    <a:lumMod val="75000"/>
                  </a:schemeClr>
                </a:solidFill>
                <a:latin typeface="Nunito Black" pitchFamily="2" charset="0"/>
              </a:rPr>
              <a:t>nhìn sang Liu-xi-a, thấy bạn ấy đang viết lia lịa. Thế là tôi bỗng nhớ có lần tôi giặt bít tất của mình, bèn viết thêm: “Em còn giặt bít tất</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p:txBody>
      </p:sp>
      <p:pic>
        <p:nvPicPr>
          <p:cNvPr id="4" name="Picture 3"/>
          <p:cNvPicPr>
            <a:picLocks noChangeAspect="1"/>
          </p:cNvPicPr>
          <p:nvPr/>
        </p:nvPicPr>
        <p:blipFill>
          <a:blip r:embed="rId4"/>
          <a:stretch>
            <a:fillRect/>
          </a:stretch>
        </p:blipFill>
        <p:spPr>
          <a:xfrm>
            <a:off x="3276600" y="4521635"/>
            <a:ext cx="5105400" cy="2498978"/>
          </a:xfrm>
          <a:prstGeom prst="rect">
            <a:avLst/>
          </a:prstGeom>
        </p:spPr>
      </p:pic>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1154430" y="2971800"/>
            <a:ext cx="10035540" cy="3785652"/>
          </a:xfrm>
          <a:prstGeom prst="rect">
            <a:avLst/>
          </a:prstGeom>
        </p:spPr>
        <p:txBody>
          <a:bodyPr wrap="square">
            <a:spAutoFit/>
          </a:bodyPr>
          <a:lstStyle/>
          <a:p>
            <a:pPr lvl="0"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Nhưng </a:t>
            </a:r>
            <a:r>
              <a:rPr lang="vi-VN" sz="2400" b="1" dirty="0">
                <a:solidFill>
                  <a:schemeClr val="accent1">
                    <a:lumMod val="75000"/>
                  </a:scheme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Mấy </a:t>
            </a:r>
            <a:r>
              <a:rPr lang="vi-VN" sz="2400" b="1" dirty="0">
                <a:solidFill>
                  <a:schemeClr val="accent1">
                    <a:lumMod val="75000"/>
                  </a:schemeClr>
                </a:solidFill>
                <a:latin typeface="Nunito Black" pitchFamily="2" charset="0"/>
              </a:rPr>
              <a:t>hôm sau, sáng Chủ nhật, mẹ bảo tôi:</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Cô-li-a này! Hôm nay con giặt áo sơ mi và quần áo lót đi nhé!</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Tôi </a:t>
            </a:r>
            <a:r>
              <a:rPr lang="vi-VN" sz="2400" b="1" dirty="0">
                <a:solidFill>
                  <a:schemeClr val="accent1">
                    <a:lumMod val="75000"/>
                  </a:schemeClr>
                </a:solidFill>
                <a:latin typeface="Nunito Black" pitchFamily="2" charset="0"/>
              </a:rPr>
              <a:t>tròn xoe mắt. Nhưng rồi tôi vui vẻ nhận lời, vì đó là việc làm mà tôi đã nói trong bài tập làm văn.</a:t>
            </a:r>
          </a:p>
          <a:p>
            <a:pPr algn="r"/>
            <a:r>
              <a:rPr lang="vi-VN" sz="2400" b="1" dirty="0">
                <a:solidFill>
                  <a:schemeClr val="accent1">
                    <a:lumMod val="75000"/>
                  </a:schemeClr>
                </a:solidFill>
                <a:latin typeface="Nunito Black" pitchFamily="2" charset="0"/>
              </a:rPr>
              <a:t>(Theo Pi-vô-va-rô-ra</a:t>
            </a:r>
            <a:r>
              <a:rPr lang="vi-VN" sz="2400" b="1" dirty="0" smtClean="0">
                <a:solidFill>
                  <a:schemeClr val="accent1">
                    <a:lumMod val="75000"/>
                  </a:schemeClr>
                </a:solidFill>
                <a:latin typeface="Nunito Black" pitchFamily="2" charset="0"/>
              </a:rPr>
              <a:t>)</a:t>
            </a:r>
            <a:endParaRPr lang="en-US" sz="2400" b="1" dirty="0">
              <a:solidFill>
                <a:schemeClr val="accent1">
                  <a:lumMod val="75000"/>
                </a:schemeClr>
              </a:solidFill>
              <a:latin typeface="Nunito Black" pitchFamily="2" charset="0"/>
            </a:endParaRPr>
          </a:p>
        </p:txBody>
      </p:sp>
      <p:pic>
        <p:nvPicPr>
          <p:cNvPr id="2" name="Picture 1"/>
          <p:cNvPicPr>
            <a:picLocks noChangeAspect="1"/>
          </p:cNvPicPr>
          <p:nvPr/>
        </p:nvPicPr>
        <p:blipFill>
          <a:blip r:embed="rId4"/>
          <a:stretch>
            <a:fillRect/>
          </a:stretch>
        </p:blipFill>
        <p:spPr>
          <a:xfrm>
            <a:off x="1333500" y="0"/>
            <a:ext cx="9677400" cy="2971800"/>
          </a:xfrm>
          <a:prstGeom prst="rect">
            <a:avLst/>
          </a:prstGeom>
          <a:ln>
            <a:noFill/>
          </a:ln>
          <a:effectLst>
            <a:softEdge rad="112500"/>
          </a:effectLst>
        </p:spPr>
      </p:pic>
    </p:spTree>
    <p:extLst>
      <p:ext uri="{BB962C8B-B14F-4D97-AF65-F5344CB8AC3E}">
        <p14:creationId xmlns:p14="http://schemas.microsoft.com/office/powerpoint/2010/main" val="735451903"/>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2986</Words>
  <Application>Microsoft Office PowerPoint</Application>
  <PresentationFormat>Widescreen</PresentationFormat>
  <Paragraphs>187</Paragraphs>
  <Slides>42</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Sigmar One</vt:lpstr>
      <vt:lpstr>Nunito Black</vt:lpstr>
      <vt:lpstr>Nunito Sans Black</vt:lpstr>
      <vt:lpstr>Arial</vt:lpstr>
      <vt:lpstr>#9Slide03 AmpleSoft Bold</vt:lpstr>
      <vt:lpstr>Calibri</vt:lpstr>
      <vt:lpstr>Sriracha</vt:lpstr>
      <vt:lpstr>OpenSans</vt:lpstr>
      <vt:lpstr>Nunito</vt:lpstr>
      <vt:lpstr>Open Sans</vt:lpstr>
      <vt:lpstr>Baloo 2 SemiBold</vt:lpstr>
      <vt:lpstr>Baloo 2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81</cp:revision>
  <dcterms:created xsi:type="dcterms:W3CDTF">2006-08-16T00:00:00Z</dcterms:created>
  <dcterms:modified xsi:type="dcterms:W3CDTF">2022-07-23T09:27:20Z</dcterms:modified>
  <dc:identifier>DAFDiO2oNAs</dc:identifier>
</cp:coreProperties>
</file>