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2" r:id="rId2"/>
    <p:sldId id="276" r:id="rId3"/>
    <p:sldId id="277" r:id="rId4"/>
    <p:sldId id="263" r:id="rId5"/>
    <p:sldId id="270" r:id="rId6"/>
    <p:sldId id="342" r:id="rId7"/>
    <p:sldId id="338" r:id="rId8"/>
    <p:sldId id="341" r:id="rId9"/>
    <p:sldId id="340" r:id="rId10"/>
    <p:sldId id="359" r:id="rId11"/>
    <p:sldId id="331" r:id="rId12"/>
    <p:sldId id="278" r:id="rId13"/>
    <p:sldId id="279" r:id="rId14"/>
    <p:sldId id="332" r:id="rId15"/>
    <p:sldId id="333" r:id="rId16"/>
    <p:sldId id="334" r:id="rId17"/>
    <p:sldId id="343" r:id="rId18"/>
    <p:sldId id="344" r:id="rId19"/>
    <p:sldId id="345" r:id="rId20"/>
    <p:sldId id="281" r:id="rId21"/>
    <p:sldId id="339" r:id="rId22"/>
    <p:sldId id="282" r:id="rId23"/>
    <p:sldId id="351" r:id="rId24"/>
    <p:sldId id="283" r:id="rId25"/>
    <p:sldId id="346" r:id="rId26"/>
    <p:sldId id="347" r:id="rId27"/>
    <p:sldId id="357" r:id="rId28"/>
    <p:sldId id="264" r:id="rId29"/>
    <p:sldId id="350" r:id="rId30"/>
    <p:sldId id="349" r:id="rId31"/>
    <p:sldId id="360" r:id="rId32"/>
    <p:sldId id="353" r:id="rId33"/>
    <p:sldId id="358" r:id="rId34"/>
    <p:sldId id="361" r:id="rId35"/>
    <p:sldId id="364" r:id="rId36"/>
    <p:sldId id="365" r:id="rId37"/>
    <p:sldId id="366" r:id="rId38"/>
    <p:sldId id="368" r:id="rId39"/>
    <p:sldId id="369" r:id="rId40"/>
    <p:sldId id="371" r:id="rId41"/>
    <p:sldId id="372" r:id="rId42"/>
    <p:sldId id="268" r:id="rId43"/>
    <p:sldId id="26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149A4"/>
    <a:srgbClr val="460F12"/>
    <a:srgbClr val="391611"/>
    <a:srgbClr val="68384A"/>
    <a:srgbClr val="127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110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06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835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44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556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177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991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449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18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463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655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7/23/2022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79533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Thư Viện Sách Cô Gái Dễ Thương Sáng Tạo đọc Sách Hình ảnh | Định dạng hình  ảnh PSD 401078830| vn.lovepik.com">
            <a:extLst>
              <a:ext uri="{FF2B5EF4-FFF2-40B4-BE49-F238E27FC236}">
                <a16:creationId xmlns:a16="http://schemas.microsoft.com/office/drawing/2014/main" xmlns="" id="{61FED438-3E10-5041-9C40-8274AABFD256}"/>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8001" b="7730"/>
          <a:stretch/>
        </p:blipFill>
        <p:spPr bwMode="auto">
          <a:xfrm>
            <a:off x="-36874" y="6039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extBox 1">
            <a:extLst>
              <a:ext uri="{FF2B5EF4-FFF2-40B4-BE49-F238E27FC236}">
                <a16:creationId xmlns:a16="http://schemas.microsoft.com/office/drawing/2014/main" xmlns="" id="{F0D40BAC-28ED-FE49-38A2-293DF4E73135}"/>
              </a:ext>
            </a:extLst>
          </p:cNvPr>
          <p:cNvSpPr txBox="1"/>
          <p:nvPr/>
        </p:nvSpPr>
        <p:spPr>
          <a:xfrm>
            <a:off x="646332" y="1631934"/>
            <a:ext cx="10729668" cy="2857191"/>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5600" b="1" i="0" u="none" strike="noStrike" cap="none" spc="0" normalizeH="0" baseline="0" noProof="0">
                <a:ln>
                  <a:noFill/>
                </a:ln>
                <a:solidFill>
                  <a:srgbClr val="FFFF00"/>
                </a:solidFill>
                <a:effectLst/>
                <a:uLnTx/>
                <a:uFillTx/>
                <a:latin typeface="+mj-lt"/>
                <a:ea typeface="+mj-ea"/>
                <a:cs typeface="+mj-cs"/>
              </a:rPr>
              <a:t>Thứ ..ngày …tháng …năm 2022</a:t>
            </a:r>
          </a:p>
          <a:p>
            <a:pPr marL="0" marR="0" lvl="0" indent="0" algn="ctr" fontAlgn="auto">
              <a:lnSpc>
                <a:spcPct val="90000"/>
              </a:lnSpc>
              <a:spcBef>
                <a:spcPct val="0"/>
              </a:spcBef>
              <a:spcAft>
                <a:spcPts val="600"/>
              </a:spcAft>
              <a:buClrTx/>
              <a:buSzTx/>
              <a:tabLst/>
              <a:defRPr/>
            </a:pPr>
            <a:r>
              <a:rPr lang="en-US" sz="6200" b="1">
                <a:solidFill>
                  <a:schemeClr val="accent5">
                    <a:lumMod val="20000"/>
                    <a:lumOff val="80000"/>
                  </a:schemeClr>
                </a:solidFill>
                <a:latin typeface="Nunito Black" panose="00000A00000000000000" pitchFamily="2" charset="0"/>
                <a:ea typeface="+mj-ea"/>
                <a:cs typeface="+mj-cs"/>
              </a:rPr>
              <a:t>Tiếng Việt</a:t>
            </a:r>
          </a:p>
          <a:p>
            <a:pPr marL="0" marR="0" lvl="0" indent="0" algn="ctr" fontAlgn="auto">
              <a:lnSpc>
                <a:spcPct val="90000"/>
              </a:lnSpc>
              <a:spcBef>
                <a:spcPct val="0"/>
              </a:spcBef>
              <a:spcAft>
                <a:spcPts val="600"/>
              </a:spcAft>
              <a:buClrTx/>
              <a:buSzTx/>
              <a:tabLst/>
              <a:defRPr/>
            </a:pPr>
            <a:r>
              <a:rPr kumimoji="0" lang="en-US" sz="6200" b="1" i="0" u="none" strike="noStrike" cap="none" spc="0" normalizeH="0" baseline="0" noProof="0">
                <a:ln>
                  <a:noFill/>
                </a:ln>
                <a:effectLst/>
                <a:uLnTx/>
                <a:uFillTx/>
                <a:latin typeface="Nunito Black" panose="00000A00000000000000" pitchFamily="2" charset="0"/>
                <a:ea typeface="+mj-ea"/>
                <a:cs typeface="+mj-cs"/>
              </a:rPr>
              <a:t>Bài 15: Thư viện</a:t>
            </a:r>
          </a:p>
        </p:txBody>
      </p:sp>
      <p:sp>
        <p:nvSpPr>
          <p:cNvPr id="5133" name="Rectangle 5132">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pic>
        <p:nvPicPr>
          <p:cNvPr id="3" name="Picture 5">
            <a:extLst>
              <a:ext uri="{FF2B5EF4-FFF2-40B4-BE49-F238E27FC236}">
                <a16:creationId xmlns:a16="http://schemas.microsoft.com/office/drawing/2014/main" xmlns="" id="{FD62B15A-4669-B8C0-DE6F-EE6D06C2AB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7987" y="4084315"/>
            <a:ext cx="2510176" cy="2773675"/>
          </a:xfrm>
          <a:prstGeom prst="rect">
            <a:avLst/>
          </a:prstGeom>
        </p:spPr>
      </p:pic>
      <p:pic>
        <p:nvPicPr>
          <p:cNvPr id="5" name="Picture 7">
            <a:extLst>
              <a:ext uri="{FF2B5EF4-FFF2-40B4-BE49-F238E27FC236}">
                <a16:creationId xmlns:a16="http://schemas.microsoft.com/office/drawing/2014/main" xmlns="" id="{72F3F5A9-9F79-1945-06AC-DE0943EA49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969894" y="4587986"/>
            <a:ext cx="2243355" cy="2263157"/>
          </a:xfrm>
          <a:prstGeom prst="rect">
            <a:avLst/>
          </a:prstGeom>
        </p:spPr>
      </p:pic>
    </p:spTree>
    <p:extLst>
      <p:ext uri="{BB962C8B-B14F-4D97-AF65-F5344CB8AC3E}">
        <p14:creationId xmlns:p14="http://schemas.microsoft.com/office/powerpoint/2010/main" val="6153841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xmlns="" id="{7A203437-703A-4E00-A8C0-91D328D6C7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xmlns="" id="{CD84038B-4A56-439B-A184-79B2D45066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46" name="Rectangle 1045">
            <a:extLst>
              <a:ext uri="{FF2B5EF4-FFF2-40B4-BE49-F238E27FC236}">
                <a16:creationId xmlns:a16="http://schemas.microsoft.com/office/drawing/2014/main" xmlns="" id="{4F96EE13-2C4D-4262-812E-DDE5FC35F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TextBox 11">
            <a:extLst>
              <a:ext uri="{FF2B5EF4-FFF2-40B4-BE49-F238E27FC236}">
                <a16:creationId xmlns:a16="http://schemas.microsoft.com/office/drawing/2014/main" xmlns="" id="{8AD91FB0-7BC5-D7A2-853B-1D13F555852B}"/>
              </a:ext>
            </a:extLst>
          </p:cNvPr>
          <p:cNvSpPr txBox="1"/>
          <p:nvPr/>
        </p:nvSpPr>
        <p:spPr>
          <a:xfrm>
            <a:off x="168387" y="0"/>
            <a:ext cx="5742432" cy="2344708"/>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3600" b="0" i="0" u="none" strike="noStrike" cap="none" spc="0" normalizeH="0" baseline="0" noProof="0">
                <a:ln>
                  <a:noFill/>
                </a:ln>
                <a:solidFill>
                  <a:srgbClr val="FF0000"/>
                </a:solidFill>
                <a:effectLst/>
                <a:uLnTx/>
                <a:uFillTx/>
                <a:latin typeface="Nunito Black" panose="00000A00000000000000" pitchFamily="2" charset="0"/>
              </a:rPr>
              <a:t>Từ ngữ: Tàu</a:t>
            </a:r>
            <a:r>
              <a:rPr kumimoji="0" lang="en-US" sz="3600" b="0" i="0" u="none" strike="noStrike" cap="none" spc="0" normalizeH="0" noProof="0">
                <a:ln>
                  <a:noFill/>
                </a:ln>
                <a:solidFill>
                  <a:srgbClr val="FF0000"/>
                </a:solidFill>
                <a:effectLst/>
                <a:uLnTx/>
                <a:uFillTx/>
                <a:latin typeface="Nunito Black" panose="00000A00000000000000" pitchFamily="2" charset="0"/>
              </a:rPr>
              <a:t> điện</a:t>
            </a:r>
            <a:endParaRPr kumimoji="0" lang="en-US" sz="3600" b="0" i="0" u="none" strike="noStrike" cap="none" spc="0" normalizeH="0" baseline="0" noProof="0">
              <a:ln>
                <a:noFill/>
              </a:ln>
              <a:solidFill>
                <a:srgbClr val="FF0000"/>
              </a:solidFill>
              <a:effectLst/>
              <a:uLnTx/>
              <a:uFillTx/>
              <a:latin typeface="Nunito Black" panose="00000A00000000000000" pitchFamily="2" charset="0"/>
            </a:endParaRPr>
          </a:p>
        </p:txBody>
      </p:sp>
      <p:sp>
        <p:nvSpPr>
          <p:cNvPr id="13" name="TextBox 12">
            <a:extLst>
              <a:ext uri="{FF2B5EF4-FFF2-40B4-BE49-F238E27FC236}">
                <a16:creationId xmlns:a16="http://schemas.microsoft.com/office/drawing/2014/main" xmlns="" id="{B0BBFDC3-5734-85B7-F26F-D6D35104BE2F}"/>
              </a:ext>
            </a:extLst>
          </p:cNvPr>
          <p:cNvSpPr txBox="1"/>
          <p:nvPr/>
        </p:nvSpPr>
        <p:spPr>
          <a:xfrm>
            <a:off x="7153648" y="3297854"/>
            <a:ext cx="4432734" cy="206210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B0F0"/>
                </a:solidFill>
                <a:effectLst/>
                <a:uLnTx/>
                <a:uFillTx/>
                <a:latin typeface="Nunito Black" pitchFamily="2" charset="0"/>
                <a:ea typeface="+mn-ea"/>
                <a:cs typeface="+mn-cs"/>
              </a:rPr>
              <a:t>Một loại</a:t>
            </a:r>
            <a:r>
              <a:rPr kumimoji="0" lang="en-US" sz="3200" b="0" i="0" u="none" strike="noStrike" kern="1200" cap="none" spc="0" normalizeH="0" noProof="0">
                <a:ln>
                  <a:noFill/>
                </a:ln>
                <a:solidFill>
                  <a:srgbClr val="00B0F0"/>
                </a:solidFill>
                <a:effectLst/>
                <a:uLnTx/>
                <a:uFillTx/>
                <a:latin typeface="Nunito Black" pitchFamily="2" charset="0"/>
                <a:ea typeface="+mn-ea"/>
                <a:cs typeface="+mn-cs"/>
              </a:rPr>
              <a:t> phương tiện giao thông công cộng, chạy bằng điện, chia thành nhiều toa</a:t>
            </a:r>
            <a:endParaRPr kumimoji="0" lang="en-US" sz="3200" b="0" i="0" u="none" strike="noStrike" kern="1200" cap="none" spc="0" normalizeH="0" baseline="0" noProof="0">
              <a:ln>
                <a:noFill/>
              </a:ln>
              <a:solidFill>
                <a:srgbClr val="00B0F0"/>
              </a:solidFill>
              <a:effectLst/>
              <a:uLnTx/>
              <a:uFillTx/>
              <a:latin typeface="Nunito Black" pitchFamily="2" charset="0"/>
              <a:ea typeface="+mn-ea"/>
              <a:cs typeface="+mn-cs"/>
            </a:endParaRPr>
          </a:p>
        </p:txBody>
      </p:sp>
      <p:pic>
        <p:nvPicPr>
          <p:cNvPr id="1028" name="Picture 4" descr="Tàu điện Cát Linh - Hà Đông vận hành như thế nào? - VnExpress">
            <a:extLst>
              <a:ext uri="{FF2B5EF4-FFF2-40B4-BE49-F238E27FC236}">
                <a16:creationId xmlns:a16="http://schemas.microsoft.com/office/drawing/2014/main" xmlns="" id="{DB32946A-2FB6-6627-1C16-C9255B39A5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80" r="4836" b="-3"/>
          <a:stretch/>
        </p:blipFill>
        <p:spPr bwMode="auto">
          <a:xfrm>
            <a:off x="127719" y="2609860"/>
            <a:ext cx="4565779" cy="40312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Kiến nghị đầu tư hơn 8 tỷ đồng lắp tường chắn ke ga đường sắt đô thị Cát  Linh - Hà Đông - Hànộimới">
            <a:extLst>
              <a:ext uri="{FF2B5EF4-FFF2-40B4-BE49-F238E27FC236}">
                <a16:creationId xmlns:a16="http://schemas.microsoft.com/office/drawing/2014/main" xmlns="" id="{B5F4879F-DCF7-7F9D-82E2-FCC5C1E307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08" b="22409"/>
          <a:stretch/>
        </p:blipFill>
        <p:spPr bwMode="auto">
          <a:xfrm>
            <a:off x="4555236" y="43546"/>
            <a:ext cx="7636763" cy="27627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8C3EF89-D90C-4EF9-2C00-E07333E9A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133" y="2122863"/>
            <a:ext cx="7016260" cy="3944815"/>
          </a:xfrm>
          <a:prstGeom prst="rect">
            <a:avLst/>
          </a:prstGeom>
        </p:spPr>
      </p:pic>
      <p:pic>
        <p:nvPicPr>
          <p:cNvPr id="6" name="Picture 5" descr="A picture containing toy, LEGO&#10;&#10;Description automatically generated">
            <a:extLst>
              <a:ext uri="{FF2B5EF4-FFF2-40B4-BE49-F238E27FC236}">
                <a16:creationId xmlns:a16="http://schemas.microsoft.com/office/drawing/2014/main" xmlns="" id="{12F637D7-07E4-83AE-388C-7EB085A247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7232"/>
          <a:stretch/>
        </p:blipFill>
        <p:spPr>
          <a:xfrm>
            <a:off x="4355122" y="3897923"/>
            <a:ext cx="3658267" cy="3235440"/>
          </a:xfrm>
          <a:prstGeom prst="rect">
            <a:avLst/>
          </a:prstGeom>
        </p:spPr>
      </p:pic>
    </p:spTree>
    <p:extLst>
      <p:ext uri="{BB962C8B-B14F-4D97-AF65-F5344CB8AC3E}">
        <p14:creationId xmlns:p14="http://schemas.microsoft.com/office/powerpoint/2010/main" val="23079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A780535A-9670-1F94-EE78-429D5630F4BD}"/>
              </a:ext>
            </a:extLst>
          </p:cNvPr>
          <p:cNvPicPr>
            <a:picLocks noChangeAspect="1"/>
          </p:cNvPicPr>
          <p:nvPr/>
        </p:nvPicPr>
        <p:blipFill>
          <a:blip r:embed="rId3"/>
          <a:stretch>
            <a:fillRect/>
          </a:stretch>
        </p:blipFill>
        <p:spPr>
          <a:xfrm>
            <a:off x="533400" y="1109424"/>
            <a:ext cx="11210152" cy="5623561"/>
          </a:xfrm>
          <a:prstGeom prst="rect">
            <a:avLst/>
          </a:prstGeom>
        </p:spPr>
      </p:pic>
      <p:sp>
        <p:nvSpPr>
          <p:cNvPr id="4" name="TextBox 3">
            <a:extLst>
              <a:ext uri="{FF2B5EF4-FFF2-40B4-BE49-F238E27FC236}">
                <a16:creationId xmlns:a16="http://schemas.microsoft.com/office/drawing/2014/main" xmlns="" id="{CAE4F093-8EF5-FFBE-9B5C-4F6FEFDB5181}"/>
              </a:ext>
            </a:extLst>
          </p:cNvPr>
          <p:cNvSpPr txBox="1"/>
          <p:nvPr/>
        </p:nvSpPr>
        <p:spPr>
          <a:xfrm>
            <a:off x="533400" y="2957407"/>
            <a:ext cx="2710132"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050"/>
                </a:solidFill>
                <a:effectLst/>
                <a:uLnTx/>
                <a:uFillTx/>
                <a:latin typeface="Baloo 2 SemiBold" pitchFamily="2" charset="0"/>
                <a:ea typeface="+mn-ea"/>
                <a:cs typeface="Baloo 2 SemiBold" pitchFamily="2" charset="0"/>
              </a:rPr>
              <a:t>Luyện đọc từ khó</a:t>
            </a:r>
          </a:p>
        </p:txBody>
      </p:sp>
      <p:sp>
        <p:nvSpPr>
          <p:cNvPr id="6" name="TextBox 5">
            <a:extLst>
              <a:ext uri="{FF2B5EF4-FFF2-40B4-BE49-F238E27FC236}">
                <a16:creationId xmlns:a16="http://schemas.microsoft.com/office/drawing/2014/main" xmlns="" id="{D0D28243-CC6E-203C-3750-6D9327DDEB28}"/>
              </a:ext>
            </a:extLst>
          </p:cNvPr>
          <p:cNvSpPr txBox="1"/>
          <p:nvPr/>
        </p:nvSpPr>
        <p:spPr>
          <a:xfrm>
            <a:off x="5334000" y="2085443"/>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Thoải mái</a:t>
            </a:r>
          </a:p>
        </p:txBody>
      </p:sp>
      <p:sp>
        <p:nvSpPr>
          <p:cNvPr id="9" name="TextBox 8">
            <a:extLst>
              <a:ext uri="{FF2B5EF4-FFF2-40B4-BE49-F238E27FC236}">
                <a16:creationId xmlns:a16="http://schemas.microsoft.com/office/drawing/2014/main" xmlns="" id="{5C6963A2-6D16-C66F-9845-019A19796535}"/>
              </a:ext>
            </a:extLst>
          </p:cNvPr>
          <p:cNvSpPr txBox="1"/>
          <p:nvPr/>
        </p:nvSpPr>
        <p:spPr>
          <a:xfrm>
            <a:off x="3571390" y="3288057"/>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Lớp học</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11" name="TextBox 10">
            <a:extLst>
              <a:ext uri="{FF2B5EF4-FFF2-40B4-BE49-F238E27FC236}">
                <a16:creationId xmlns:a16="http://schemas.microsoft.com/office/drawing/2014/main" xmlns="" id="{81862DF3-3FDB-B62D-265A-10503D99CBD2}"/>
              </a:ext>
            </a:extLst>
          </p:cNvPr>
          <p:cNvSpPr txBox="1"/>
          <p:nvPr/>
        </p:nvSpPr>
        <p:spPr>
          <a:xfrm>
            <a:off x="6553199" y="3288057"/>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Sôi nổi</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pic>
        <p:nvPicPr>
          <p:cNvPr id="15" name="Picture 14">
            <a:extLst>
              <a:ext uri="{FF2B5EF4-FFF2-40B4-BE49-F238E27FC236}">
                <a16:creationId xmlns:a16="http://schemas.microsoft.com/office/drawing/2014/main" xmlns="" id="{CDD144C1-C057-1232-D6C1-B7F15E3178D8}"/>
              </a:ext>
            </a:extLst>
          </p:cNvPr>
          <p:cNvPicPr>
            <a:picLocks noChangeAspect="1"/>
          </p:cNvPicPr>
          <p:nvPr/>
        </p:nvPicPr>
        <p:blipFill>
          <a:blip r:embed="rId4"/>
          <a:stretch>
            <a:fillRect/>
          </a:stretch>
        </p:blipFill>
        <p:spPr>
          <a:xfrm>
            <a:off x="340798" y="213360"/>
            <a:ext cx="957155" cy="762066"/>
          </a:xfrm>
          <a:prstGeom prst="rect">
            <a:avLst/>
          </a:prstGeom>
        </p:spPr>
      </p:pic>
      <p:sp>
        <p:nvSpPr>
          <p:cNvPr id="12" name="TextBox 11">
            <a:extLst>
              <a:ext uri="{FF2B5EF4-FFF2-40B4-BE49-F238E27FC236}">
                <a16:creationId xmlns:a16="http://schemas.microsoft.com/office/drawing/2014/main" xmlns="" id="{1B858A95-5C2C-E08F-9F08-35A0953AF475}"/>
              </a:ext>
            </a:extLst>
          </p:cNvPr>
          <p:cNvSpPr txBox="1"/>
          <p:nvPr/>
        </p:nvSpPr>
        <p:spPr>
          <a:xfrm>
            <a:off x="8584899" y="2101740"/>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Một nửa</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13" name="TextBox 12">
            <a:extLst>
              <a:ext uri="{FF2B5EF4-FFF2-40B4-BE49-F238E27FC236}">
                <a16:creationId xmlns:a16="http://schemas.microsoft.com/office/drawing/2014/main" xmlns="" id="{F3E647E0-E99A-6ECA-8590-1177FC83747D}"/>
              </a:ext>
            </a:extLst>
          </p:cNvPr>
          <p:cNvSpPr txBox="1"/>
          <p:nvPr/>
        </p:nvSpPr>
        <p:spPr>
          <a:xfrm>
            <a:off x="9198472" y="3288057"/>
            <a:ext cx="254508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Quang cảnh</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Tree>
    <p:extLst>
      <p:ext uri="{BB962C8B-B14F-4D97-AF65-F5344CB8AC3E}">
        <p14:creationId xmlns:p14="http://schemas.microsoft.com/office/powerpoint/2010/main" val="391520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06AF3A0-76AA-178B-49B9-27DADD24BCCF}"/>
              </a:ext>
            </a:extLst>
          </p:cNvPr>
          <p:cNvSpPr txBox="1"/>
          <p:nvPr/>
        </p:nvSpPr>
        <p:spPr>
          <a:xfrm>
            <a:off x="1263159" y="272673"/>
            <a:ext cx="2385815"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câu dài</a:t>
            </a:r>
          </a:p>
        </p:txBody>
      </p:sp>
      <p:sp>
        <p:nvSpPr>
          <p:cNvPr id="7" name="TextBox 6">
            <a:extLst>
              <a:ext uri="{FF2B5EF4-FFF2-40B4-BE49-F238E27FC236}">
                <a16:creationId xmlns:a16="http://schemas.microsoft.com/office/drawing/2014/main" xmlns="" id="{1F48FDFA-3031-7FE2-E3C2-4111F85F8162}"/>
              </a:ext>
            </a:extLst>
          </p:cNvPr>
          <p:cNvSpPr txBox="1"/>
          <p:nvPr/>
        </p:nvSpPr>
        <p:spPr>
          <a:xfrm>
            <a:off x="560295" y="1218261"/>
            <a:ext cx="11079480" cy="954107"/>
          </a:xfrm>
          <a:prstGeom prst="rect">
            <a:avLst/>
          </a:prstGeom>
          <a:solidFill>
            <a:schemeClr val="accent6">
              <a:lumMod val="20000"/>
              <a:lumOff val="80000"/>
            </a:schemeClr>
          </a:solidFill>
        </p:spPr>
        <p:txBody>
          <a:bodyPr wrap="square">
            <a:spAutoFit/>
          </a:bodyPr>
          <a:lstStyle/>
          <a:p>
            <a:pPr lvl="0" defTabSz="609539"/>
            <a:r>
              <a:rPr lang="vi-VN" sz="2800" b="0" i="0">
                <a:solidFill>
                  <a:srgbClr val="002060"/>
                </a:solidFill>
                <a:effectLst/>
                <a:latin typeface="Nunito Black" pitchFamily="2" charset="0"/>
              </a:rPr>
              <a:t>Nếu ở nhà có sách gì</a:t>
            </a:r>
            <a:r>
              <a:rPr lang="en-US" sz="2800">
                <a:solidFill>
                  <a:srgbClr val="FF0000"/>
                </a:solidFill>
                <a:latin typeface="Nunito Black" pitchFamily="2" charset="0"/>
              </a:rPr>
              <a:t>/</a:t>
            </a:r>
            <a:r>
              <a:rPr lang="vi-VN" sz="2800" b="0" i="0">
                <a:solidFill>
                  <a:srgbClr val="002060"/>
                </a:solidFill>
                <a:effectLst/>
                <a:latin typeface="Nunito Black" pitchFamily="2" charset="0"/>
              </a:rPr>
              <a:t> các em muốn bạn khác cùng đọc,</a:t>
            </a:r>
            <a:r>
              <a:rPr lang="en-US" sz="2800" b="0" i="0">
                <a:solidFill>
                  <a:srgbClr val="FF0000"/>
                </a:solidFill>
                <a:effectLst/>
                <a:latin typeface="Nunito Black" pitchFamily="2" charset="0"/>
              </a:rPr>
              <a:t>/</a:t>
            </a:r>
            <a:r>
              <a:rPr lang="vi-VN" sz="2800" b="0" i="0">
                <a:solidFill>
                  <a:srgbClr val="002060"/>
                </a:solidFill>
                <a:effectLst/>
                <a:latin typeface="Nunito Black" pitchFamily="2" charset="0"/>
              </a:rPr>
              <a:t> hãy mang đến đây.</a:t>
            </a:r>
            <a:r>
              <a:rPr lang="en-US" sz="2800" b="0" i="0">
                <a:solidFill>
                  <a:srgbClr val="FF0000"/>
                </a:solidFill>
                <a:effectLst/>
                <a:latin typeface="Nunito Black" pitchFamily="2" charset="0"/>
              </a:rPr>
              <a:t>//</a:t>
            </a: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B058D78B-E62C-7C09-D894-9BDC64548AEE}"/>
              </a:ext>
            </a:extLst>
          </p:cNvPr>
          <p:cNvSpPr txBox="1"/>
          <p:nvPr/>
        </p:nvSpPr>
        <p:spPr>
          <a:xfrm>
            <a:off x="560295" y="2905780"/>
            <a:ext cx="11079480" cy="1384995"/>
          </a:xfrm>
          <a:prstGeom prst="rect">
            <a:avLst/>
          </a:prstGeom>
          <a:solidFill>
            <a:schemeClr val="accent6">
              <a:lumMod val="20000"/>
              <a:lumOff val="80000"/>
            </a:schemeClr>
          </a:solidFill>
        </p:spPr>
        <p:txBody>
          <a:bodyPr wrap="square">
            <a:spAutoFit/>
          </a:bodyPr>
          <a:lstStyle/>
          <a:p>
            <a:pPr defTabSz="609539"/>
            <a:r>
              <a:rPr lang="vi-VN" sz="2800" b="0" i="0" dirty="0">
                <a:solidFill>
                  <a:srgbClr val="002060"/>
                </a:solidFill>
                <a:effectLst/>
                <a:latin typeface="Nunito Black" pitchFamily="2" charset="0"/>
              </a:rPr>
              <a:t>Quang cảnh thư viện lúc này</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hệt như một toa tàu điện đông đúc</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với những hành khách đứng ngồi để đọc sách,</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trông đến là ngộ.</a:t>
            </a:r>
            <a:r>
              <a:rPr lang="en-US" sz="2800" b="0" i="0" dirty="0">
                <a:solidFill>
                  <a:srgbClr val="FF0000"/>
                </a:solidFill>
                <a:effectLst/>
                <a:latin typeface="Nunito Black" pitchFamily="2" charset="0"/>
              </a:rPr>
              <a:t>//</a:t>
            </a:r>
            <a:endParaRPr lang="vi-VN" sz="2800" b="0" i="0" dirty="0">
              <a:solidFill>
                <a:srgbClr val="002060"/>
              </a:solidFill>
              <a:effectLst/>
              <a:latin typeface="Nunito Black" pitchFamily="2" charset="0"/>
            </a:endParaRPr>
          </a:p>
        </p:txBody>
      </p:sp>
      <p:pic>
        <p:nvPicPr>
          <p:cNvPr id="9" name="Picture 8" descr="A picture containing clipart&#10;&#10;Description automatically generated">
            <a:extLst>
              <a:ext uri="{FF2B5EF4-FFF2-40B4-BE49-F238E27FC236}">
                <a16:creationId xmlns:a16="http://schemas.microsoft.com/office/drawing/2014/main" xmlns="" id="{E5658C1C-3227-325A-DB6E-9483834F29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7903845" y="3690610"/>
            <a:ext cx="3891915" cy="3113532"/>
          </a:xfrm>
          <a:prstGeom prst="rect">
            <a:avLst/>
          </a:prstGeom>
        </p:spPr>
      </p:pic>
      <p:pic>
        <p:nvPicPr>
          <p:cNvPr id="10" name="Picture 9">
            <a:extLst>
              <a:ext uri="{FF2B5EF4-FFF2-40B4-BE49-F238E27FC236}">
                <a16:creationId xmlns:a16="http://schemas.microsoft.com/office/drawing/2014/main" xmlns="" id="{9F18DDDD-C298-4105-06EB-26B7FA62B166}"/>
              </a:ext>
            </a:extLst>
          </p:cNvPr>
          <p:cNvPicPr>
            <a:picLocks noChangeAspect="1"/>
          </p:cNvPicPr>
          <p:nvPr/>
        </p:nvPicPr>
        <p:blipFill>
          <a:blip r:embed="rId5"/>
          <a:stretch>
            <a:fillRect/>
          </a:stretch>
        </p:blipFill>
        <p:spPr>
          <a:xfrm>
            <a:off x="203638" y="182880"/>
            <a:ext cx="957155" cy="762066"/>
          </a:xfrm>
          <a:prstGeom prst="rect">
            <a:avLst/>
          </a:prstGeom>
        </p:spPr>
      </p:pic>
    </p:spTree>
    <p:extLst>
      <p:ext uri="{BB962C8B-B14F-4D97-AF65-F5344CB8AC3E}">
        <p14:creationId xmlns:p14="http://schemas.microsoft.com/office/powerpoint/2010/main" val="28653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886326C-8CA5-B477-D693-78812B10C913}"/>
              </a:ext>
            </a:extLst>
          </p:cNvPr>
          <p:cNvPicPr>
            <a:picLocks noChangeAspect="1"/>
          </p:cNvPicPr>
          <p:nvPr/>
        </p:nvPicPr>
        <p:blipFill>
          <a:blip r:embed="rId3"/>
          <a:stretch>
            <a:fillRect/>
          </a:stretch>
        </p:blipFill>
        <p:spPr>
          <a:xfrm>
            <a:off x="203638" y="182880"/>
            <a:ext cx="957155" cy="762066"/>
          </a:xfrm>
          <a:prstGeom prst="rect">
            <a:avLst/>
          </a:prstGeom>
        </p:spPr>
      </p:pic>
      <p:sp>
        <p:nvSpPr>
          <p:cNvPr id="3" name="TextBox 2">
            <a:extLst>
              <a:ext uri="{FF2B5EF4-FFF2-40B4-BE49-F238E27FC236}">
                <a16:creationId xmlns:a16="http://schemas.microsoft.com/office/drawing/2014/main" xmlns="" id="{47D514A2-1E83-B989-CD44-BC2F55951171}"/>
              </a:ext>
            </a:extLst>
          </p:cNvPr>
          <p:cNvSpPr txBox="1"/>
          <p:nvPr/>
        </p:nvSpPr>
        <p:spPr>
          <a:xfrm>
            <a:off x="1160793" y="366064"/>
            <a:ext cx="27175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Chia đoạn</a:t>
            </a:r>
          </a:p>
        </p:txBody>
      </p:sp>
      <p:sp>
        <p:nvSpPr>
          <p:cNvPr id="4" name="TextBox 3">
            <a:extLst>
              <a:ext uri="{FF2B5EF4-FFF2-40B4-BE49-F238E27FC236}">
                <a16:creationId xmlns:a16="http://schemas.microsoft.com/office/drawing/2014/main" xmlns="" id="{D08EC8C9-1D8D-9EDF-8F0C-FC4F4A123BB0}"/>
              </a:ext>
            </a:extLst>
          </p:cNvPr>
          <p:cNvSpPr txBox="1"/>
          <p:nvPr/>
        </p:nvSpPr>
        <p:spPr>
          <a:xfrm>
            <a:off x="1160793" y="1249975"/>
            <a:ext cx="85166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1: Từ đầu đến </a:t>
            </a: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ngay tại</a:t>
            </a:r>
            <a:r>
              <a:rPr kumimoji="0" lang="en-US" sz="3200" b="0" i="0" u="none" strike="noStrike" kern="1200" cap="none" spc="0" normalizeH="0" noProof="0">
                <a:ln>
                  <a:noFill/>
                </a:ln>
                <a:solidFill>
                  <a:srgbClr val="FF0000"/>
                </a:solidFill>
                <a:effectLst/>
                <a:uLnTx/>
                <a:uFillTx/>
                <a:latin typeface="Baloo 2 SemiBold" pitchFamily="2" charset="0"/>
                <a:ea typeface="+mn-ea"/>
                <a:cs typeface="Baloo 2 SemiBold" pitchFamily="2" charset="0"/>
              </a:rPr>
              <a:t> đó nữa.</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5" name="TextBox 4">
            <a:extLst>
              <a:ext uri="{FF2B5EF4-FFF2-40B4-BE49-F238E27FC236}">
                <a16:creationId xmlns:a16="http://schemas.microsoft.com/office/drawing/2014/main" xmlns="" id="{9DB80D81-350B-95EE-4BAC-0F350BEB649B}"/>
              </a:ext>
            </a:extLst>
          </p:cNvPr>
          <p:cNvSpPr txBox="1"/>
          <p:nvPr/>
        </p:nvSpPr>
        <p:spPr>
          <a:xfrm>
            <a:off x="2209800" y="2363950"/>
            <a:ext cx="96774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2: Tiếp theo đến </a:t>
            </a: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thật</a:t>
            </a:r>
            <a:r>
              <a:rPr kumimoji="0" lang="en-US" sz="3200" b="0" i="0" u="none" strike="noStrike" kern="1200" cap="none" spc="0" normalizeH="0" noProof="0">
                <a:ln>
                  <a:noFill/>
                </a:ln>
                <a:solidFill>
                  <a:srgbClr val="FF0000"/>
                </a:solidFill>
                <a:effectLst/>
                <a:uLnTx/>
                <a:uFillTx/>
                <a:latin typeface="Baloo 2 SemiBold" pitchFamily="2" charset="0"/>
                <a:ea typeface="+mn-ea"/>
                <a:cs typeface="Baloo 2 SemiBold" pitchFamily="2" charset="0"/>
              </a:rPr>
              <a:t> nhiều sách vào.</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6" name="TextBox 5">
            <a:extLst>
              <a:ext uri="{FF2B5EF4-FFF2-40B4-BE49-F238E27FC236}">
                <a16:creationId xmlns:a16="http://schemas.microsoft.com/office/drawing/2014/main" xmlns="" id="{D1DBF8D0-FC71-5096-21E1-9E4916EF2FFE}"/>
              </a:ext>
            </a:extLst>
          </p:cNvPr>
          <p:cNvSpPr txBox="1"/>
          <p:nvPr/>
        </p:nvSpPr>
        <p:spPr>
          <a:xfrm>
            <a:off x="3657600" y="3429000"/>
            <a:ext cx="56388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3: Còn lại</a:t>
            </a:r>
          </a:p>
        </p:txBody>
      </p:sp>
      <p:pic>
        <p:nvPicPr>
          <p:cNvPr id="7" name="Picture 6" descr="A picture containing clipart&#10;&#10;Description automatically generated">
            <a:extLst>
              <a:ext uri="{FF2B5EF4-FFF2-40B4-BE49-F238E27FC236}">
                <a16:creationId xmlns:a16="http://schemas.microsoft.com/office/drawing/2014/main" xmlns=""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195094" y="4117675"/>
            <a:ext cx="3181566" cy="2545253"/>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a: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346975EC-FD23-144C-2D77-754945C1AE93}"/>
              </a:ext>
            </a:extLst>
          </p:cNvPr>
          <p:cNvSpPr txBox="1"/>
          <p:nvPr/>
        </p:nvSpPr>
        <p:spPr>
          <a:xfrm>
            <a:off x="1147997" y="102155"/>
            <a:ext cx="2889165"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xmlns="" id="{04AD9544-B4F2-ADE9-D461-3F8003CF8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13" name="TextBox 12">
            <a:extLst>
              <a:ext uri="{FF2B5EF4-FFF2-40B4-BE49-F238E27FC236}">
                <a16:creationId xmlns:a16="http://schemas.microsoft.com/office/drawing/2014/main" xmlns="" id="{193BF6AD-6582-E308-850F-501FD83BDBA4}"/>
              </a:ext>
            </a:extLst>
          </p:cNvPr>
          <p:cNvSpPr txBox="1"/>
          <p:nvPr/>
        </p:nvSpPr>
        <p:spPr>
          <a:xfrm>
            <a:off x="304800" y="884290"/>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pic>
        <p:nvPicPr>
          <p:cNvPr id="14" name="Picture 13">
            <a:extLst>
              <a:ext uri="{FF2B5EF4-FFF2-40B4-BE49-F238E27FC236}">
                <a16:creationId xmlns:a16="http://schemas.microsoft.com/office/drawing/2014/main" xmlns="" id="{FA01B7AC-5DA8-556D-3D5A-718CC50E7176}"/>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xmlns="" id="{DEA48D2A-490F-721D-1337-012764B46AF0}"/>
              </a:ext>
            </a:extLst>
          </p:cNvPr>
          <p:cNvPicPr>
            <a:picLocks noChangeAspect="1"/>
          </p:cNvPicPr>
          <p:nvPr/>
        </p:nvPicPr>
        <p:blipFill>
          <a:blip r:embed="rId5"/>
          <a:stretch>
            <a:fillRect/>
          </a:stretch>
        </p:blipFill>
        <p:spPr>
          <a:xfrm>
            <a:off x="3485073" y="3004798"/>
            <a:ext cx="8334962" cy="3857625"/>
          </a:xfrm>
          <a:prstGeom prst="rect">
            <a:avLst/>
          </a:prstGeom>
          <a:ln>
            <a:noFill/>
          </a:ln>
          <a:effectLst>
            <a:softEdge rad="112500"/>
          </a:effectLst>
        </p:spPr>
      </p:pic>
      <p:sp>
        <p:nvSpPr>
          <p:cNvPr id="10" name="TextBox 9">
            <a:extLst>
              <a:ext uri="{FF2B5EF4-FFF2-40B4-BE49-F238E27FC236}">
                <a16:creationId xmlns:a16="http://schemas.microsoft.com/office/drawing/2014/main" xmlns="" id="{31797090-FB20-2E50-3CA6-9A22155DA652}"/>
              </a:ext>
            </a:extLst>
          </p:cNvPr>
          <p:cNvSpPr txBox="1"/>
          <p:nvPr/>
        </p:nvSpPr>
        <p:spPr>
          <a:xfrm>
            <a:off x="469268" y="233962"/>
            <a:ext cx="10628762" cy="3108543"/>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800" b="1" i="0" dirty="0">
                <a:solidFill>
                  <a:srgbClr val="FF0000"/>
                </a:solidFill>
                <a:effectLst/>
                <a:latin typeface="Nunito Black" pitchFamily="2" charset="0"/>
              </a:rPr>
              <a:t>Thư viện</a:t>
            </a:r>
            <a:endParaRPr lang="en-US" sz="2800" b="1" i="0" dirty="0">
              <a:solidFill>
                <a:srgbClr val="FF0000"/>
              </a:solidFill>
              <a:effectLst/>
              <a:latin typeface="Nunito Black" pitchFamily="2" charset="0"/>
            </a:endParaRP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p:txBody>
      </p:sp>
    </p:spTree>
    <p:extLst>
      <p:ext uri="{BB962C8B-B14F-4D97-AF65-F5344CB8AC3E}">
        <p14:creationId xmlns:p14="http://schemas.microsoft.com/office/powerpoint/2010/main" val="411920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B703C56-A700-D933-B44B-364B5C12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9" name="TextBox 8">
            <a:extLst>
              <a:ext uri="{FF2B5EF4-FFF2-40B4-BE49-F238E27FC236}">
                <a16:creationId xmlns:a16="http://schemas.microsoft.com/office/drawing/2014/main" xmlns="" id="{B921F823-216C-A8B9-665E-E6D5A9473912}"/>
              </a:ext>
            </a:extLst>
          </p:cNvPr>
          <p:cNvSpPr txBox="1"/>
          <p:nvPr/>
        </p:nvSpPr>
        <p:spPr>
          <a:xfrm>
            <a:off x="304800" y="884290"/>
            <a:ext cx="37702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xmlns="" id="{23F72DEA-D10B-1298-9272-0D3FD1C40114}"/>
              </a:ext>
            </a:extLst>
          </p:cNvPr>
          <p:cNvSpPr txBox="1"/>
          <p:nvPr/>
        </p:nvSpPr>
        <p:spPr>
          <a:xfrm>
            <a:off x="1147997" y="102155"/>
            <a:ext cx="375180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xmlns="" id="{38BBB618-E2A7-2A0E-E24F-ED3CEB8AF469}"/>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xmlns="" id="{2DF44D82-DFCE-F3E9-4635-C827B9891556}"/>
              </a:ext>
            </a:extLst>
          </p:cNvPr>
          <p:cNvPicPr>
            <a:picLocks noChangeAspect="1"/>
          </p:cNvPicPr>
          <p:nvPr/>
        </p:nvPicPr>
        <p:blipFill>
          <a:blip r:embed="rId5"/>
          <a:stretch>
            <a:fillRect/>
          </a:stretch>
        </p:blipFill>
        <p:spPr>
          <a:xfrm>
            <a:off x="4136941" y="3000375"/>
            <a:ext cx="8048625" cy="3857625"/>
          </a:xfrm>
          <a:prstGeom prst="rect">
            <a:avLst/>
          </a:prstGeom>
          <a:ln>
            <a:noFill/>
          </a:ln>
          <a:effectLst>
            <a:softEdge rad="112500"/>
          </a:effectLst>
        </p:spPr>
      </p:pic>
      <p:sp>
        <p:nvSpPr>
          <p:cNvPr id="7" name="TextBox 6">
            <a:extLst>
              <a:ext uri="{FF2B5EF4-FFF2-40B4-BE49-F238E27FC236}">
                <a16:creationId xmlns:a16="http://schemas.microsoft.com/office/drawing/2014/main" xmlns="" id="{84423445-F1B6-A46B-8E5D-B172F5B148C7}"/>
              </a:ext>
            </a:extLst>
          </p:cNvPr>
          <p:cNvSpPr txBox="1"/>
          <p:nvPr/>
        </p:nvSpPr>
        <p:spPr>
          <a:xfrm>
            <a:off x="537772" y="826242"/>
            <a:ext cx="11044628" cy="3108543"/>
          </a:xfrm>
          <a:prstGeom prst="rect">
            <a:avLst/>
          </a:prstGeom>
          <a:noFill/>
        </p:spPr>
        <p:txBody>
          <a:bodyPr wrap="square">
            <a:spAutoFit/>
          </a:bodyPr>
          <a:lstStyle/>
          <a:p>
            <a:pPr algn="just"/>
            <a:r>
              <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800" b="0" i="0" dirty="0">
                <a:solidFill>
                  <a:srgbClr val="002060"/>
                </a:solidFill>
                <a:effectLst/>
                <a:latin typeface="Nunito Black" pitchFamily="2" charset="0"/>
              </a:rPr>
              <a:t>Thầy hiệu trưởng nói:</a:t>
            </a: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48992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8C1C5D3-A79B-88DA-2767-9D7093E49745}"/>
              </a:ext>
            </a:extLst>
          </p:cNvPr>
          <p:cNvSpPr txBox="1"/>
          <p:nvPr/>
        </p:nvSpPr>
        <p:spPr>
          <a:xfrm>
            <a:off x="228600" y="832488"/>
            <a:ext cx="11049000" cy="523220"/>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	</a:t>
            </a:r>
            <a:endPar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endParaRPr>
          </a:p>
        </p:txBody>
      </p:sp>
      <p:pic>
        <p:nvPicPr>
          <p:cNvPr id="5" name="Picture 4">
            <a:extLst>
              <a:ext uri="{FF2B5EF4-FFF2-40B4-BE49-F238E27FC236}">
                <a16:creationId xmlns:a16="http://schemas.microsoft.com/office/drawing/2014/main" xmlns="" id="{5B82D674-EB9C-D1F2-8BD8-03B618B1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7" name="TextBox 6">
            <a:extLst>
              <a:ext uri="{FF2B5EF4-FFF2-40B4-BE49-F238E27FC236}">
                <a16:creationId xmlns:a16="http://schemas.microsoft.com/office/drawing/2014/main" xmlns="" id="{F69E905B-02AB-5AC7-643D-4EEF7B5B753D}"/>
              </a:ext>
            </a:extLst>
          </p:cNvPr>
          <p:cNvSpPr txBox="1"/>
          <p:nvPr/>
        </p:nvSpPr>
        <p:spPr>
          <a:xfrm>
            <a:off x="304800" y="884290"/>
            <a:ext cx="373820"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sp>
        <p:nvSpPr>
          <p:cNvPr id="8" name="TextBox 7">
            <a:extLst>
              <a:ext uri="{FF2B5EF4-FFF2-40B4-BE49-F238E27FC236}">
                <a16:creationId xmlns:a16="http://schemas.microsoft.com/office/drawing/2014/main" xmlns="" id="{50574433-4E8B-7ED2-6EA2-84C13E86A144}"/>
              </a:ext>
            </a:extLst>
          </p:cNvPr>
          <p:cNvSpPr txBox="1"/>
          <p:nvPr/>
        </p:nvSpPr>
        <p:spPr>
          <a:xfrm>
            <a:off x="1147997" y="102155"/>
            <a:ext cx="373455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9" name="Picture 8">
            <a:extLst>
              <a:ext uri="{FF2B5EF4-FFF2-40B4-BE49-F238E27FC236}">
                <a16:creationId xmlns:a16="http://schemas.microsoft.com/office/drawing/2014/main" xmlns="" id="{C321B0E4-26EC-3E9E-40B1-B4337E8CB9FE}"/>
              </a:ext>
            </a:extLst>
          </p:cNvPr>
          <p:cNvPicPr>
            <a:picLocks noChangeAspect="1"/>
          </p:cNvPicPr>
          <p:nvPr/>
        </p:nvPicPr>
        <p:blipFill>
          <a:blip r:embed="rId4"/>
          <a:stretch>
            <a:fillRect/>
          </a:stretch>
        </p:blipFill>
        <p:spPr>
          <a:xfrm>
            <a:off x="76200" y="76200"/>
            <a:ext cx="957155" cy="762066"/>
          </a:xfrm>
          <a:prstGeom prst="rect">
            <a:avLst/>
          </a:prstGeom>
        </p:spPr>
      </p:pic>
      <p:sp>
        <p:nvSpPr>
          <p:cNvPr id="10" name="TextBox 9">
            <a:extLst>
              <a:ext uri="{FF2B5EF4-FFF2-40B4-BE49-F238E27FC236}">
                <a16:creationId xmlns:a16="http://schemas.microsoft.com/office/drawing/2014/main" xmlns="" id="{29F4438A-A3FD-428F-CB29-A172E2CA17C4}"/>
              </a:ext>
            </a:extLst>
          </p:cNvPr>
          <p:cNvSpPr txBox="1"/>
          <p:nvPr/>
        </p:nvSpPr>
        <p:spPr>
          <a:xfrm>
            <a:off x="873677" y="1145900"/>
            <a:ext cx="10708723" cy="3970318"/>
          </a:xfrm>
          <a:prstGeom prst="rect">
            <a:avLst/>
          </a:prstGeom>
          <a:solidFill>
            <a:schemeClr val="bg2"/>
          </a:solidFill>
        </p:spPr>
        <p:txBody>
          <a:bodyPr wrap="square">
            <a:spAutoFit/>
          </a:bodyPr>
          <a:lstStyle/>
          <a:p>
            <a:pPr algn="just"/>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18329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a: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346975EC-FD23-144C-2D77-754945C1AE93}"/>
              </a:ext>
            </a:extLst>
          </p:cNvPr>
          <p:cNvSpPr txBox="1"/>
          <p:nvPr/>
        </p:nvSpPr>
        <p:spPr>
          <a:xfrm>
            <a:off x="1147997" y="102155"/>
            <a:ext cx="4800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theo nhóm</a:t>
            </a:r>
            <a:r>
              <a:rPr kumimoji="0" lang="en-US" sz="2800" b="0"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nhỏ</a:t>
            </a:r>
            <a:endPar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pic>
        <p:nvPicPr>
          <p:cNvPr id="11" name="Picture 10">
            <a:extLst>
              <a:ext uri="{FF2B5EF4-FFF2-40B4-BE49-F238E27FC236}">
                <a16:creationId xmlns:a16="http://schemas.microsoft.com/office/drawing/2014/main" xmlns="" id="{04AD9544-B4F2-ADE9-D461-3F8003CF8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13" name="TextBox 12">
            <a:extLst>
              <a:ext uri="{FF2B5EF4-FFF2-40B4-BE49-F238E27FC236}">
                <a16:creationId xmlns:a16="http://schemas.microsoft.com/office/drawing/2014/main" xmlns="" id="{193BF6AD-6582-E308-850F-501FD83BDBA4}"/>
              </a:ext>
            </a:extLst>
          </p:cNvPr>
          <p:cNvSpPr txBox="1"/>
          <p:nvPr/>
        </p:nvSpPr>
        <p:spPr>
          <a:xfrm>
            <a:off x="304800" y="884290"/>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pic>
        <p:nvPicPr>
          <p:cNvPr id="14" name="Picture 13">
            <a:extLst>
              <a:ext uri="{FF2B5EF4-FFF2-40B4-BE49-F238E27FC236}">
                <a16:creationId xmlns:a16="http://schemas.microsoft.com/office/drawing/2014/main" xmlns="" id="{FA01B7AC-5DA8-556D-3D5A-718CC50E7176}"/>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xmlns="" id="{DEA48D2A-490F-721D-1337-012764B46AF0}"/>
              </a:ext>
            </a:extLst>
          </p:cNvPr>
          <p:cNvPicPr>
            <a:picLocks noChangeAspect="1"/>
          </p:cNvPicPr>
          <p:nvPr/>
        </p:nvPicPr>
        <p:blipFill>
          <a:blip r:embed="rId5"/>
          <a:stretch>
            <a:fillRect/>
          </a:stretch>
        </p:blipFill>
        <p:spPr>
          <a:xfrm>
            <a:off x="4136941" y="3000375"/>
            <a:ext cx="8048625" cy="3857625"/>
          </a:xfrm>
          <a:prstGeom prst="rect">
            <a:avLst/>
          </a:prstGeom>
          <a:ln>
            <a:noFill/>
          </a:ln>
          <a:effectLst>
            <a:softEdge rad="112500"/>
          </a:effectLst>
        </p:spPr>
      </p:pic>
      <p:sp>
        <p:nvSpPr>
          <p:cNvPr id="10" name="TextBox 9">
            <a:extLst>
              <a:ext uri="{FF2B5EF4-FFF2-40B4-BE49-F238E27FC236}">
                <a16:creationId xmlns:a16="http://schemas.microsoft.com/office/drawing/2014/main" xmlns="" id="{31797090-FB20-2E50-3CA6-9A22155DA652}"/>
              </a:ext>
            </a:extLst>
          </p:cNvPr>
          <p:cNvSpPr txBox="1"/>
          <p:nvPr/>
        </p:nvSpPr>
        <p:spPr>
          <a:xfrm>
            <a:off x="554777" y="747566"/>
            <a:ext cx="10628762" cy="3108543"/>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800" b="1" i="0">
                <a:solidFill>
                  <a:srgbClr val="FF0000"/>
                </a:solidFill>
                <a:effectLst/>
                <a:latin typeface="Nunito Black" pitchFamily="2" charset="0"/>
              </a:rPr>
              <a:t>Thư viện</a:t>
            </a:r>
            <a:endParaRPr lang="en-US" sz="2800" b="1" i="0">
              <a:solidFill>
                <a:srgbClr val="FF0000"/>
              </a:solidFill>
              <a:effectLst/>
              <a:latin typeface="Nunito Black" pitchFamily="2" charset="0"/>
            </a:endParaRP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p:txBody>
      </p:sp>
    </p:spTree>
    <p:extLst>
      <p:ext uri="{BB962C8B-B14F-4D97-AF65-F5344CB8AC3E}">
        <p14:creationId xmlns:p14="http://schemas.microsoft.com/office/powerpoint/2010/main" val="36151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B703C56-A700-D933-B44B-364B5C12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9" name="TextBox 8">
            <a:extLst>
              <a:ext uri="{FF2B5EF4-FFF2-40B4-BE49-F238E27FC236}">
                <a16:creationId xmlns:a16="http://schemas.microsoft.com/office/drawing/2014/main" xmlns="" id="{B921F823-216C-A8B9-665E-E6D5A9473912}"/>
              </a:ext>
            </a:extLst>
          </p:cNvPr>
          <p:cNvSpPr txBox="1"/>
          <p:nvPr/>
        </p:nvSpPr>
        <p:spPr>
          <a:xfrm>
            <a:off x="304800" y="884290"/>
            <a:ext cx="37702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xmlns="" id="{23F72DEA-D10B-1298-9272-0D3FD1C40114}"/>
              </a:ext>
            </a:extLst>
          </p:cNvPr>
          <p:cNvSpPr txBox="1"/>
          <p:nvPr/>
        </p:nvSpPr>
        <p:spPr>
          <a:xfrm>
            <a:off x="1147997" y="102155"/>
            <a:ext cx="351026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xmlns="" id="{38BBB618-E2A7-2A0E-E24F-ED3CEB8AF469}"/>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xmlns="" id="{2DF44D82-DFCE-F3E9-4635-C827B9891556}"/>
              </a:ext>
            </a:extLst>
          </p:cNvPr>
          <p:cNvPicPr>
            <a:picLocks noChangeAspect="1"/>
          </p:cNvPicPr>
          <p:nvPr/>
        </p:nvPicPr>
        <p:blipFill>
          <a:blip r:embed="rId5"/>
          <a:stretch>
            <a:fillRect/>
          </a:stretch>
        </p:blipFill>
        <p:spPr>
          <a:xfrm>
            <a:off x="4136941" y="3000375"/>
            <a:ext cx="8048625" cy="3857625"/>
          </a:xfrm>
          <a:prstGeom prst="rect">
            <a:avLst/>
          </a:prstGeom>
          <a:ln>
            <a:noFill/>
          </a:ln>
          <a:effectLst>
            <a:softEdge rad="112500"/>
          </a:effectLst>
        </p:spPr>
      </p:pic>
      <p:sp>
        <p:nvSpPr>
          <p:cNvPr id="7" name="TextBox 6">
            <a:extLst>
              <a:ext uri="{FF2B5EF4-FFF2-40B4-BE49-F238E27FC236}">
                <a16:creationId xmlns:a16="http://schemas.microsoft.com/office/drawing/2014/main" xmlns="" id="{84423445-F1B6-A46B-8E5D-B172F5B148C7}"/>
              </a:ext>
            </a:extLst>
          </p:cNvPr>
          <p:cNvSpPr txBox="1"/>
          <p:nvPr/>
        </p:nvSpPr>
        <p:spPr>
          <a:xfrm>
            <a:off x="425547" y="681037"/>
            <a:ext cx="11044628" cy="3108543"/>
          </a:xfrm>
          <a:prstGeom prst="rect">
            <a:avLst/>
          </a:prstGeom>
          <a:noFill/>
        </p:spPr>
        <p:txBody>
          <a:bodyPr wrap="square">
            <a:spAutoFit/>
          </a:bodyPr>
          <a:lstStyle/>
          <a:p>
            <a:pPr algn="just"/>
            <a:r>
              <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800" b="0" i="0" dirty="0">
                <a:solidFill>
                  <a:srgbClr val="002060"/>
                </a:solidFill>
                <a:effectLst/>
                <a:latin typeface="Nunito Black" pitchFamily="2" charset="0"/>
              </a:rPr>
              <a:t>Thầy hiệu trưởng nói:</a:t>
            </a: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9921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8C1C5D3-A79B-88DA-2767-9D7093E49745}"/>
              </a:ext>
            </a:extLst>
          </p:cNvPr>
          <p:cNvSpPr txBox="1"/>
          <p:nvPr/>
        </p:nvSpPr>
        <p:spPr>
          <a:xfrm>
            <a:off x="228600" y="832488"/>
            <a:ext cx="11049000" cy="523220"/>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	</a:t>
            </a:r>
            <a:endPar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endParaRPr>
          </a:p>
        </p:txBody>
      </p:sp>
      <p:pic>
        <p:nvPicPr>
          <p:cNvPr id="5" name="Picture 4">
            <a:extLst>
              <a:ext uri="{FF2B5EF4-FFF2-40B4-BE49-F238E27FC236}">
                <a16:creationId xmlns:a16="http://schemas.microsoft.com/office/drawing/2014/main" xmlns="" id="{5B82D674-EB9C-D1F2-8BD8-03B618B1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7" name="TextBox 6">
            <a:extLst>
              <a:ext uri="{FF2B5EF4-FFF2-40B4-BE49-F238E27FC236}">
                <a16:creationId xmlns:a16="http://schemas.microsoft.com/office/drawing/2014/main" xmlns="" id="{F69E905B-02AB-5AC7-643D-4EEF7B5B753D}"/>
              </a:ext>
            </a:extLst>
          </p:cNvPr>
          <p:cNvSpPr txBox="1"/>
          <p:nvPr/>
        </p:nvSpPr>
        <p:spPr>
          <a:xfrm>
            <a:off x="304800" y="884290"/>
            <a:ext cx="373820"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sp>
        <p:nvSpPr>
          <p:cNvPr id="8" name="TextBox 7">
            <a:extLst>
              <a:ext uri="{FF2B5EF4-FFF2-40B4-BE49-F238E27FC236}">
                <a16:creationId xmlns:a16="http://schemas.microsoft.com/office/drawing/2014/main" xmlns="" id="{50574433-4E8B-7ED2-6EA2-84C13E86A144}"/>
              </a:ext>
            </a:extLst>
          </p:cNvPr>
          <p:cNvSpPr txBox="1"/>
          <p:nvPr/>
        </p:nvSpPr>
        <p:spPr>
          <a:xfrm>
            <a:off x="1147997" y="102155"/>
            <a:ext cx="361378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theo nhóm</a:t>
            </a:r>
            <a:r>
              <a:rPr kumimoji="0" lang="en-US" sz="2800" b="0"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nhỏ</a:t>
            </a:r>
            <a:endPar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pic>
        <p:nvPicPr>
          <p:cNvPr id="9" name="Picture 8">
            <a:extLst>
              <a:ext uri="{FF2B5EF4-FFF2-40B4-BE49-F238E27FC236}">
                <a16:creationId xmlns:a16="http://schemas.microsoft.com/office/drawing/2014/main" xmlns="" id="{C321B0E4-26EC-3E9E-40B1-B4337E8CB9FE}"/>
              </a:ext>
            </a:extLst>
          </p:cNvPr>
          <p:cNvPicPr>
            <a:picLocks noChangeAspect="1"/>
          </p:cNvPicPr>
          <p:nvPr/>
        </p:nvPicPr>
        <p:blipFill>
          <a:blip r:embed="rId4"/>
          <a:stretch>
            <a:fillRect/>
          </a:stretch>
        </p:blipFill>
        <p:spPr>
          <a:xfrm>
            <a:off x="76200" y="76200"/>
            <a:ext cx="957155" cy="762066"/>
          </a:xfrm>
          <a:prstGeom prst="rect">
            <a:avLst/>
          </a:prstGeom>
        </p:spPr>
      </p:pic>
      <p:sp>
        <p:nvSpPr>
          <p:cNvPr id="10" name="TextBox 9">
            <a:extLst>
              <a:ext uri="{FF2B5EF4-FFF2-40B4-BE49-F238E27FC236}">
                <a16:creationId xmlns:a16="http://schemas.microsoft.com/office/drawing/2014/main" xmlns="" id="{29F4438A-A3FD-428F-CB29-A172E2CA17C4}"/>
              </a:ext>
            </a:extLst>
          </p:cNvPr>
          <p:cNvSpPr txBox="1"/>
          <p:nvPr/>
        </p:nvSpPr>
        <p:spPr>
          <a:xfrm>
            <a:off x="873677" y="1145900"/>
            <a:ext cx="10708723" cy="3970318"/>
          </a:xfrm>
          <a:prstGeom prst="rect">
            <a:avLst/>
          </a:prstGeom>
          <a:solidFill>
            <a:schemeClr val="bg2"/>
          </a:solidFill>
        </p:spPr>
        <p:txBody>
          <a:bodyPr wrap="square">
            <a:spAutoFit/>
          </a:bodyPr>
          <a:lstStyle/>
          <a:p>
            <a:pPr algn="just"/>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37974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Nunito Black" pitchFamily="2" charset="0"/>
                <a:ea typeface="+mn-ea"/>
                <a:cs typeface="+mn-cs"/>
              </a:rPr>
              <a:t>Tiết</a:t>
            </a:r>
            <a:r>
              <a:rPr kumimoji="0" lang="en-US" sz="8000" b="1" i="0" u="none" strike="noStrike" kern="1200" cap="none" spc="0" normalizeH="0" baseline="0" noProof="0" dirty="0">
                <a:ln>
                  <a:noFill/>
                </a:ln>
                <a:solidFill>
                  <a:srgbClr val="FF0000"/>
                </a:solidFill>
                <a:effectLst/>
                <a:uLnTx/>
                <a:uFillTx/>
                <a:latin typeface="Nunito Black" pitchFamily="2" charset="0"/>
                <a:ea typeface="+mn-ea"/>
                <a:cs typeface="+mn-cs"/>
              </a:rPr>
              <a:t> 1 + 2</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2424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F804366-EAA8-E777-B5F9-8BBEF2CC950D}"/>
              </a:ext>
            </a:extLst>
          </p:cNvPr>
          <p:cNvPicPr>
            <a:picLocks noChangeAspect="1"/>
          </p:cNvPicPr>
          <p:nvPr/>
        </p:nvPicPr>
        <p:blipFill>
          <a:blip r:embed="rId3"/>
          <a:stretch>
            <a:fillRect/>
          </a:stretch>
        </p:blipFill>
        <p:spPr>
          <a:xfrm>
            <a:off x="76200" y="0"/>
            <a:ext cx="957155" cy="762066"/>
          </a:xfrm>
          <a:prstGeom prst="rect">
            <a:avLst/>
          </a:prstGeom>
        </p:spPr>
      </p:pic>
      <p:sp>
        <p:nvSpPr>
          <p:cNvPr id="3" name="TextBox 2">
            <a:extLst>
              <a:ext uri="{FF2B5EF4-FFF2-40B4-BE49-F238E27FC236}">
                <a16:creationId xmlns:a16="http://schemas.microsoft.com/office/drawing/2014/main" xmlns="" id="{B51636B2-1B83-783B-800D-537C537F7EEE}"/>
              </a:ext>
            </a:extLst>
          </p:cNvPr>
          <p:cNvSpPr txBox="1"/>
          <p:nvPr/>
        </p:nvSpPr>
        <p:spPr>
          <a:xfrm>
            <a:off x="1147997" y="0"/>
            <a:ext cx="3432629"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toàn bài</a:t>
            </a:r>
          </a:p>
        </p:txBody>
      </p:sp>
      <p:sp>
        <p:nvSpPr>
          <p:cNvPr id="4" name="TextBox 3">
            <a:extLst>
              <a:ext uri="{FF2B5EF4-FFF2-40B4-BE49-F238E27FC236}">
                <a16:creationId xmlns:a16="http://schemas.microsoft.com/office/drawing/2014/main" xmlns="" id="{8602BD8F-3A89-945A-7E1B-F133191802D1}"/>
              </a:ext>
            </a:extLst>
          </p:cNvPr>
          <p:cNvSpPr txBox="1"/>
          <p:nvPr/>
        </p:nvSpPr>
        <p:spPr>
          <a:xfrm>
            <a:off x="76200" y="609600"/>
            <a:ext cx="11887200" cy="5509200"/>
          </a:xfrm>
          <a:prstGeom prst="rect">
            <a:avLst/>
          </a:prstGeom>
          <a:solidFill>
            <a:srgbClr val="FEF2E4"/>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200" b="1" i="0">
                <a:solidFill>
                  <a:srgbClr val="FF0000"/>
                </a:solidFill>
                <a:effectLst/>
                <a:latin typeface="Nunito Black" pitchFamily="2" charset="0"/>
              </a:rPr>
              <a:t>Thư viện</a:t>
            </a:r>
            <a:endParaRPr lang="en-US" sz="2200" b="1" i="0">
              <a:solidFill>
                <a:srgbClr val="FF000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Thầy hiệu trưởng nói:</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lang="en-US" sz="2200" b="0" i="0">
              <a:solidFill>
                <a:srgbClr val="00206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Từ hôm đó, bạn nào đến trường cũng háo hức ghé vào thư viện. Ai cũng vui lắm.</a:t>
            </a:r>
            <a:endParaRPr lang="en-US" sz="2200" b="0" i="0">
              <a:solidFill>
                <a:srgbClr val="002060"/>
              </a:solidFill>
              <a:effectLst/>
              <a:latin typeface="Nunito Black" pitchFamily="2" charset="0"/>
            </a:endParaRPr>
          </a:p>
          <a:p>
            <a:pPr algn="just"/>
            <a:r>
              <a:rPr lang="en-US" sz="2200">
                <a:solidFill>
                  <a:srgbClr val="002060"/>
                </a:solidFill>
                <a:latin typeface="Nunito Black" pitchFamily="2" charset="0"/>
              </a:rPr>
              <a:t>                                                                                  </a:t>
            </a:r>
            <a:r>
              <a:rPr lang="vi-VN" sz="22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40250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681369" y="3429000"/>
            <a:ext cx="6346300" cy="2203869"/>
          </a:xfrm>
          <a:prstGeom prst="rect">
            <a:avLst/>
          </a:prstGeom>
        </p:spPr>
        <p:txBody>
          <a:bodyPr vert="horz" lIns="60960" tIns="30480" rIns="60960" bIns="30480" rtlCol="0" anchor="t">
            <a:normAutofit lnSpcReduction="10000"/>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Trả</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lời</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câu</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hỏi</a:t>
            </a:r>
            <a:endParaRPr kumimoji="0" lang="en-US" sz="8000" b="1" i="0" u="none" strike="noStrike" kern="1200" cap="none" spc="0" normalizeH="0" baseline="0" noProof="0" dirty="0">
              <a:ln>
                <a:noFill/>
              </a:ln>
              <a:solidFill>
                <a:srgbClr val="FF0000"/>
              </a:solidFill>
              <a:effectLst/>
              <a:uLnTx/>
              <a:uFillTx/>
              <a:latin typeface="Sigmar One" panose="00000500000000000000" pitchFamily="2" charset="0"/>
            </a:endParaRP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4275262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CE4DD7-ACEC-D27B-118D-095C1C0832DD}"/>
              </a:ext>
            </a:extLst>
          </p:cNvPr>
          <p:cNvPicPr>
            <a:picLocks noChangeAspect="1"/>
          </p:cNvPicPr>
          <p:nvPr/>
        </p:nvPicPr>
        <p:blipFill>
          <a:blip r:embed="rId3"/>
          <a:stretch>
            <a:fillRect/>
          </a:stretch>
        </p:blipFill>
        <p:spPr>
          <a:xfrm>
            <a:off x="203835" y="186690"/>
            <a:ext cx="781050" cy="723900"/>
          </a:xfrm>
          <a:prstGeom prst="rect">
            <a:avLst/>
          </a:prstGeom>
        </p:spPr>
      </p:pic>
      <p:sp>
        <p:nvSpPr>
          <p:cNvPr id="5" name="TextBox 4">
            <a:extLst>
              <a:ext uri="{FF2B5EF4-FFF2-40B4-BE49-F238E27FC236}">
                <a16:creationId xmlns:a16="http://schemas.microsoft.com/office/drawing/2014/main" xmlns="" id="{1A57EB00-AFDF-B9B2-2A7D-4027A25C6C54}"/>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0000"/>
                </a:solidFill>
                <a:effectLst/>
                <a:latin typeface="Nunito Black" pitchFamily="2" charset="0"/>
              </a:rPr>
              <a:t>Câu 1: </a:t>
            </a:r>
            <a:r>
              <a:rPr lang="vi-VN" sz="2800" b="0" i="0">
                <a:solidFill>
                  <a:srgbClr val="000000"/>
                </a:solidFill>
                <a:effectLst/>
                <a:latin typeface="Nunito Black" pitchFamily="2" charset="0"/>
              </a:rPr>
              <a:t>Đến trường sau kì nghỉ, các bạn học sinh đã phát hiện ra điều gì tuyệt vời?</a:t>
            </a:r>
            <a:endParaRPr lang="en-US" sz="2800">
              <a:latin typeface="Nunito Black" pitchFamily="2" charset="0"/>
            </a:endParaRPr>
          </a:p>
        </p:txBody>
      </p:sp>
      <p:pic>
        <p:nvPicPr>
          <p:cNvPr id="6" name="Picture 5" descr="A picture containing clipart&#10;&#10;Description automatically generated">
            <a:extLst>
              <a:ext uri="{FF2B5EF4-FFF2-40B4-BE49-F238E27FC236}">
                <a16:creationId xmlns:a16="http://schemas.microsoft.com/office/drawing/2014/main" xmlns="" id="{9E300850-0BF6-D10E-E25C-B8296445B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82075" y="4038600"/>
            <a:ext cx="3209925" cy="2667000"/>
          </a:xfrm>
          <a:prstGeom prst="rect">
            <a:avLst/>
          </a:prstGeom>
        </p:spPr>
      </p:pic>
      <p:sp>
        <p:nvSpPr>
          <p:cNvPr id="7" name="TextBox 6">
            <a:extLst>
              <a:ext uri="{FF2B5EF4-FFF2-40B4-BE49-F238E27FC236}">
                <a16:creationId xmlns:a16="http://schemas.microsoft.com/office/drawing/2014/main" xmlns="" id="{C775A7EB-3A99-56C0-9DC1-1769C18204DC}"/>
              </a:ext>
            </a:extLst>
          </p:cNvPr>
          <p:cNvSpPr txBox="1"/>
          <p:nvPr/>
        </p:nvSpPr>
        <p:spPr>
          <a:xfrm>
            <a:off x="8061960" y="2850118"/>
            <a:ext cx="3527484" cy="1055608"/>
          </a:xfrm>
          <a:prstGeom prst="wedgeRoundRectCallout">
            <a:avLst>
              <a:gd name="adj1" fmla="val 34330"/>
              <a:gd name="adj2" fmla="val 66344"/>
              <a:gd name="adj3" fmla="val 16667"/>
            </a:avLst>
          </a:prstGeom>
          <a:solidFill>
            <a:schemeClr val="accent6">
              <a:lumMod val="20000"/>
              <a:lumOff val="80000"/>
            </a:schemeClr>
          </a:solidFill>
          <a:ln w="19050">
            <a:solidFill>
              <a:schemeClr val="accent2">
                <a:lumMod val="50000"/>
              </a:schemeClr>
            </a:solidFill>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OpenSans"/>
              </a:rPr>
              <a:t>Gợi ý:</a:t>
            </a:r>
            <a:r>
              <a:rPr lang="en-US" sz="2800" b="1">
                <a:solidFill>
                  <a:srgbClr val="000000"/>
                </a:solidFill>
                <a:latin typeface="OpenSans"/>
              </a:rPr>
              <a:t> Đọc kĩ đoạn văn 1 để trả lời</a:t>
            </a:r>
            <a:endParaRPr kumimoji="0" lang="vi-VN" sz="2800" b="1" i="0" u="none" strike="noStrike" kern="1200" cap="none" spc="0" normalizeH="0" baseline="0" noProof="0">
              <a:ln>
                <a:noFill/>
              </a:ln>
              <a:solidFill>
                <a:srgbClr val="000000"/>
              </a:solidFill>
              <a:effectLst/>
              <a:uLnTx/>
              <a:uFillTx/>
              <a:latin typeface="OpenSans"/>
            </a:endParaRPr>
          </a:p>
        </p:txBody>
      </p:sp>
      <p:sp>
        <p:nvSpPr>
          <p:cNvPr id="8" name="Arrow: Right 7">
            <a:extLst>
              <a:ext uri="{FF2B5EF4-FFF2-40B4-BE49-F238E27FC236}">
                <a16:creationId xmlns:a16="http://schemas.microsoft.com/office/drawing/2014/main" xmlns="" id="{9ABBFC68-E1A8-1F03-A919-F4704D02990A}"/>
              </a:ext>
            </a:extLst>
          </p:cNvPr>
          <p:cNvSpPr/>
          <p:nvPr/>
        </p:nvSpPr>
        <p:spPr>
          <a:xfrm>
            <a:off x="594360" y="1872674"/>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xmlns="" id="{AF4C56E7-F446-C95D-CBEE-5E9BAF4C5A8F}"/>
              </a:ext>
            </a:extLst>
          </p:cNvPr>
          <p:cNvSpPr txBox="1"/>
          <p:nvPr/>
        </p:nvSpPr>
        <p:spPr>
          <a:xfrm>
            <a:off x="1097280" y="1332577"/>
            <a:ext cx="6964680" cy="1384995"/>
          </a:xfrm>
          <a:prstGeom prst="rect">
            <a:avLst/>
          </a:prstGeom>
          <a:noFill/>
        </p:spPr>
        <p:txBody>
          <a:bodyPr wrap="square">
            <a:spAutoFit/>
          </a:bodyPr>
          <a:lstStyle/>
          <a:p>
            <a:r>
              <a:rPr lang="en-US" sz="2800" b="0" i="0" dirty="0">
                <a:solidFill>
                  <a:srgbClr val="FF0000"/>
                </a:solidFill>
                <a:effectLst/>
                <a:latin typeface="Nunito Black" pitchFamily="2" charset="0"/>
              </a:rPr>
              <a:t>	</a:t>
            </a:r>
            <a:r>
              <a:rPr lang="vi-VN" sz="2800" b="0" i="0" dirty="0">
                <a:solidFill>
                  <a:srgbClr val="FF0000"/>
                </a:solidFill>
                <a:effectLst/>
                <a:latin typeface="Nunito Black" pitchFamily="2" charset="0"/>
              </a:rPr>
              <a:t>Sau kì nghỉ, các bạn học sinh phát hiện ra một căn phòng mới đối diện dãy lớp học đã biến thành thư viện.</a:t>
            </a:r>
            <a:endParaRPr lang="en-US" sz="2800" dirty="0">
              <a:solidFill>
                <a:srgbClr val="FF0000"/>
              </a:solidFill>
              <a:latin typeface="Nunito Black" pitchFamily="2" charset="0"/>
            </a:endParaRPr>
          </a:p>
        </p:txBody>
      </p:sp>
      <p:pic>
        <p:nvPicPr>
          <p:cNvPr id="3074" name="Picture 2">
            <a:extLst>
              <a:ext uri="{FF2B5EF4-FFF2-40B4-BE49-F238E27FC236}">
                <a16:creationId xmlns:a16="http://schemas.microsoft.com/office/drawing/2014/main" xmlns="" id="{02B04985-9729-0992-B302-B88A8148A4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740" y="2850118"/>
            <a:ext cx="5372100" cy="4029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CE4DD7-ACEC-D27B-118D-095C1C0832DD}"/>
              </a:ext>
            </a:extLst>
          </p:cNvPr>
          <p:cNvPicPr>
            <a:picLocks noChangeAspect="1"/>
          </p:cNvPicPr>
          <p:nvPr/>
        </p:nvPicPr>
        <p:blipFill>
          <a:blip r:embed="rId3"/>
          <a:stretch>
            <a:fillRect/>
          </a:stretch>
        </p:blipFill>
        <p:spPr>
          <a:xfrm>
            <a:off x="203835" y="186690"/>
            <a:ext cx="781050" cy="723900"/>
          </a:xfrm>
          <a:prstGeom prst="rect">
            <a:avLst/>
          </a:prstGeom>
        </p:spPr>
      </p:pic>
      <p:sp>
        <p:nvSpPr>
          <p:cNvPr id="5" name="TextBox 4">
            <a:extLst>
              <a:ext uri="{FF2B5EF4-FFF2-40B4-BE49-F238E27FC236}">
                <a16:creationId xmlns:a16="http://schemas.microsoft.com/office/drawing/2014/main" xmlns="" id="{1A57EB00-AFDF-B9B2-2A7D-4027A25C6C54}"/>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2: </a:t>
            </a:r>
            <a:r>
              <a:rPr lang="vi-VN" sz="2800" b="0" i="0">
                <a:solidFill>
                  <a:srgbClr val="000000"/>
                </a:solidFill>
                <a:effectLst/>
                <a:latin typeface="Nunito Black" pitchFamily="2" charset="0"/>
              </a:rPr>
              <a:t>Thầy hiệu trưởng đã dặn các bạn học sinh làm những việc gì?</a:t>
            </a:r>
            <a:endParaRPr lang="en-US" sz="2800">
              <a:latin typeface="Nunito Black" pitchFamily="2" charset="0"/>
            </a:endParaRPr>
          </a:p>
        </p:txBody>
      </p:sp>
      <p:pic>
        <p:nvPicPr>
          <p:cNvPr id="4" name="Picture 3">
            <a:extLst>
              <a:ext uri="{FF2B5EF4-FFF2-40B4-BE49-F238E27FC236}">
                <a16:creationId xmlns:a16="http://schemas.microsoft.com/office/drawing/2014/main" xmlns="" id="{813857B8-454F-206D-4AB2-D38244B8BDF5}"/>
              </a:ext>
            </a:extLst>
          </p:cNvPr>
          <p:cNvPicPr>
            <a:picLocks noChangeAspect="1"/>
          </p:cNvPicPr>
          <p:nvPr/>
        </p:nvPicPr>
        <p:blipFill rotWithShape="1">
          <a:blip r:embed="rId4"/>
          <a:srcRect r="68228" b="54027"/>
          <a:stretch/>
        </p:blipFill>
        <p:spPr>
          <a:xfrm>
            <a:off x="1325880" y="1426040"/>
            <a:ext cx="2629853" cy="1913573"/>
          </a:xfrm>
          <a:prstGeom prst="rect">
            <a:avLst/>
          </a:prstGeom>
        </p:spPr>
      </p:pic>
      <p:pic>
        <p:nvPicPr>
          <p:cNvPr id="11" name="Picture 10">
            <a:extLst>
              <a:ext uri="{FF2B5EF4-FFF2-40B4-BE49-F238E27FC236}">
                <a16:creationId xmlns:a16="http://schemas.microsoft.com/office/drawing/2014/main" xmlns="" id="{6DC046CF-9B36-9DA1-2B8A-F25F0166EC58}"/>
              </a:ext>
            </a:extLst>
          </p:cNvPr>
          <p:cNvPicPr>
            <a:picLocks noChangeAspect="1"/>
          </p:cNvPicPr>
          <p:nvPr/>
        </p:nvPicPr>
        <p:blipFill rotWithShape="1">
          <a:blip r:embed="rId4"/>
          <a:srcRect l="35638" r="34350" b="52547"/>
          <a:stretch/>
        </p:blipFill>
        <p:spPr>
          <a:xfrm>
            <a:off x="4698208" y="1426040"/>
            <a:ext cx="2484120" cy="1975187"/>
          </a:xfrm>
          <a:prstGeom prst="rect">
            <a:avLst/>
          </a:prstGeom>
        </p:spPr>
      </p:pic>
      <p:pic>
        <p:nvPicPr>
          <p:cNvPr id="13" name="Picture 12">
            <a:extLst>
              <a:ext uri="{FF2B5EF4-FFF2-40B4-BE49-F238E27FC236}">
                <a16:creationId xmlns:a16="http://schemas.microsoft.com/office/drawing/2014/main" xmlns="" id="{AFA5D520-2F83-463D-07F7-E2BCAA19DF50}"/>
              </a:ext>
            </a:extLst>
          </p:cNvPr>
          <p:cNvPicPr>
            <a:picLocks noChangeAspect="1"/>
          </p:cNvPicPr>
          <p:nvPr/>
        </p:nvPicPr>
        <p:blipFill rotWithShape="1">
          <a:blip r:embed="rId4"/>
          <a:srcRect l="69989" b="54027"/>
          <a:stretch/>
        </p:blipFill>
        <p:spPr>
          <a:xfrm>
            <a:off x="7961947" y="1534954"/>
            <a:ext cx="2484120" cy="1913573"/>
          </a:xfrm>
          <a:prstGeom prst="rect">
            <a:avLst/>
          </a:prstGeom>
        </p:spPr>
      </p:pic>
      <p:pic>
        <p:nvPicPr>
          <p:cNvPr id="15" name="Picture 14">
            <a:extLst>
              <a:ext uri="{FF2B5EF4-FFF2-40B4-BE49-F238E27FC236}">
                <a16:creationId xmlns:a16="http://schemas.microsoft.com/office/drawing/2014/main" xmlns="" id="{A30E5D5F-4BD2-1DCE-A070-50509BF54E51}"/>
              </a:ext>
            </a:extLst>
          </p:cNvPr>
          <p:cNvPicPr>
            <a:picLocks noChangeAspect="1"/>
          </p:cNvPicPr>
          <p:nvPr/>
        </p:nvPicPr>
        <p:blipFill rotWithShape="1">
          <a:blip r:embed="rId4"/>
          <a:srcRect t="54028" r="68228"/>
          <a:stretch/>
        </p:blipFill>
        <p:spPr>
          <a:xfrm>
            <a:off x="1957387" y="3977638"/>
            <a:ext cx="2629853" cy="1913573"/>
          </a:xfrm>
          <a:prstGeom prst="rect">
            <a:avLst/>
          </a:prstGeom>
        </p:spPr>
      </p:pic>
      <p:pic>
        <p:nvPicPr>
          <p:cNvPr id="17" name="Picture 16">
            <a:extLst>
              <a:ext uri="{FF2B5EF4-FFF2-40B4-BE49-F238E27FC236}">
                <a16:creationId xmlns:a16="http://schemas.microsoft.com/office/drawing/2014/main" xmlns="" id="{A52D5E55-FB78-9053-8F6C-9AA35EB98085}"/>
              </a:ext>
            </a:extLst>
          </p:cNvPr>
          <p:cNvPicPr>
            <a:picLocks noChangeAspect="1"/>
          </p:cNvPicPr>
          <p:nvPr/>
        </p:nvPicPr>
        <p:blipFill rotWithShape="1">
          <a:blip r:embed="rId4"/>
          <a:srcRect l="34983" t="54028" r="33245"/>
          <a:stretch/>
        </p:blipFill>
        <p:spPr>
          <a:xfrm>
            <a:off x="5383053" y="4190999"/>
            <a:ext cx="2629853" cy="1913573"/>
          </a:xfrm>
          <a:prstGeom prst="rect">
            <a:avLst/>
          </a:prstGeom>
        </p:spPr>
      </p:pic>
      <p:pic>
        <p:nvPicPr>
          <p:cNvPr id="19" name="Picture 18">
            <a:extLst>
              <a:ext uri="{FF2B5EF4-FFF2-40B4-BE49-F238E27FC236}">
                <a16:creationId xmlns:a16="http://schemas.microsoft.com/office/drawing/2014/main" xmlns="" id="{74BDDE6D-CE92-4961-93DA-C912CC066D0F}"/>
              </a:ext>
            </a:extLst>
          </p:cNvPr>
          <p:cNvPicPr>
            <a:picLocks noChangeAspect="1"/>
          </p:cNvPicPr>
          <p:nvPr/>
        </p:nvPicPr>
        <p:blipFill rotWithShape="1">
          <a:blip r:embed="rId4"/>
          <a:srcRect l="68228" t="54028"/>
          <a:stretch/>
        </p:blipFill>
        <p:spPr>
          <a:xfrm>
            <a:off x="8610599" y="3875662"/>
            <a:ext cx="2629853" cy="1913573"/>
          </a:xfrm>
          <a:prstGeom prst="rect">
            <a:avLst/>
          </a:prstGeom>
        </p:spPr>
      </p:pic>
      <p:sp>
        <p:nvSpPr>
          <p:cNvPr id="22" name="Freeform: Shape 21">
            <a:extLst>
              <a:ext uri="{FF2B5EF4-FFF2-40B4-BE49-F238E27FC236}">
                <a16:creationId xmlns:a16="http://schemas.microsoft.com/office/drawing/2014/main" xmlns="" id="{5474775C-5A9C-0EC6-8570-056A70507E43}"/>
              </a:ext>
            </a:extLst>
          </p:cNvPr>
          <p:cNvSpPr/>
          <p:nvPr/>
        </p:nvSpPr>
        <p:spPr>
          <a:xfrm>
            <a:off x="4403326" y="1167541"/>
            <a:ext cx="3017520" cy="2190247"/>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4DCDFF30-D49E-D55A-E252-C0033842019C}"/>
              </a:ext>
            </a:extLst>
          </p:cNvPr>
          <p:cNvSpPr/>
          <p:nvPr/>
        </p:nvSpPr>
        <p:spPr>
          <a:xfrm rot="19148347">
            <a:off x="7791930" y="1384933"/>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39B20C9B-B2EB-C4D2-0394-26FA78F7449C}"/>
              </a:ext>
            </a:extLst>
          </p:cNvPr>
          <p:cNvSpPr/>
          <p:nvPr/>
        </p:nvSpPr>
        <p:spPr>
          <a:xfrm>
            <a:off x="1687868" y="3905724"/>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F65F138A-0AFD-5304-2F31-AD9B15572CC2}"/>
              </a:ext>
            </a:extLst>
          </p:cNvPr>
          <p:cNvSpPr/>
          <p:nvPr/>
        </p:nvSpPr>
        <p:spPr>
          <a:xfrm>
            <a:off x="8416765" y="3833811"/>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15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8085772-54AF-CC6B-D1F4-2808FD6F39F8}"/>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xmlns="" id="{0F13756F-AF8E-E7AE-7E3C-4E13767BEDFE}"/>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a:t>
            </a:r>
            <a:r>
              <a:rPr lang="en-US" sz="2800">
                <a:solidFill>
                  <a:srgbClr val="0070C0"/>
                </a:solidFill>
                <a:latin typeface="Nunito Black" pitchFamily="2" charset="0"/>
              </a:rPr>
              <a:t>3</a:t>
            </a:r>
            <a:r>
              <a:rPr lang="en-US" sz="2800" b="0" i="0">
                <a:solidFill>
                  <a:srgbClr val="0070C0"/>
                </a:solidFill>
                <a:effectLst/>
                <a:latin typeface="Nunito Black" pitchFamily="2" charset="0"/>
              </a:rPr>
              <a:t>: </a:t>
            </a:r>
            <a:r>
              <a:rPr lang="vi-VN" sz="2800" b="0" i="0">
                <a:solidFill>
                  <a:srgbClr val="000000"/>
                </a:solidFill>
                <a:effectLst/>
                <a:latin typeface="Nunito Black" pitchFamily="2" charset="0"/>
              </a:rPr>
              <a:t>Vì sao bạn nhỏ thấy quang cảnh thư viện trông giống như một toa tàu điện đông đúc?</a:t>
            </a:r>
            <a:endParaRPr lang="en-US" sz="2800">
              <a:latin typeface="Nunito Black" pitchFamily="2" charset="0"/>
            </a:endParaRPr>
          </a:p>
        </p:txBody>
      </p:sp>
      <p:pic>
        <p:nvPicPr>
          <p:cNvPr id="4098" name="Picture 2" descr="Lớp học Totto-chan - Home | Facebook">
            <a:extLst>
              <a:ext uri="{FF2B5EF4-FFF2-40B4-BE49-F238E27FC236}">
                <a16:creationId xmlns:a16="http://schemas.microsoft.com/office/drawing/2014/main" xmlns="" id="{0506B7F0-AD8D-4B99-E910-C44414A4A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040" y="2437704"/>
            <a:ext cx="4729163" cy="4156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6416702-0192-2E14-D49F-D303EE096673}"/>
              </a:ext>
            </a:extLst>
          </p:cNvPr>
          <p:cNvSpPr txBox="1"/>
          <p:nvPr/>
        </p:nvSpPr>
        <p:spPr>
          <a:xfrm>
            <a:off x="984885" y="1651665"/>
            <a:ext cx="6589107" cy="2264728"/>
          </a:xfrm>
          <a:custGeom>
            <a:avLst/>
            <a:gdLst>
              <a:gd name="connsiteX0" fmla="*/ 0 w 6614160"/>
              <a:gd name="connsiteY0" fmla="*/ 0 h 2681347"/>
              <a:gd name="connsiteX1" fmla="*/ 793699 w 6614160"/>
              <a:gd name="connsiteY1" fmla="*/ 0 h 2681347"/>
              <a:gd name="connsiteX2" fmla="*/ 1455115 w 6614160"/>
              <a:gd name="connsiteY2" fmla="*/ 0 h 2681347"/>
              <a:gd name="connsiteX3" fmla="*/ 2182673 w 6614160"/>
              <a:gd name="connsiteY3" fmla="*/ 0 h 2681347"/>
              <a:gd name="connsiteX4" fmla="*/ 2910230 w 6614160"/>
              <a:gd name="connsiteY4" fmla="*/ 0 h 2681347"/>
              <a:gd name="connsiteX5" fmla="*/ 3505505 w 6614160"/>
              <a:gd name="connsiteY5" fmla="*/ 0 h 2681347"/>
              <a:gd name="connsiteX6" fmla="*/ 4166921 w 6614160"/>
              <a:gd name="connsiteY6" fmla="*/ 0 h 2681347"/>
              <a:gd name="connsiteX7" fmla="*/ 4960620 w 6614160"/>
              <a:gd name="connsiteY7" fmla="*/ 0 h 2681347"/>
              <a:gd name="connsiteX8" fmla="*/ 5754319 w 6614160"/>
              <a:gd name="connsiteY8" fmla="*/ 0 h 2681347"/>
              <a:gd name="connsiteX9" fmla="*/ 6614160 w 6614160"/>
              <a:gd name="connsiteY9" fmla="*/ 0 h 2681347"/>
              <a:gd name="connsiteX10" fmla="*/ 6614160 w 6614160"/>
              <a:gd name="connsiteY10" fmla="*/ 603301 h 2681347"/>
              <a:gd name="connsiteX11" fmla="*/ 6614160 w 6614160"/>
              <a:gd name="connsiteY11" fmla="*/ 1184257 h 2681347"/>
              <a:gd name="connsiteX12" fmla="*/ 6614160 w 6614160"/>
              <a:gd name="connsiteY12" fmla="*/ 2234447 h 2681347"/>
              <a:gd name="connsiteX13" fmla="*/ 6167260 w 6614160"/>
              <a:gd name="connsiteY13" fmla="*/ 2681347 h 2681347"/>
              <a:gd name="connsiteX14" fmla="*/ 5667027 w 6614160"/>
              <a:gd name="connsiteY14" fmla="*/ 2681347 h 2681347"/>
              <a:gd name="connsiteX15" fmla="*/ 4858430 w 6614160"/>
              <a:gd name="connsiteY15" fmla="*/ 2681347 h 2681347"/>
              <a:gd name="connsiteX16" fmla="*/ 4358197 w 6614160"/>
              <a:gd name="connsiteY16" fmla="*/ 2681347 h 2681347"/>
              <a:gd name="connsiteX17" fmla="*/ 3611273 w 6614160"/>
              <a:gd name="connsiteY17" fmla="*/ 2681347 h 2681347"/>
              <a:gd name="connsiteX18" fmla="*/ 2926022 w 6614160"/>
              <a:gd name="connsiteY18" fmla="*/ 2681347 h 2681347"/>
              <a:gd name="connsiteX19" fmla="*/ 2179099 w 6614160"/>
              <a:gd name="connsiteY19" fmla="*/ 2681347 h 2681347"/>
              <a:gd name="connsiteX20" fmla="*/ 1493847 w 6614160"/>
              <a:gd name="connsiteY20" fmla="*/ 2681347 h 2681347"/>
              <a:gd name="connsiteX21" fmla="*/ 746924 w 6614160"/>
              <a:gd name="connsiteY21" fmla="*/ 2681347 h 2681347"/>
              <a:gd name="connsiteX22" fmla="*/ 0 w 6614160"/>
              <a:gd name="connsiteY22" fmla="*/ 2681347 h 2681347"/>
              <a:gd name="connsiteX23" fmla="*/ 0 w 6614160"/>
              <a:gd name="connsiteY23" fmla="*/ 1984197 h 2681347"/>
              <a:gd name="connsiteX24" fmla="*/ 0 w 6614160"/>
              <a:gd name="connsiteY24" fmla="*/ 1313860 h 2681347"/>
              <a:gd name="connsiteX25" fmla="*/ 0 w 6614160"/>
              <a:gd name="connsiteY25" fmla="*/ 723964 h 2681347"/>
              <a:gd name="connsiteX26" fmla="*/ 0 w 6614160"/>
              <a:gd name="connsiteY26" fmla="*/ 0 h 2681347"/>
              <a:gd name="connsiteX0" fmla="*/ 6167260 w 6614160"/>
              <a:gd name="connsiteY0" fmla="*/ 2681347 h 2681347"/>
              <a:gd name="connsiteX1" fmla="*/ 6256640 w 6614160"/>
              <a:gd name="connsiteY1" fmla="*/ 2323827 h 2681347"/>
              <a:gd name="connsiteX2" fmla="*/ 6614160 w 6614160"/>
              <a:gd name="connsiteY2" fmla="*/ 2234447 h 2681347"/>
              <a:gd name="connsiteX3" fmla="*/ 6167260 w 6614160"/>
              <a:gd name="connsiteY3" fmla="*/ 2681347 h 2681347"/>
              <a:gd name="connsiteX0" fmla="*/ 6167260 w 6614160"/>
              <a:gd name="connsiteY0" fmla="*/ 2681347 h 2681347"/>
              <a:gd name="connsiteX1" fmla="*/ 6256640 w 6614160"/>
              <a:gd name="connsiteY1" fmla="*/ 2323827 h 2681347"/>
              <a:gd name="connsiteX2" fmla="*/ 6614160 w 6614160"/>
              <a:gd name="connsiteY2" fmla="*/ 2234447 h 2681347"/>
              <a:gd name="connsiteX3" fmla="*/ 6167260 w 6614160"/>
              <a:gd name="connsiteY3" fmla="*/ 2681347 h 2681347"/>
              <a:gd name="connsiteX4" fmla="*/ 5543681 w 6614160"/>
              <a:gd name="connsiteY4" fmla="*/ 2681347 h 2681347"/>
              <a:gd name="connsiteX5" fmla="*/ 4920103 w 6614160"/>
              <a:gd name="connsiteY5" fmla="*/ 2681347 h 2681347"/>
              <a:gd name="connsiteX6" fmla="*/ 4111507 w 6614160"/>
              <a:gd name="connsiteY6" fmla="*/ 2681347 h 2681347"/>
              <a:gd name="connsiteX7" fmla="*/ 3426256 w 6614160"/>
              <a:gd name="connsiteY7" fmla="*/ 2681347 h 2681347"/>
              <a:gd name="connsiteX8" fmla="*/ 2802677 w 6614160"/>
              <a:gd name="connsiteY8" fmla="*/ 2681347 h 2681347"/>
              <a:gd name="connsiteX9" fmla="*/ 2179099 w 6614160"/>
              <a:gd name="connsiteY9" fmla="*/ 2681347 h 2681347"/>
              <a:gd name="connsiteX10" fmla="*/ 1617193 w 6614160"/>
              <a:gd name="connsiteY10" fmla="*/ 2681347 h 2681347"/>
              <a:gd name="connsiteX11" fmla="*/ 808596 w 6614160"/>
              <a:gd name="connsiteY11" fmla="*/ 2681347 h 2681347"/>
              <a:gd name="connsiteX12" fmla="*/ 0 w 6614160"/>
              <a:gd name="connsiteY12" fmla="*/ 2681347 h 2681347"/>
              <a:gd name="connsiteX13" fmla="*/ 0 w 6614160"/>
              <a:gd name="connsiteY13" fmla="*/ 2091451 h 2681347"/>
              <a:gd name="connsiteX14" fmla="*/ 0 w 6614160"/>
              <a:gd name="connsiteY14" fmla="*/ 1421114 h 2681347"/>
              <a:gd name="connsiteX15" fmla="*/ 0 w 6614160"/>
              <a:gd name="connsiteY15" fmla="*/ 723964 h 2681347"/>
              <a:gd name="connsiteX16" fmla="*/ 0 w 6614160"/>
              <a:gd name="connsiteY16" fmla="*/ 0 h 2681347"/>
              <a:gd name="connsiteX17" fmla="*/ 595274 w 6614160"/>
              <a:gd name="connsiteY17" fmla="*/ 0 h 2681347"/>
              <a:gd name="connsiteX18" fmla="*/ 1058266 w 6614160"/>
              <a:gd name="connsiteY18" fmla="*/ 0 h 2681347"/>
              <a:gd name="connsiteX19" fmla="*/ 1521257 w 6614160"/>
              <a:gd name="connsiteY19" fmla="*/ 0 h 2681347"/>
              <a:gd name="connsiteX20" fmla="*/ 2182673 w 6614160"/>
              <a:gd name="connsiteY20" fmla="*/ 0 h 2681347"/>
              <a:gd name="connsiteX21" fmla="*/ 2711806 w 6614160"/>
              <a:gd name="connsiteY21" fmla="*/ 0 h 2681347"/>
              <a:gd name="connsiteX22" fmla="*/ 3174797 w 6614160"/>
              <a:gd name="connsiteY22" fmla="*/ 0 h 2681347"/>
              <a:gd name="connsiteX23" fmla="*/ 3968496 w 6614160"/>
              <a:gd name="connsiteY23" fmla="*/ 0 h 2681347"/>
              <a:gd name="connsiteX24" fmla="*/ 4563770 w 6614160"/>
              <a:gd name="connsiteY24" fmla="*/ 0 h 2681347"/>
              <a:gd name="connsiteX25" fmla="*/ 5159045 w 6614160"/>
              <a:gd name="connsiteY25" fmla="*/ 0 h 2681347"/>
              <a:gd name="connsiteX26" fmla="*/ 5754319 w 6614160"/>
              <a:gd name="connsiteY26" fmla="*/ 0 h 2681347"/>
              <a:gd name="connsiteX27" fmla="*/ 6614160 w 6614160"/>
              <a:gd name="connsiteY27" fmla="*/ 0 h 2681347"/>
              <a:gd name="connsiteX28" fmla="*/ 6614160 w 6614160"/>
              <a:gd name="connsiteY28" fmla="*/ 603301 h 2681347"/>
              <a:gd name="connsiteX29" fmla="*/ 6614160 w 6614160"/>
              <a:gd name="connsiteY29" fmla="*/ 1161912 h 2681347"/>
              <a:gd name="connsiteX30" fmla="*/ 6614160 w 6614160"/>
              <a:gd name="connsiteY30" fmla="*/ 1742869 h 2681347"/>
              <a:gd name="connsiteX31" fmla="*/ 6614160 w 6614160"/>
              <a:gd name="connsiteY31" fmla="*/ 2234447 h 268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14160" h="2681347" stroke="0" extrusionOk="0">
                <a:moveTo>
                  <a:pt x="0" y="0"/>
                </a:moveTo>
                <a:cubicBezTo>
                  <a:pt x="368159" y="-23965"/>
                  <a:pt x="436833" y="22682"/>
                  <a:pt x="793699" y="0"/>
                </a:cubicBezTo>
                <a:cubicBezTo>
                  <a:pt x="1150565" y="-22682"/>
                  <a:pt x="1227925" y="-32608"/>
                  <a:pt x="1455115" y="0"/>
                </a:cubicBezTo>
                <a:cubicBezTo>
                  <a:pt x="1682305" y="32608"/>
                  <a:pt x="1895125" y="14676"/>
                  <a:pt x="2182673" y="0"/>
                </a:cubicBezTo>
                <a:cubicBezTo>
                  <a:pt x="2470221" y="-14676"/>
                  <a:pt x="2752204" y="16684"/>
                  <a:pt x="2910230" y="0"/>
                </a:cubicBezTo>
                <a:cubicBezTo>
                  <a:pt x="3068256" y="-16684"/>
                  <a:pt x="3382504" y="3877"/>
                  <a:pt x="3505505" y="0"/>
                </a:cubicBezTo>
                <a:cubicBezTo>
                  <a:pt x="3628506" y="-3877"/>
                  <a:pt x="3957822" y="-723"/>
                  <a:pt x="4166921" y="0"/>
                </a:cubicBezTo>
                <a:cubicBezTo>
                  <a:pt x="4376020" y="723"/>
                  <a:pt x="4764984" y="14351"/>
                  <a:pt x="4960620" y="0"/>
                </a:cubicBezTo>
                <a:cubicBezTo>
                  <a:pt x="5156256" y="-14351"/>
                  <a:pt x="5509028" y="33549"/>
                  <a:pt x="5754319" y="0"/>
                </a:cubicBezTo>
                <a:cubicBezTo>
                  <a:pt x="5999610" y="-33549"/>
                  <a:pt x="6338517" y="12968"/>
                  <a:pt x="6614160" y="0"/>
                </a:cubicBezTo>
                <a:cubicBezTo>
                  <a:pt x="6628859" y="163153"/>
                  <a:pt x="6605631" y="396756"/>
                  <a:pt x="6614160" y="603301"/>
                </a:cubicBezTo>
                <a:cubicBezTo>
                  <a:pt x="6622689" y="809846"/>
                  <a:pt x="6610175" y="965648"/>
                  <a:pt x="6614160" y="1184257"/>
                </a:cubicBezTo>
                <a:cubicBezTo>
                  <a:pt x="6618145" y="1402866"/>
                  <a:pt x="6634387" y="1900325"/>
                  <a:pt x="6614160" y="2234447"/>
                </a:cubicBezTo>
                <a:cubicBezTo>
                  <a:pt x="6420946" y="2442020"/>
                  <a:pt x="6340190" y="2504397"/>
                  <a:pt x="6167260" y="2681347"/>
                </a:cubicBezTo>
                <a:cubicBezTo>
                  <a:pt x="6051729" y="2694843"/>
                  <a:pt x="5806007" y="2674772"/>
                  <a:pt x="5667027" y="2681347"/>
                </a:cubicBezTo>
                <a:cubicBezTo>
                  <a:pt x="5528047" y="2687922"/>
                  <a:pt x="5159966" y="2697376"/>
                  <a:pt x="4858430" y="2681347"/>
                </a:cubicBezTo>
                <a:cubicBezTo>
                  <a:pt x="4556894" y="2665318"/>
                  <a:pt x="4581695" y="2699461"/>
                  <a:pt x="4358197" y="2681347"/>
                </a:cubicBezTo>
                <a:cubicBezTo>
                  <a:pt x="4134699" y="2663233"/>
                  <a:pt x="3828296" y="2694972"/>
                  <a:pt x="3611273" y="2681347"/>
                </a:cubicBezTo>
                <a:cubicBezTo>
                  <a:pt x="3394250" y="2667722"/>
                  <a:pt x="3196263" y="2659655"/>
                  <a:pt x="2926022" y="2681347"/>
                </a:cubicBezTo>
                <a:cubicBezTo>
                  <a:pt x="2655781" y="2703039"/>
                  <a:pt x="2510586" y="2701943"/>
                  <a:pt x="2179099" y="2681347"/>
                </a:cubicBezTo>
                <a:cubicBezTo>
                  <a:pt x="1847612" y="2660751"/>
                  <a:pt x="1691128" y="2691411"/>
                  <a:pt x="1493847" y="2681347"/>
                </a:cubicBezTo>
                <a:cubicBezTo>
                  <a:pt x="1296566" y="2671283"/>
                  <a:pt x="975055" y="2704831"/>
                  <a:pt x="746924" y="2681347"/>
                </a:cubicBezTo>
                <a:cubicBezTo>
                  <a:pt x="518793" y="2657863"/>
                  <a:pt x="364883" y="2692220"/>
                  <a:pt x="0" y="2681347"/>
                </a:cubicBezTo>
                <a:cubicBezTo>
                  <a:pt x="3140" y="2479120"/>
                  <a:pt x="25077" y="2244221"/>
                  <a:pt x="0" y="1984197"/>
                </a:cubicBezTo>
                <a:cubicBezTo>
                  <a:pt x="-25077" y="1724173"/>
                  <a:pt x="31871" y="1616395"/>
                  <a:pt x="0" y="1313860"/>
                </a:cubicBezTo>
                <a:cubicBezTo>
                  <a:pt x="-31871" y="1011325"/>
                  <a:pt x="24227" y="941316"/>
                  <a:pt x="0" y="723964"/>
                </a:cubicBezTo>
                <a:cubicBezTo>
                  <a:pt x="-24227" y="506612"/>
                  <a:pt x="-27197" y="161047"/>
                  <a:pt x="0" y="0"/>
                </a:cubicBezTo>
                <a:close/>
              </a:path>
              <a:path w="6614160" h="2681347" fill="darkenLess" stroke="0" extrusionOk="0">
                <a:moveTo>
                  <a:pt x="6167260" y="2681347"/>
                </a:moveTo>
                <a:cubicBezTo>
                  <a:pt x="6201673" y="2589641"/>
                  <a:pt x="6231675" y="2435522"/>
                  <a:pt x="6256640" y="2323827"/>
                </a:cubicBezTo>
                <a:cubicBezTo>
                  <a:pt x="6349237" y="2305009"/>
                  <a:pt x="6493750" y="2248739"/>
                  <a:pt x="6614160" y="2234447"/>
                </a:cubicBezTo>
                <a:cubicBezTo>
                  <a:pt x="6481495" y="2337752"/>
                  <a:pt x="6339214" y="2519196"/>
                  <a:pt x="6167260" y="2681347"/>
                </a:cubicBezTo>
                <a:close/>
              </a:path>
              <a:path w="6614160" h="2681347" fill="none" extrusionOk="0">
                <a:moveTo>
                  <a:pt x="6167260" y="2681347"/>
                </a:moveTo>
                <a:cubicBezTo>
                  <a:pt x="6216982" y="2555937"/>
                  <a:pt x="6239495" y="2466036"/>
                  <a:pt x="6256640" y="2323827"/>
                </a:cubicBezTo>
                <a:cubicBezTo>
                  <a:pt x="6362286" y="2312473"/>
                  <a:pt x="6452936" y="2283947"/>
                  <a:pt x="6614160" y="2234447"/>
                </a:cubicBezTo>
                <a:cubicBezTo>
                  <a:pt x="6498760" y="2315980"/>
                  <a:pt x="6334660" y="2518504"/>
                  <a:pt x="6167260" y="2681347"/>
                </a:cubicBezTo>
                <a:cubicBezTo>
                  <a:pt x="5938589" y="2701691"/>
                  <a:pt x="5808974" y="2695782"/>
                  <a:pt x="5543681" y="2681347"/>
                </a:cubicBezTo>
                <a:cubicBezTo>
                  <a:pt x="5278388" y="2666912"/>
                  <a:pt x="5225129" y="2666260"/>
                  <a:pt x="4920103" y="2681347"/>
                </a:cubicBezTo>
                <a:cubicBezTo>
                  <a:pt x="4615077" y="2696434"/>
                  <a:pt x="4416968" y="2685062"/>
                  <a:pt x="4111507" y="2681347"/>
                </a:cubicBezTo>
                <a:cubicBezTo>
                  <a:pt x="3806046" y="2677632"/>
                  <a:pt x="3752644" y="2655380"/>
                  <a:pt x="3426256" y="2681347"/>
                </a:cubicBezTo>
                <a:cubicBezTo>
                  <a:pt x="3099868" y="2707314"/>
                  <a:pt x="3073396" y="2708205"/>
                  <a:pt x="2802677" y="2681347"/>
                </a:cubicBezTo>
                <a:cubicBezTo>
                  <a:pt x="2531958" y="2654489"/>
                  <a:pt x="2352316" y="2695968"/>
                  <a:pt x="2179099" y="2681347"/>
                </a:cubicBezTo>
                <a:cubicBezTo>
                  <a:pt x="2005882" y="2666726"/>
                  <a:pt x="1880977" y="2693214"/>
                  <a:pt x="1617193" y="2681347"/>
                </a:cubicBezTo>
                <a:cubicBezTo>
                  <a:pt x="1353409" y="2669480"/>
                  <a:pt x="1141240" y="2668649"/>
                  <a:pt x="808596" y="2681347"/>
                </a:cubicBezTo>
                <a:cubicBezTo>
                  <a:pt x="475952" y="2694045"/>
                  <a:pt x="232926" y="2682195"/>
                  <a:pt x="0" y="2681347"/>
                </a:cubicBezTo>
                <a:cubicBezTo>
                  <a:pt x="-1818" y="2391944"/>
                  <a:pt x="8289" y="2343856"/>
                  <a:pt x="0" y="2091451"/>
                </a:cubicBezTo>
                <a:cubicBezTo>
                  <a:pt x="-8289" y="1839046"/>
                  <a:pt x="-5655" y="1656307"/>
                  <a:pt x="0" y="1421114"/>
                </a:cubicBezTo>
                <a:cubicBezTo>
                  <a:pt x="5655" y="1185921"/>
                  <a:pt x="-9839" y="944181"/>
                  <a:pt x="0" y="723964"/>
                </a:cubicBezTo>
                <a:cubicBezTo>
                  <a:pt x="9839" y="503747"/>
                  <a:pt x="25014" y="173112"/>
                  <a:pt x="0" y="0"/>
                </a:cubicBezTo>
                <a:cubicBezTo>
                  <a:pt x="270962" y="1476"/>
                  <a:pt x="357105" y="4487"/>
                  <a:pt x="595274" y="0"/>
                </a:cubicBezTo>
                <a:cubicBezTo>
                  <a:pt x="833443" y="-4487"/>
                  <a:pt x="852084" y="-17320"/>
                  <a:pt x="1058266" y="0"/>
                </a:cubicBezTo>
                <a:cubicBezTo>
                  <a:pt x="1264448" y="17320"/>
                  <a:pt x="1389852" y="20007"/>
                  <a:pt x="1521257" y="0"/>
                </a:cubicBezTo>
                <a:cubicBezTo>
                  <a:pt x="1652662" y="-20007"/>
                  <a:pt x="1978044" y="18714"/>
                  <a:pt x="2182673" y="0"/>
                </a:cubicBezTo>
                <a:cubicBezTo>
                  <a:pt x="2387302" y="-18714"/>
                  <a:pt x="2472703" y="-15268"/>
                  <a:pt x="2711806" y="0"/>
                </a:cubicBezTo>
                <a:cubicBezTo>
                  <a:pt x="2950909" y="15268"/>
                  <a:pt x="2973356" y="676"/>
                  <a:pt x="3174797" y="0"/>
                </a:cubicBezTo>
                <a:cubicBezTo>
                  <a:pt x="3376238" y="-676"/>
                  <a:pt x="3682095" y="-14764"/>
                  <a:pt x="3968496" y="0"/>
                </a:cubicBezTo>
                <a:cubicBezTo>
                  <a:pt x="4254897" y="14764"/>
                  <a:pt x="4294330" y="16692"/>
                  <a:pt x="4563770" y="0"/>
                </a:cubicBezTo>
                <a:cubicBezTo>
                  <a:pt x="4833210" y="-16692"/>
                  <a:pt x="4893891" y="-8121"/>
                  <a:pt x="5159045" y="0"/>
                </a:cubicBezTo>
                <a:cubicBezTo>
                  <a:pt x="5424200" y="8121"/>
                  <a:pt x="5467430" y="25488"/>
                  <a:pt x="5754319" y="0"/>
                </a:cubicBezTo>
                <a:cubicBezTo>
                  <a:pt x="6041208" y="-25488"/>
                  <a:pt x="6345947" y="-17957"/>
                  <a:pt x="6614160" y="0"/>
                </a:cubicBezTo>
                <a:cubicBezTo>
                  <a:pt x="6597902" y="242020"/>
                  <a:pt x="6625291" y="330541"/>
                  <a:pt x="6614160" y="603301"/>
                </a:cubicBezTo>
                <a:cubicBezTo>
                  <a:pt x="6603029" y="876061"/>
                  <a:pt x="6627382" y="962180"/>
                  <a:pt x="6614160" y="1161912"/>
                </a:cubicBezTo>
                <a:cubicBezTo>
                  <a:pt x="6600938" y="1361644"/>
                  <a:pt x="6617434" y="1465561"/>
                  <a:pt x="6614160" y="1742869"/>
                </a:cubicBezTo>
                <a:cubicBezTo>
                  <a:pt x="6610886" y="2020177"/>
                  <a:pt x="6631738" y="2102143"/>
                  <a:pt x="6614160" y="2234447"/>
                </a:cubicBezTo>
              </a:path>
              <a:path w="6614160" h="2681347" fill="none" stroke="0" extrusionOk="0">
                <a:moveTo>
                  <a:pt x="6167260" y="2681347"/>
                </a:moveTo>
                <a:cubicBezTo>
                  <a:pt x="6208587" y="2537992"/>
                  <a:pt x="6242178" y="2396786"/>
                  <a:pt x="6256640" y="2323827"/>
                </a:cubicBezTo>
                <a:cubicBezTo>
                  <a:pt x="6416747" y="2296864"/>
                  <a:pt x="6458145" y="2270011"/>
                  <a:pt x="6614160" y="2234447"/>
                </a:cubicBezTo>
                <a:cubicBezTo>
                  <a:pt x="6448233" y="2401331"/>
                  <a:pt x="6310004" y="2581157"/>
                  <a:pt x="6167260" y="2681347"/>
                </a:cubicBezTo>
                <a:cubicBezTo>
                  <a:pt x="5802320" y="2663966"/>
                  <a:pt x="5637094" y="2661422"/>
                  <a:pt x="5420336" y="2681347"/>
                </a:cubicBezTo>
                <a:cubicBezTo>
                  <a:pt x="5203578" y="2701272"/>
                  <a:pt x="5109233" y="2659718"/>
                  <a:pt x="4920103" y="2681347"/>
                </a:cubicBezTo>
                <a:cubicBezTo>
                  <a:pt x="4730973" y="2702976"/>
                  <a:pt x="4576492" y="2663141"/>
                  <a:pt x="4358197" y="2681347"/>
                </a:cubicBezTo>
                <a:cubicBezTo>
                  <a:pt x="4139902" y="2699553"/>
                  <a:pt x="3938456" y="2705956"/>
                  <a:pt x="3672946" y="2681347"/>
                </a:cubicBezTo>
                <a:cubicBezTo>
                  <a:pt x="3407436" y="2656738"/>
                  <a:pt x="3275431" y="2701607"/>
                  <a:pt x="3111040" y="2681347"/>
                </a:cubicBezTo>
                <a:cubicBezTo>
                  <a:pt x="2946649" y="2661087"/>
                  <a:pt x="2515236" y="2702544"/>
                  <a:pt x="2364116" y="2681347"/>
                </a:cubicBezTo>
                <a:cubicBezTo>
                  <a:pt x="2212996" y="2660150"/>
                  <a:pt x="1929537" y="2668758"/>
                  <a:pt x="1678865" y="2681347"/>
                </a:cubicBezTo>
                <a:cubicBezTo>
                  <a:pt x="1428193" y="2693936"/>
                  <a:pt x="1423647" y="2668940"/>
                  <a:pt x="1178632" y="2681347"/>
                </a:cubicBezTo>
                <a:cubicBezTo>
                  <a:pt x="933617" y="2693754"/>
                  <a:pt x="509069" y="2644046"/>
                  <a:pt x="0" y="2681347"/>
                </a:cubicBezTo>
                <a:cubicBezTo>
                  <a:pt x="-21156" y="2434734"/>
                  <a:pt x="-22322" y="2305613"/>
                  <a:pt x="0" y="2037824"/>
                </a:cubicBezTo>
                <a:cubicBezTo>
                  <a:pt x="22322" y="1770035"/>
                  <a:pt x="14173" y="1688401"/>
                  <a:pt x="0" y="1340674"/>
                </a:cubicBezTo>
                <a:cubicBezTo>
                  <a:pt x="-14173" y="992947"/>
                  <a:pt x="-29601" y="878117"/>
                  <a:pt x="0" y="723964"/>
                </a:cubicBezTo>
                <a:cubicBezTo>
                  <a:pt x="29601" y="569811"/>
                  <a:pt x="-23155" y="284030"/>
                  <a:pt x="0" y="0"/>
                </a:cubicBezTo>
                <a:cubicBezTo>
                  <a:pt x="239740" y="-29486"/>
                  <a:pt x="422991" y="3612"/>
                  <a:pt x="727558" y="0"/>
                </a:cubicBezTo>
                <a:cubicBezTo>
                  <a:pt x="1032125" y="-3612"/>
                  <a:pt x="1140007" y="-25539"/>
                  <a:pt x="1256690" y="0"/>
                </a:cubicBezTo>
                <a:cubicBezTo>
                  <a:pt x="1373373" y="25539"/>
                  <a:pt x="1606405" y="-4598"/>
                  <a:pt x="1719682" y="0"/>
                </a:cubicBezTo>
                <a:cubicBezTo>
                  <a:pt x="1832959" y="4598"/>
                  <a:pt x="2205171" y="-5958"/>
                  <a:pt x="2447239" y="0"/>
                </a:cubicBezTo>
                <a:cubicBezTo>
                  <a:pt x="2689307" y="5958"/>
                  <a:pt x="2758337" y="19016"/>
                  <a:pt x="2910230" y="0"/>
                </a:cubicBezTo>
                <a:cubicBezTo>
                  <a:pt x="3062123" y="-19016"/>
                  <a:pt x="3182252" y="-22629"/>
                  <a:pt x="3373222" y="0"/>
                </a:cubicBezTo>
                <a:cubicBezTo>
                  <a:pt x="3564192" y="22629"/>
                  <a:pt x="3730459" y="-15043"/>
                  <a:pt x="4034638" y="0"/>
                </a:cubicBezTo>
                <a:cubicBezTo>
                  <a:pt x="4338817" y="15043"/>
                  <a:pt x="4587892" y="-31721"/>
                  <a:pt x="4828337" y="0"/>
                </a:cubicBezTo>
                <a:cubicBezTo>
                  <a:pt x="5068782" y="31721"/>
                  <a:pt x="5300202" y="-33885"/>
                  <a:pt x="5622036" y="0"/>
                </a:cubicBezTo>
                <a:cubicBezTo>
                  <a:pt x="5943870" y="33885"/>
                  <a:pt x="6384929" y="-6602"/>
                  <a:pt x="6614160" y="0"/>
                </a:cubicBezTo>
                <a:cubicBezTo>
                  <a:pt x="6609740" y="281042"/>
                  <a:pt x="6588293" y="446784"/>
                  <a:pt x="6614160" y="580956"/>
                </a:cubicBezTo>
                <a:cubicBezTo>
                  <a:pt x="6640027" y="715128"/>
                  <a:pt x="6619881" y="974108"/>
                  <a:pt x="6614160" y="1184257"/>
                </a:cubicBezTo>
                <a:cubicBezTo>
                  <a:pt x="6608439" y="1394406"/>
                  <a:pt x="6600998" y="1524229"/>
                  <a:pt x="6614160" y="1698180"/>
                </a:cubicBezTo>
                <a:cubicBezTo>
                  <a:pt x="6627322" y="1872131"/>
                  <a:pt x="6639163" y="1974963"/>
                  <a:pt x="6614160" y="2234447"/>
                </a:cubicBezTo>
              </a:path>
            </a:pathLst>
          </a:custGeom>
          <a:solidFill>
            <a:srgbClr val="FFFFCC"/>
          </a:solidFill>
          <a:ln w="28575">
            <a:solidFill>
              <a:srgbClr val="FF0000"/>
            </a:solidFill>
            <a:prstDash val="dash"/>
            <a:extLst>
              <a:ext uri="{C807C97D-BFC1-408E-A445-0C87EB9F89A2}">
                <ask:lineSketchStyleProps xmlns:ask="http://schemas.microsoft.com/office/drawing/2018/sketchyshapes" xmlns="" sd="2094440380">
                  <a:prstGeom prst="foldedCorner">
                    <a:avLst/>
                  </a:prstGeom>
                  <ask:type>
                    <ask:lineSketchFreehand/>
                  </ask:type>
                </ask:lineSketchStyleProps>
              </a:ext>
            </a:extLst>
          </a:ln>
        </p:spPr>
        <p:txBody>
          <a:bodyPr wrap="square">
            <a:spAutoFit/>
          </a:bodyPr>
          <a:lstStyle/>
          <a:p>
            <a:pPr algn="just"/>
            <a:r>
              <a:rPr lang="en-US" sz="2800" b="0" i="0" dirty="0">
                <a:solidFill>
                  <a:srgbClr val="0070C0"/>
                </a:solidFill>
                <a:effectLst/>
                <a:latin typeface="Nunito Black" pitchFamily="2" charset="0"/>
              </a:rPr>
              <a:t>	</a:t>
            </a:r>
            <a:r>
              <a:rPr lang="vi-VN" sz="2800" b="0" i="0" dirty="0">
                <a:solidFill>
                  <a:srgbClr val="0070C0"/>
                </a:solidFill>
                <a:effectLst/>
                <a:latin typeface="Nunito Black" pitchFamily="2" charset="0"/>
              </a:rPr>
              <a:t>Bạn nhỏ thấy quang cảnh thư viện trông giống như một toa tàu điện đông đúc vì thư viện rất đông, có những bạn ngồi đọc sách, lại có cả những bạn đứng để đọc sách.</a:t>
            </a:r>
            <a:endParaRPr lang="en-US" sz="2800" dirty="0">
              <a:solidFill>
                <a:srgbClr val="0070C0"/>
              </a:solidFill>
              <a:latin typeface="Nunito Black" pitchFamily="2" charset="0"/>
            </a:endParaRPr>
          </a:p>
        </p:txBody>
      </p:sp>
    </p:spTree>
    <p:extLst>
      <p:ext uri="{BB962C8B-B14F-4D97-AF65-F5344CB8AC3E}">
        <p14:creationId xmlns:p14="http://schemas.microsoft.com/office/powerpoint/2010/main" val="22888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77E5E15-524D-AE0F-A225-BE90BCAD8BC2}"/>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xmlns="" id="{DCF1D843-0DBA-0089-4E7D-170386397261}"/>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a:t>
            </a:r>
            <a:r>
              <a:rPr lang="en-US" sz="2800">
                <a:solidFill>
                  <a:srgbClr val="0070C0"/>
                </a:solidFill>
                <a:latin typeface="Nunito Black" pitchFamily="2" charset="0"/>
              </a:rPr>
              <a:t>3</a:t>
            </a:r>
            <a:r>
              <a:rPr lang="en-US" sz="2800" b="0" i="0">
                <a:solidFill>
                  <a:srgbClr val="0070C0"/>
                </a:solidFill>
                <a:effectLst/>
                <a:latin typeface="Nunito Black" pitchFamily="2" charset="0"/>
              </a:rPr>
              <a:t>: </a:t>
            </a:r>
            <a:r>
              <a:rPr lang="vi-VN" sz="2800">
                <a:latin typeface="Nunito Black" pitchFamily="2" charset="0"/>
              </a:rPr>
              <a:t>Các bạn học sinh cảm thấy thế nào khi có thư viện mới?</a:t>
            </a:r>
            <a:endParaRPr lang="en-US" sz="2800">
              <a:latin typeface="Nunito Black" pitchFamily="2" charset="0"/>
            </a:endParaRPr>
          </a:p>
        </p:txBody>
      </p:sp>
      <p:sp>
        <p:nvSpPr>
          <p:cNvPr id="5" name="TextBox 4">
            <a:extLst>
              <a:ext uri="{FF2B5EF4-FFF2-40B4-BE49-F238E27FC236}">
                <a16:creationId xmlns:a16="http://schemas.microsoft.com/office/drawing/2014/main" xmlns="" id="{43AD2A01-37BF-4DB0-4425-3B6502B80905}"/>
              </a:ext>
            </a:extLst>
          </p:cNvPr>
          <p:cNvSpPr txBox="1"/>
          <p:nvPr/>
        </p:nvSpPr>
        <p:spPr>
          <a:xfrm>
            <a:off x="609043" y="1395532"/>
            <a:ext cx="10928194" cy="523220"/>
          </a:xfrm>
          <a:prstGeom prst="rect">
            <a:avLst/>
          </a:prstGeom>
          <a:noFill/>
        </p:spPr>
        <p:txBody>
          <a:bodyPr wrap="square">
            <a:spAutoFit/>
          </a:bodyPr>
          <a:lstStyle/>
          <a:p>
            <a:r>
              <a:rPr lang="vi-VN" sz="2800" b="0" i="0" dirty="0">
                <a:solidFill>
                  <a:srgbClr val="FF0000"/>
                </a:solidFill>
                <a:effectLst/>
                <a:latin typeface="Nunito Black" pitchFamily="2" charset="0"/>
              </a:rPr>
              <a:t>Các bạn học sinh cảm thấy háo hức, vui vẻ khi có thư viện mới.</a:t>
            </a:r>
            <a:endParaRPr lang="en-US" sz="2800" dirty="0">
              <a:solidFill>
                <a:srgbClr val="FF0000"/>
              </a:solidFill>
              <a:latin typeface="Nunito Black" pitchFamily="2" charset="0"/>
            </a:endParaRPr>
          </a:p>
        </p:txBody>
      </p:sp>
      <p:pic>
        <p:nvPicPr>
          <p:cNvPr id="5122" name="Picture 2">
            <a:extLst>
              <a:ext uri="{FF2B5EF4-FFF2-40B4-BE49-F238E27FC236}">
                <a16:creationId xmlns:a16="http://schemas.microsoft.com/office/drawing/2014/main" xmlns="" id="{1A277C5B-BDD8-06B4-6FC9-BC05BFCD1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663" y="2095918"/>
            <a:ext cx="6089621" cy="4303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9CD2CD-C8C3-8CC7-91ED-31D72F37CE2D}"/>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xmlns="" id="{CDEE88A2-8F01-65D4-C629-3063FA1DEFFA}"/>
              </a:ext>
            </a:extLst>
          </p:cNvPr>
          <p:cNvSpPr txBox="1"/>
          <p:nvPr/>
        </p:nvSpPr>
        <p:spPr>
          <a:xfrm>
            <a:off x="1097280" y="264259"/>
            <a:ext cx="7103745" cy="523220"/>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4: </a:t>
            </a:r>
            <a:r>
              <a:rPr lang="vi-VN" sz="2800">
                <a:latin typeface="Nunito Black" pitchFamily="2" charset="0"/>
              </a:rPr>
              <a:t>Nói về thư viện mà em mơ ước.</a:t>
            </a:r>
            <a:endParaRPr lang="en-US" sz="2800">
              <a:latin typeface="Nunito Black" pitchFamily="2" charset="0"/>
            </a:endParaRPr>
          </a:p>
        </p:txBody>
      </p:sp>
      <p:pic>
        <p:nvPicPr>
          <p:cNvPr id="6146" name="Picture 2">
            <a:extLst>
              <a:ext uri="{FF2B5EF4-FFF2-40B4-BE49-F238E27FC236}">
                <a16:creationId xmlns:a16="http://schemas.microsoft.com/office/drawing/2014/main" xmlns="" id="{C7F45640-6186-4768-1D7C-51007E2E5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820" y="1036223"/>
            <a:ext cx="5566410" cy="5557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F1E9653-BF44-8FF3-C346-D76FFB12B42B}"/>
              </a:ext>
            </a:extLst>
          </p:cNvPr>
          <p:cNvSpPr txBox="1"/>
          <p:nvPr/>
        </p:nvSpPr>
        <p:spPr>
          <a:xfrm>
            <a:off x="203835" y="2880360"/>
            <a:ext cx="4973076" cy="1532334"/>
          </a:xfrm>
          <a:prstGeom prst="wedgeRoundRectCallout">
            <a:avLst>
              <a:gd name="adj1" fmla="val -30681"/>
              <a:gd name="adj2" fmla="val 73753"/>
              <a:gd name="adj3" fmla="val 16667"/>
            </a:avLst>
          </a:prstGeom>
          <a:solidFill>
            <a:schemeClr val="accent6">
              <a:lumMod val="20000"/>
              <a:lumOff val="80000"/>
            </a:schemeClr>
          </a:solidFill>
          <a:ln w="19050">
            <a:solidFill>
              <a:schemeClr val="accent2">
                <a:lumMod val="50000"/>
              </a:schemeClr>
            </a:solidFill>
          </a:ln>
        </p:spPr>
        <p:txBody>
          <a:bodyPr wrap="square">
            <a:spAutoFit/>
          </a:bodyPr>
          <a:lstStyle/>
          <a:p>
            <a:pPr lvl="0" defTabSz="609539">
              <a:defRPr/>
            </a:pPr>
            <a:r>
              <a:rPr kumimoji="0" lang="vi-VN" sz="2800" b="1" i="0" u="none" strike="noStrike" kern="1200" cap="none" spc="0" normalizeH="0" baseline="0" noProof="0">
                <a:ln>
                  <a:noFill/>
                </a:ln>
                <a:solidFill>
                  <a:srgbClr val="000000"/>
                </a:solidFill>
                <a:effectLst/>
                <a:uLnTx/>
                <a:uFillTx/>
                <a:latin typeface="OpenSans"/>
              </a:rPr>
              <a:t>Gợi ý:</a:t>
            </a:r>
            <a:r>
              <a:rPr lang="en-US" sz="2800" b="1">
                <a:solidFill>
                  <a:srgbClr val="000000"/>
                </a:solidFill>
                <a:latin typeface="OpenSans"/>
              </a:rPr>
              <a:t> </a:t>
            </a:r>
            <a:r>
              <a:rPr lang="vi-VN" sz="2800"/>
              <a:t>Em suy nghĩ và nói lên mong muốn của mình về thư viện</a:t>
            </a:r>
            <a:r>
              <a:rPr lang="en-US" sz="2800"/>
              <a:t>.</a:t>
            </a:r>
            <a:endParaRPr kumimoji="0" lang="vi-VN" sz="2800" b="1" i="0" u="none" strike="noStrike" kern="1200" cap="none" spc="0" normalizeH="0" baseline="0" noProof="0">
              <a:ln>
                <a:noFill/>
              </a:ln>
              <a:solidFill>
                <a:srgbClr val="000000"/>
              </a:solidFill>
              <a:effectLst/>
              <a:uLnTx/>
              <a:uFillTx/>
              <a:latin typeface="OpenSans"/>
            </a:endParaRPr>
          </a:p>
        </p:txBody>
      </p:sp>
    </p:spTree>
    <p:extLst>
      <p:ext uri="{BB962C8B-B14F-4D97-AF65-F5344CB8AC3E}">
        <p14:creationId xmlns:p14="http://schemas.microsoft.com/office/powerpoint/2010/main" val="289379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F804366-EAA8-E777-B5F9-8BBEF2CC950D}"/>
              </a:ext>
            </a:extLst>
          </p:cNvPr>
          <p:cNvPicPr>
            <a:picLocks noChangeAspect="1"/>
          </p:cNvPicPr>
          <p:nvPr/>
        </p:nvPicPr>
        <p:blipFill>
          <a:blip r:embed="rId3"/>
          <a:stretch>
            <a:fillRect/>
          </a:stretch>
        </p:blipFill>
        <p:spPr>
          <a:xfrm>
            <a:off x="76200" y="0"/>
            <a:ext cx="957155" cy="762066"/>
          </a:xfrm>
          <a:prstGeom prst="rect">
            <a:avLst/>
          </a:prstGeom>
        </p:spPr>
      </p:pic>
      <p:sp>
        <p:nvSpPr>
          <p:cNvPr id="3" name="TextBox 2">
            <a:extLst>
              <a:ext uri="{FF2B5EF4-FFF2-40B4-BE49-F238E27FC236}">
                <a16:creationId xmlns:a16="http://schemas.microsoft.com/office/drawing/2014/main" xmlns="" id="{B51636B2-1B83-783B-800D-537C537F7EEE}"/>
              </a:ext>
            </a:extLst>
          </p:cNvPr>
          <p:cNvSpPr txBox="1"/>
          <p:nvPr/>
        </p:nvSpPr>
        <p:spPr>
          <a:xfrm>
            <a:off x="1147997" y="0"/>
            <a:ext cx="2439265"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lại</a:t>
            </a:r>
          </a:p>
        </p:txBody>
      </p:sp>
      <p:sp>
        <p:nvSpPr>
          <p:cNvPr id="4" name="TextBox 3">
            <a:extLst>
              <a:ext uri="{FF2B5EF4-FFF2-40B4-BE49-F238E27FC236}">
                <a16:creationId xmlns:a16="http://schemas.microsoft.com/office/drawing/2014/main" xmlns="" id="{8602BD8F-3A89-945A-7E1B-F133191802D1}"/>
              </a:ext>
            </a:extLst>
          </p:cNvPr>
          <p:cNvSpPr txBox="1"/>
          <p:nvPr/>
        </p:nvSpPr>
        <p:spPr>
          <a:xfrm>
            <a:off x="76200" y="609600"/>
            <a:ext cx="11887200" cy="5509200"/>
          </a:xfrm>
          <a:prstGeom prst="rect">
            <a:avLst/>
          </a:prstGeom>
          <a:solidFill>
            <a:srgbClr val="FEF2E4"/>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200" b="1" i="0">
                <a:solidFill>
                  <a:srgbClr val="FF0000"/>
                </a:solidFill>
                <a:effectLst/>
                <a:latin typeface="Nunito Black" pitchFamily="2" charset="0"/>
              </a:rPr>
              <a:t>Thư viện</a:t>
            </a:r>
            <a:endParaRPr lang="en-US" sz="2200" b="1" i="0">
              <a:solidFill>
                <a:srgbClr val="FF000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Thầy hiệu trưởng nói:</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lang="en-US" sz="2200" b="0" i="0">
              <a:solidFill>
                <a:srgbClr val="00206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Từ hôm đó, bạn nào đến trường cũng háo hức ghé vào thư viện. Ai cũng vui lắm.</a:t>
            </a:r>
            <a:endParaRPr lang="en-US" sz="2200" b="0" i="0">
              <a:solidFill>
                <a:srgbClr val="002060"/>
              </a:solidFill>
              <a:effectLst/>
              <a:latin typeface="Nunito Black" pitchFamily="2" charset="0"/>
            </a:endParaRPr>
          </a:p>
          <a:p>
            <a:pPr algn="just"/>
            <a:r>
              <a:rPr lang="en-US" sz="2200">
                <a:solidFill>
                  <a:srgbClr val="002060"/>
                </a:solidFill>
                <a:latin typeface="Nunito Black" pitchFamily="2" charset="0"/>
              </a:rPr>
              <a:t>                                                                                  </a:t>
            </a:r>
            <a:r>
              <a:rPr lang="vi-VN" sz="22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32811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a:extLst>
              <a:ext uri="{FF2B5EF4-FFF2-40B4-BE49-F238E27FC236}">
                <a16:creationId xmlns:a16="http://schemas.microsoft.com/office/drawing/2014/main" xmlns="" id="{B6126278-0934-B640-68C8-352FECFD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xmlns=""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fontScale="77500" lnSpcReduction="20000"/>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Sigmar One" panose="00000500000000000000" pitchFamily="2" charset="0"/>
              </a:rPr>
              <a:t>Nói và nghe</a:t>
            </a:r>
          </a:p>
        </p:txBody>
      </p:sp>
      <p:cxnSp>
        <p:nvCxnSpPr>
          <p:cNvPr id="23" name="Straight Connector 22">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xmlns="" id="{D4C27617-7EEA-3227-E29E-14EAC16C0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75600" y="3175000"/>
            <a:ext cx="2258829" cy="2466331"/>
          </a:xfrm>
          <a:prstGeom prst="rect">
            <a:avLst/>
          </a:prstGeom>
        </p:spPr>
      </p:pic>
    </p:spTree>
    <p:extLst>
      <p:ext uri="{BB962C8B-B14F-4D97-AF65-F5344CB8AC3E}">
        <p14:creationId xmlns:p14="http://schemas.microsoft.com/office/powerpoint/2010/main" val="371747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FFA638E-1758-3172-7978-39C081C7F13B}"/>
              </a:ext>
            </a:extLst>
          </p:cNvPr>
          <p:cNvSpPr txBox="1"/>
          <p:nvPr/>
        </p:nvSpPr>
        <p:spPr>
          <a:xfrm>
            <a:off x="534572" y="360742"/>
            <a:ext cx="10353822" cy="954107"/>
          </a:xfrm>
          <a:prstGeom prst="rect">
            <a:avLst/>
          </a:prstGeom>
          <a:noFill/>
        </p:spPr>
        <p:txBody>
          <a:bodyPr wrap="square">
            <a:spAutoFit/>
          </a:bodyPr>
          <a:lstStyle/>
          <a:p>
            <a:pPr algn="just"/>
            <a:r>
              <a:rPr lang="en-US" sz="2800" b="1" i="0" dirty="0" err="1">
                <a:solidFill>
                  <a:srgbClr val="000000"/>
                </a:solidFill>
                <a:effectLst/>
                <a:latin typeface="Nunito Black" pitchFamily="2" charset="0"/>
              </a:rPr>
              <a:t>Câu</a:t>
            </a:r>
            <a:r>
              <a:rPr lang="en-US" sz="2800" b="1" i="0" dirty="0">
                <a:solidFill>
                  <a:srgbClr val="000000"/>
                </a:solidFill>
                <a:effectLst/>
                <a:latin typeface="Nunito Black" pitchFamily="2" charset="0"/>
              </a:rPr>
              <a:t> 1: </a:t>
            </a:r>
            <a:r>
              <a:rPr lang="en-US" sz="2800" b="1" i="0" dirty="0" err="1">
                <a:solidFill>
                  <a:srgbClr val="000000"/>
                </a:solidFill>
                <a:effectLst/>
                <a:latin typeface="Nunito Black" pitchFamily="2" charset="0"/>
              </a:rPr>
              <a:t>Nghe</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kể</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chuyện</a:t>
            </a:r>
            <a:r>
              <a:rPr lang="en-US" sz="2800" b="1" i="0" dirty="0">
                <a:solidFill>
                  <a:srgbClr val="000000"/>
                </a:solidFill>
                <a:effectLst/>
                <a:latin typeface="Nunito Black" pitchFamily="2" charset="0"/>
              </a:rPr>
              <a:t>.</a:t>
            </a:r>
          </a:p>
          <a:p>
            <a:pPr algn="ctr"/>
            <a:r>
              <a:rPr lang="en-US" sz="2800" b="1" i="0" dirty="0" err="1">
                <a:solidFill>
                  <a:srgbClr val="FF0000"/>
                </a:solidFill>
                <a:effectLst/>
                <a:latin typeface="Nunito Black" pitchFamily="2" charset="0"/>
              </a:rPr>
              <a:t>Mặt</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trời</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mọc</a:t>
            </a:r>
            <a:r>
              <a:rPr lang="en-US" sz="2800" b="1" i="0" dirty="0">
                <a:solidFill>
                  <a:srgbClr val="FF0000"/>
                </a:solidFill>
                <a:effectLst/>
                <a:latin typeface="Nunito Black" pitchFamily="2" charset="0"/>
              </a:rPr>
              <a:t> ở </a:t>
            </a:r>
            <a:r>
              <a:rPr lang="en-US" sz="2800" b="1" i="0" dirty="0" err="1">
                <a:solidFill>
                  <a:srgbClr val="FF0000"/>
                </a:solidFill>
                <a:effectLst/>
                <a:latin typeface="Nunito Black" pitchFamily="2" charset="0"/>
              </a:rPr>
              <a:t>đằng</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tây</a:t>
            </a:r>
            <a:r>
              <a:rPr lang="en-US" sz="2800" b="1" i="0" dirty="0">
                <a:solidFill>
                  <a:srgbClr val="FF0000"/>
                </a:solidFill>
                <a:effectLst/>
                <a:latin typeface="Nunito Black" pitchFamily="2" charset="0"/>
              </a:rPr>
              <a:t>!</a:t>
            </a:r>
            <a:endParaRPr lang="en-US" sz="2800" b="0" i="0" dirty="0">
              <a:solidFill>
                <a:srgbClr val="FF0000"/>
              </a:solidFill>
              <a:effectLst/>
              <a:latin typeface="Nunito Black" pitchFamily="2" charset="0"/>
            </a:endParaRPr>
          </a:p>
        </p:txBody>
      </p:sp>
      <p:pic>
        <p:nvPicPr>
          <p:cNvPr id="6" name="Picture 5">
            <a:extLst>
              <a:ext uri="{FF2B5EF4-FFF2-40B4-BE49-F238E27FC236}">
                <a16:creationId xmlns:a16="http://schemas.microsoft.com/office/drawing/2014/main" xmlns="" id="{EC9D8521-EFCB-0FFB-BC94-93C3876E11DA}"/>
              </a:ext>
            </a:extLst>
          </p:cNvPr>
          <p:cNvPicPr>
            <a:picLocks noChangeAspect="1"/>
          </p:cNvPicPr>
          <p:nvPr/>
        </p:nvPicPr>
        <p:blipFill rotWithShape="1">
          <a:blip r:embed="rId3"/>
          <a:srcRect r="50554"/>
          <a:stretch/>
        </p:blipFill>
        <p:spPr>
          <a:xfrm>
            <a:off x="534572" y="1314849"/>
            <a:ext cx="5180428" cy="4162425"/>
          </a:xfrm>
          <a:prstGeom prst="rect">
            <a:avLst/>
          </a:prstGeom>
        </p:spPr>
      </p:pic>
      <p:pic>
        <p:nvPicPr>
          <p:cNvPr id="8" name="Picture 7">
            <a:extLst>
              <a:ext uri="{FF2B5EF4-FFF2-40B4-BE49-F238E27FC236}">
                <a16:creationId xmlns:a16="http://schemas.microsoft.com/office/drawing/2014/main" xmlns="" id="{7C321185-2B27-4A78-C3A2-C096DC42EA69}"/>
              </a:ext>
            </a:extLst>
          </p:cNvPr>
          <p:cNvPicPr>
            <a:picLocks noChangeAspect="1"/>
          </p:cNvPicPr>
          <p:nvPr/>
        </p:nvPicPr>
        <p:blipFill rotWithShape="1">
          <a:blip r:embed="rId3"/>
          <a:srcRect l="50554"/>
          <a:stretch/>
        </p:blipFill>
        <p:spPr>
          <a:xfrm>
            <a:off x="6477001" y="1380384"/>
            <a:ext cx="5180427" cy="4162425"/>
          </a:xfrm>
          <a:prstGeom prst="rect">
            <a:avLst/>
          </a:prstGeom>
        </p:spPr>
      </p:pic>
      <p:sp>
        <p:nvSpPr>
          <p:cNvPr id="9" name="TextBox 8">
            <a:extLst>
              <a:ext uri="{FF2B5EF4-FFF2-40B4-BE49-F238E27FC236}">
                <a16:creationId xmlns:a16="http://schemas.microsoft.com/office/drawing/2014/main" xmlns="" id="{AE2EEF41-3737-CDC8-C979-36FA3F6FFDC4}"/>
              </a:ext>
            </a:extLst>
          </p:cNvPr>
          <p:cNvSpPr txBox="1"/>
          <p:nvPr/>
        </p:nvSpPr>
        <p:spPr>
          <a:xfrm>
            <a:off x="534572" y="5730084"/>
            <a:ext cx="5516880" cy="523220"/>
          </a:xfrm>
          <a:prstGeom prst="rect">
            <a:avLst/>
          </a:prstGeom>
          <a:solidFill>
            <a:schemeClr val="bg2"/>
          </a:solidFill>
        </p:spPr>
        <p:txBody>
          <a:bodyPr wrap="square" rtlCol="0">
            <a:spAutoFit/>
          </a:bodyPr>
          <a:lstStyle/>
          <a:p>
            <a:r>
              <a:rPr lang="en-US" sz="2800">
                <a:solidFill>
                  <a:srgbClr val="00B050"/>
                </a:solidFill>
                <a:latin typeface="Nunito Black" pitchFamily="2" charset="0"/>
              </a:rPr>
              <a:t>Thầy giáo yêu cầu HS điều gì?</a:t>
            </a:r>
          </a:p>
        </p:txBody>
      </p:sp>
      <p:sp>
        <p:nvSpPr>
          <p:cNvPr id="10" name="TextBox 9">
            <a:extLst>
              <a:ext uri="{FF2B5EF4-FFF2-40B4-BE49-F238E27FC236}">
                <a16:creationId xmlns:a16="http://schemas.microsoft.com/office/drawing/2014/main" xmlns="" id="{ECE83A64-7930-2E6A-4214-00C4E3C8875D}"/>
              </a:ext>
            </a:extLst>
          </p:cNvPr>
          <p:cNvSpPr txBox="1"/>
          <p:nvPr/>
        </p:nvSpPr>
        <p:spPr>
          <a:xfrm>
            <a:off x="6308774" y="5730084"/>
            <a:ext cx="5516880" cy="954107"/>
          </a:xfrm>
          <a:prstGeom prst="rect">
            <a:avLst/>
          </a:prstGeom>
          <a:solidFill>
            <a:schemeClr val="bg2"/>
          </a:solidFill>
        </p:spPr>
        <p:txBody>
          <a:bodyPr wrap="square" rtlCol="0">
            <a:spAutoFit/>
          </a:bodyPr>
          <a:lstStyle/>
          <a:p>
            <a:r>
              <a:rPr lang="en-US" sz="2800">
                <a:solidFill>
                  <a:srgbClr val="00B050"/>
                </a:solidFill>
                <a:latin typeface="Nunito Black" pitchFamily="2" charset="0"/>
              </a:rPr>
              <a:t>Cậu học trò này đã đọc câu thơ như thế nào?</a:t>
            </a:r>
          </a:p>
        </p:txBody>
      </p:sp>
    </p:spTree>
    <p:extLst>
      <p:ext uri="{BB962C8B-B14F-4D97-AF65-F5344CB8AC3E}">
        <p14:creationId xmlns:p14="http://schemas.microsoft.com/office/powerpoint/2010/main" val="30170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Nunito Black" pitchFamily="2" charset="0"/>
                <a:ea typeface="+mn-ea"/>
                <a:cs typeface="+mn-cs"/>
              </a:rPr>
              <a:t>Đọc</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4004225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31FACF-EE0F-CAE3-7DBA-9719713EE554}"/>
              </a:ext>
            </a:extLst>
          </p:cNvPr>
          <p:cNvPicPr>
            <a:picLocks noChangeAspect="1"/>
          </p:cNvPicPr>
          <p:nvPr/>
        </p:nvPicPr>
        <p:blipFill rotWithShape="1">
          <a:blip r:embed="rId3"/>
          <a:srcRect r="54001"/>
          <a:stretch/>
        </p:blipFill>
        <p:spPr>
          <a:xfrm>
            <a:off x="534572" y="1380384"/>
            <a:ext cx="4754880" cy="4391025"/>
          </a:xfrm>
          <a:prstGeom prst="rect">
            <a:avLst/>
          </a:prstGeom>
        </p:spPr>
      </p:pic>
      <p:sp>
        <p:nvSpPr>
          <p:cNvPr id="5" name="TextBox 4">
            <a:extLst>
              <a:ext uri="{FF2B5EF4-FFF2-40B4-BE49-F238E27FC236}">
                <a16:creationId xmlns:a16="http://schemas.microsoft.com/office/drawing/2014/main" xmlns="" id="{F74AFE18-2C22-F529-907F-12F0AD0885AC}"/>
              </a:ext>
            </a:extLst>
          </p:cNvPr>
          <p:cNvSpPr txBox="1"/>
          <p:nvPr/>
        </p:nvSpPr>
        <p:spPr>
          <a:xfrm>
            <a:off x="534572" y="5730084"/>
            <a:ext cx="4754880" cy="954107"/>
          </a:xfrm>
          <a:prstGeom prst="rect">
            <a:avLst/>
          </a:prstGeom>
          <a:solidFill>
            <a:schemeClr val="bg2"/>
          </a:solidFill>
        </p:spPr>
        <p:txBody>
          <a:bodyPr wrap="square" rtlCol="0">
            <a:spAutoFit/>
          </a:bodyPr>
          <a:lstStyle/>
          <a:p>
            <a:pPr algn="ctr"/>
            <a:r>
              <a:rPr lang="en-US" sz="2800">
                <a:solidFill>
                  <a:srgbClr val="00B050"/>
                </a:solidFill>
                <a:latin typeface="Nunito Black" pitchFamily="2" charset="0"/>
              </a:rPr>
              <a:t>Thầy giáo yêu cầu Pu-skin điều gì?</a:t>
            </a:r>
          </a:p>
        </p:txBody>
      </p:sp>
      <p:pic>
        <p:nvPicPr>
          <p:cNvPr id="9" name="Picture 8">
            <a:extLst>
              <a:ext uri="{FF2B5EF4-FFF2-40B4-BE49-F238E27FC236}">
                <a16:creationId xmlns:a16="http://schemas.microsoft.com/office/drawing/2014/main" xmlns="" id="{17478246-D36D-D652-A264-B3CE0C4357B8}"/>
              </a:ext>
            </a:extLst>
          </p:cNvPr>
          <p:cNvPicPr>
            <a:picLocks noChangeAspect="1"/>
          </p:cNvPicPr>
          <p:nvPr/>
        </p:nvPicPr>
        <p:blipFill>
          <a:blip r:embed="rId4"/>
          <a:stretch>
            <a:fillRect/>
          </a:stretch>
        </p:blipFill>
        <p:spPr>
          <a:xfrm>
            <a:off x="6716591" y="1393059"/>
            <a:ext cx="4667250" cy="4324350"/>
          </a:xfrm>
          <a:prstGeom prst="rect">
            <a:avLst/>
          </a:prstGeom>
        </p:spPr>
      </p:pic>
      <p:sp>
        <p:nvSpPr>
          <p:cNvPr id="10" name="TextBox 9">
            <a:extLst>
              <a:ext uri="{FF2B5EF4-FFF2-40B4-BE49-F238E27FC236}">
                <a16:creationId xmlns:a16="http://schemas.microsoft.com/office/drawing/2014/main" xmlns="" id="{63631918-31F5-5E75-F90D-EE8DF0748869}"/>
              </a:ext>
            </a:extLst>
          </p:cNvPr>
          <p:cNvSpPr txBox="1"/>
          <p:nvPr/>
        </p:nvSpPr>
        <p:spPr>
          <a:xfrm>
            <a:off x="6398455" y="5809074"/>
            <a:ext cx="4754880" cy="954107"/>
          </a:xfrm>
          <a:prstGeom prst="rect">
            <a:avLst/>
          </a:prstGeom>
          <a:solidFill>
            <a:schemeClr val="bg2"/>
          </a:solidFill>
        </p:spPr>
        <p:txBody>
          <a:bodyPr wrap="square" rtlCol="0">
            <a:spAutoFit/>
          </a:bodyPr>
          <a:lstStyle/>
          <a:p>
            <a:pPr algn="ctr"/>
            <a:r>
              <a:rPr lang="en-US" sz="2800">
                <a:solidFill>
                  <a:srgbClr val="00B050"/>
                </a:solidFill>
                <a:latin typeface="Nunito Black" pitchFamily="2" charset="0"/>
              </a:rPr>
              <a:t>Em hãy đọc 3 câu thơ của Pu -skin</a:t>
            </a:r>
          </a:p>
        </p:txBody>
      </p:sp>
      <p:sp>
        <p:nvSpPr>
          <p:cNvPr id="7" name="TextBox 6">
            <a:extLst>
              <a:ext uri="{FF2B5EF4-FFF2-40B4-BE49-F238E27FC236}">
                <a16:creationId xmlns:a16="http://schemas.microsoft.com/office/drawing/2014/main" xmlns="" id="{DFFA638E-1758-3172-7978-39C081C7F13B}"/>
              </a:ext>
            </a:extLst>
          </p:cNvPr>
          <p:cNvSpPr txBox="1"/>
          <p:nvPr/>
        </p:nvSpPr>
        <p:spPr>
          <a:xfrm>
            <a:off x="534572" y="360742"/>
            <a:ext cx="10353822" cy="954107"/>
          </a:xfrm>
          <a:prstGeom prst="rect">
            <a:avLst/>
          </a:prstGeom>
          <a:noFill/>
        </p:spPr>
        <p:txBody>
          <a:bodyPr wrap="square">
            <a:spAutoFit/>
          </a:bodyPr>
          <a:lstStyle/>
          <a:p>
            <a:pPr algn="just"/>
            <a:r>
              <a:rPr lang="en-US" sz="2800" b="1" i="0" dirty="0" err="1">
                <a:solidFill>
                  <a:srgbClr val="000000"/>
                </a:solidFill>
                <a:effectLst/>
                <a:latin typeface="Nunito Black" pitchFamily="2" charset="0"/>
              </a:rPr>
              <a:t>Câu</a:t>
            </a:r>
            <a:r>
              <a:rPr lang="en-US" sz="2800" b="1" i="0" dirty="0">
                <a:solidFill>
                  <a:srgbClr val="000000"/>
                </a:solidFill>
                <a:effectLst/>
                <a:latin typeface="Nunito Black" pitchFamily="2" charset="0"/>
              </a:rPr>
              <a:t> 1: </a:t>
            </a:r>
            <a:r>
              <a:rPr lang="en-US" sz="2800" b="1" i="0" dirty="0" err="1">
                <a:solidFill>
                  <a:srgbClr val="000000"/>
                </a:solidFill>
                <a:effectLst/>
                <a:latin typeface="Nunito Black" pitchFamily="2" charset="0"/>
              </a:rPr>
              <a:t>Nghe</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kể</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chuyện</a:t>
            </a:r>
            <a:r>
              <a:rPr lang="en-US" sz="2800" b="1" i="0" dirty="0">
                <a:solidFill>
                  <a:srgbClr val="000000"/>
                </a:solidFill>
                <a:effectLst/>
                <a:latin typeface="Nunito Black" pitchFamily="2" charset="0"/>
              </a:rPr>
              <a:t>.</a:t>
            </a:r>
          </a:p>
          <a:p>
            <a:pPr algn="ctr"/>
            <a:r>
              <a:rPr lang="en-US" sz="2800" b="1" i="0" dirty="0" err="1">
                <a:solidFill>
                  <a:srgbClr val="FF0000"/>
                </a:solidFill>
                <a:effectLst/>
                <a:latin typeface="Nunito Black" pitchFamily="2" charset="0"/>
              </a:rPr>
              <a:t>Mặt</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trời</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mọc</a:t>
            </a:r>
            <a:r>
              <a:rPr lang="en-US" sz="2800" b="1" i="0" dirty="0">
                <a:solidFill>
                  <a:srgbClr val="FF0000"/>
                </a:solidFill>
                <a:effectLst/>
                <a:latin typeface="Nunito Black" pitchFamily="2" charset="0"/>
              </a:rPr>
              <a:t> ở </a:t>
            </a:r>
            <a:r>
              <a:rPr lang="en-US" sz="2800" b="1" i="0" dirty="0" err="1">
                <a:solidFill>
                  <a:srgbClr val="FF0000"/>
                </a:solidFill>
                <a:effectLst/>
                <a:latin typeface="Nunito Black" pitchFamily="2" charset="0"/>
              </a:rPr>
              <a:t>đằng</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tây</a:t>
            </a:r>
            <a:r>
              <a:rPr lang="en-US" sz="2800" b="1" i="0" dirty="0">
                <a:solidFill>
                  <a:srgbClr val="FF0000"/>
                </a:solidFill>
                <a:effectLst/>
                <a:latin typeface="Nunito Black" pitchFamily="2" charset="0"/>
              </a:rPr>
              <a:t>!</a:t>
            </a:r>
            <a:endParaRPr lang="en-US" sz="2800" b="0" i="0" dirty="0">
              <a:solidFill>
                <a:srgbClr val="FF0000"/>
              </a:solidFill>
              <a:effectLst/>
              <a:latin typeface="Nunito Black" pitchFamily="2" charset="0"/>
            </a:endParaRPr>
          </a:p>
        </p:txBody>
      </p:sp>
    </p:spTree>
    <p:extLst>
      <p:ext uri="{BB962C8B-B14F-4D97-AF65-F5344CB8AC3E}">
        <p14:creationId xmlns:p14="http://schemas.microsoft.com/office/powerpoint/2010/main" val="86947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uyết minh về một tác giả văn học-Puskin">
            <a:extLst>
              <a:ext uri="{FF2B5EF4-FFF2-40B4-BE49-F238E27FC236}">
                <a16:creationId xmlns:a16="http://schemas.microsoft.com/office/drawing/2014/main" xmlns="" id="{E8A2B59D-1054-18F9-8962-80FA29D901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7" b="32294"/>
          <a:stretch/>
        </p:blipFill>
        <p:spPr bwMode="auto">
          <a:xfrm>
            <a:off x="6185140" y="10"/>
            <a:ext cx="6006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89898347-54AB-9736-E497-CCF93CDB9678}"/>
              </a:ext>
            </a:extLst>
          </p:cNvPr>
          <p:cNvSpPr txBox="1"/>
          <p:nvPr/>
        </p:nvSpPr>
        <p:spPr>
          <a:xfrm>
            <a:off x="761737" y="192410"/>
            <a:ext cx="6709042" cy="919401"/>
          </a:xfrm>
          <a:prstGeom prst="roundRect">
            <a:avLst/>
          </a:prstGeom>
          <a:no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CC"/>
                </a:solidFill>
                <a:effectLst/>
                <a:uLnTx/>
                <a:uFillTx/>
                <a:latin typeface="Nunito Black" panose="00000A00000000000000" pitchFamily="2" charset="0"/>
                <a:cs typeface="Baloo 2 SemiBold" pitchFamily="2" charset="0"/>
              </a:rPr>
              <a:t>Tìm</a:t>
            </a:r>
            <a:r>
              <a:rPr kumimoji="0" lang="en-US" sz="4800" b="0" i="0" u="none" strike="noStrike" kern="1200" cap="none" spc="0" normalizeH="0" noProof="0">
                <a:ln>
                  <a:noFill/>
                </a:ln>
                <a:solidFill>
                  <a:srgbClr val="FFFFCC"/>
                </a:solidFill>
                <a:effectLst/>
                <a:uLnTx/>
                <a:uFillTx/>
                <a:latin typeface="Nunito Black" panose="00000A00000000000000" pitchFamily="2" charset="0"/>
                <a:cs typeface="Baloo 2 SemiBold" pitchFamily="2" charset="0"/>
              </a:rPr>
              <a:t> hiểu về từ ngữ</a:t>
            </a:r>
            <a:endParaRPr kumimoji="0" lang="en-US" sz="4800" b="0" i="0" u="none" strike="noStrike" kern="1200" cap="none" spc="0" normalizeH="0" baseline="0" noProof="0">
              <a:ln>
                <a:noFill/>
              </a:ln>
              <a:solidFill>
                <a:srgbClr val="FFFFCC"/>
              </a:solidFill>
              <a:effectLst/>
              <a:uLnTx/>
              <a:uFillTx/>
              <a:latin typeface="Nunito Black" panose="00000A00000000000000" pitchFamily="2" charset="0"/>
              <a:cs typeface="Baloo 2 SemiBold" pitchFamily="2" charset="0"/>
            </a:endParaRPr>
          </a:p>
        </p:txBody>
      </p:sp>
      <p:sp>
        <p:nvSpPr>
          <p:cNvPr id="9" name="TextBox 8">
            <a:extLst>
              <a:ext uri="{FF2B5EF4-FFF2-40B4-BE49-F238E27FC236}">
                <a16:creationId xmlns:a16="http://schemas.microsoft.com/office/drawing/2014/main" xmlns="" id="{5D0B1C0E-A1FF-4A65-86BE-3D50F1E6793B}"/>
              </a:ext>
            </a:extLst>
          </p:cNvPr>
          <p:cNvSpPr txBox="1"/>
          <p:nvPr/>
        </p:nvSpPr>
        <p:spPr>
          <a:xfrm>
            <a:off x="481029" y="1195284"/>
            <a:ext cx="10388771" cy="954107"/>
          </a:xfrm>
          <a:prstGeom prst="rect">
            <a:avLst/>
          </a:prstGeom>
          <a:noFill/>
        </p:spPr>
        <p:txBody>
          <a:bodyPr wrap="square" rtlCol="0">
            <a:spAutoFit/>
          </a:bodyPr>
          <a:lstStyle/>
          <a:p>
            <a:r>
              <a:rPr lang="en-US" sz="2800">
                <a:solidFill>
                  <a:srgbClr val="FFFF00"/>
                </a:solidFill>
                <a:latin typeface="Nunito Black" pitchFamily="2" charset="0"/>
              </a:rPr>
              <a:t>Pu – skin (1799 – 1837):</a:t>
            </a:r>
          </a:p>
          <a:p>
            <a:r>
              <a:rPr lang="en-US" sz="2800">
                <a:latin typeface="Nunito Black" pitchFamily="2" charset="0"/>
                <a:sym typeface="Wingdings" panose="05000000000000000000" pitchFamily="2" charset="2"/>
              </a:rPr>
              <a:t> </a:t>
            </a:r>
            <a:r>
              <a:rPr lang="en-US" sz="2800">
                <a:latin typeface="Nunito Black" pitchFamily="2" charset="0"/>
              </a:rPr>
              <a:t> </a:t>
            </a:r>
            <a:r>
              <a:rPr lang="en-US" sz="2800" i="1">
                <a:latin typeface="Nunito Black" pitchFamily="2" charset="0"/>
              </a:rPr>
              <a:t>là nhà thơ lớn của nước Nga.</a:t>
            </a:r>
          </a:p>
        </p:txBody>
      </p:sp>
      <p:sp>
        <p:nvSpPr>
          <p:cNvPr id="10" name="TextBox 9">
            <a:extLst>
              <a:ext uri="{FF2B5EF4-FFF2-40B4-BE49-F238E27FC236}">
                <a16:creationId xmlns:a16="http://schemas.microsoft.com/office/drawing/2014/main" xmlns="" id="{61770413-AE94-2E5A-7E25-F82E32780BDA}"/>
              </a:ext>
            </a:extLst>
          </p:cNvPr>
          <p:cNvSpPr txBox="1"/>
          <p:nvPr/>
        </p:nvSpPr>
        <p:spPr>
          <a:xfrm>
            <a:off x="376832" y="2352526"/>
            <a:ext cx="10388771" cy="523220"/>
          </a:xfrm>
          <a:prstGeom prst="rect">
            <a:avLst/>
          </a:prstGeom>
          <a:noFill/>
        </p:spPr>
        <p:txBody>
          <a:bodyPr wrap="square" rtlCol="0">
            <a:spAutoFit/>
          </a:bodyPr>
          <a:lstStyle/>
          <a:p>
            <a:r>
              <a:rPr lang="en-US" sz="2800">
                <a:solidFill>
                  <a:srgbClr val="FFFF00"/>
                </a:solidFill>
                <a:latin typeface="Nunito Black" pitchFamily="2" charset="0"/>
              </a:rPr>
              <a:t>Thi hào: </a:t>
            </a:r>
            <a:r>
              <a:rPr lang="en-US" sz="2800" i="1">
                <a:latin typeface="Nunito Black" pitchFamily="2" charset="0"/>
              </a:rPr>
              <a:t>nhà thơ lớn, rất nổi tiếng.</a:t>
            </a:r>
          </a:p>
        </p:txBody>
      </p:sp>
      <p:sp>
        <p:nvSpPr>
          <p:cNvPr id="11" name="TextBox 10">
            <a:extLst>
              <a:ext uri="{FF2B5EF4-FFF2-40B4-BE49-F238E27FC236}">
                <a16:creationId xmlns:a16="http://schemas.microsoft.com/office/drawing/2014/main" xmlns="" id="{4C3A5F4F-F63C-7C68-AD81-FB04B36AAAFF}"/>
              </a:ext>
            </a:extLst>
          </p:cNvPr>
          <p:cNvSpPr txBox="1"/>
          <p:nvPr/>
        </p:nvSpPr>
        <p:spPr>
          <a:xfrm>
            <a:off x="376832" y="3064626"/>
            <a:ext cx="10388771" cy="523220"/>
          </a:xfrm>
          <a:prstGeom prst="rect">
            <a:avLst/>
          </a:prstGeom>
          <a:noFill/>
        </p:spPr>
        <p:txBody>
          <a:bodyPr wrap="square" rtlCol="0">
            <a:spAutoFit/>
          </a:bodyPr>
          <a:lstStyle/>
          <a:p>
            <a:r>
              <a:rPr lang="en-US" sz="2800">
                <a:solidFill>
                  <a:srgbClr val="FFFF00"/>
                </a:solidFill>
                <a:latin typeface="Nunito Black" pitchFamily="2" charset="0"/>
              </a:rPr>
              <a:t>Ứng tác: </a:t>
            </a:r>
            <a:r>
              <a:rPr lang="en-US" sz="2800" i="1">
                <a:latin typeface="Nunito Black" pitchFamily="2" charset="0"/>
              </a:rPr>
              <a:t>sáng tác và đọc ngay tại chỗ.</a:t>
            </a:r>
          </a:p>
        </p:txBody>
      </p:sp>
      <p:sp>
        <p:nvSpPr>
          <p:cNvPr id="12" name="TextBox 11">
            <a:extLst>
              <a:ext uri="{FF2B5EF4-FFF2-40B4-BE49-F238E27FC236}">
                <a16:creationId xmlns:a16="http://schemas.microsoft.com/office/drawing/2014/main" xmlns="" id="{125D174F-BF7A-F68C-96AD-14C48F12FD07}"/>
              </a:ext>
            </a:extLst>
          </p:cNvPr>
          <p:cNvSpPr txBox="1"/>
          <p:nvPr/>
        </p:nvSpPr>
        <p:spPr>
          <a:xfrm>
            <a:off x="376833" y="3790981"/>
            <a:ext cx="10388771" cy="523220"/>
          </a:xfrm>
          <a:prstGeom prst="rect">
            <a:avLst/>
          </a:prstGeom>
          <a:noFill/>
        </p:spPr>
        <p:txBody>
          <a:bodyPr wrap="square" rtlCol="0">
            <a:spAutoFit/>
          </a:bodyPr>
          <a:lstStyle/>
          <a:p>
            <a:r>
              <a:rPr lang="en-US" sz="2800">
                <a:solidFill>
                  <a:srgbClr val="FFFF00"/>
                </a:solidFill>
                <a:latin typeface="Nunito Black" pitchFamily="2" charset="0"/>
              </a:rPr>
              <a:t>Thiên hạ: </a:t>
            </a:r>
            <a:r>
              <a:rPr lang="en-US" sz="2800" i="1">
                <a:latin typeface="Nunito Black" pitchFamily="2" charset="0"/>
              </a:rPr>
              <a:t>mọi người.</a:t>
            </a:r>
          </a:p>
        </p:txBody>
      </p:sp>
      <p:pic>
        <p:nvPicPr>
          <p:cNvPr id="2" name="Picture 11">
            <a:extLst>
              <a:ext uri="{FF2B5EF4-FFF2-40B4-BE49-F238E27FC236}">
                <a16:creationId xmlns:a16="http://schemas.microsoft.com/office/drawing/2014/main" xmlns="" id="{9FCC42BC-386B-64FF-C9EC-B455F1FD4A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1919" y="4854787"/>
            <a:ext cx="2898805" cy="2044949"/>
          </a:xfrm>
          <a:prstGeom prst="rect">
            <a:avLst/>
          </a:prstGeom>
        </p:spPr>
      </p:pic>
    </p:spTree>
    <p:extLst>
      <p:ext uri="{BB962C8B-B14F-4D97-AF65-F5344CB8AC3E}">
        <p14:creationId xmlns:p14="http://schemas.microsoft.com/office/powerpoint/2010/main" val="32581656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847EA0-AA20-E82F-A728-31E1D8EA6BF1}"/>
              </a:ext>
            </a:extLst>
          </p:cNvPr>
          <p:cNvSpPr txBox="1"/>
          <p:nvPr/>
        </p:nvSpPr>
        <p:spPr>
          <a:xfrm>
            <a:off x="5668972" y="1457148"/>
            <a:ext cx="6049416" cy="523220"/>
          </a:xfrm>
          <a:prstGeom prst="rect">
            <a:avLst/>
          </a:prstGeom>
          <a:solidFill>
            <a:schemeClr val="accent5">
              <a:lumMod val="20000"/>
              <a:lumOff val="80000"/>
            </a:schemeClr>
          </a:solidFill>
        </p:spPr>
        <p:txBody>
          <a:bodyPr wrap="square" rtlCol="0">
            <a:spAutoFit/>
          </a:bodyPr>
          <a:lstStyle/>
          <a:p>
            <a:r>
              <a:rPr lang="en-US" sz="2800">
                <a:solidFill>
                  <a:srgbClr val="00B050"/>
                </a:solidFill>
                <a:latin typeface="Nunito Black" pitchFamily="2" charset="0"/>
              </a:rPr>
              <a:t>Thầy giáo yêu cầu HS điều gì?</a:t>
            </a:r>
          </a:p>
        </p:txBody>
      </p:sp>
      <p:sp>
        <p:nvSpPr>
          <p:cNvPr id="6" name="TextBox 5">
            <a:extLst>
              <a:ext uri="{FF2B5EF4-FFF2-40B4-BE49-F238E27FC236}">
                <a16:creationId xmlns:a16="http://schemas.microsoft.com/office/drawing/2014/main" xmlns="" id="{050381C3-8158-8AA6-4B6F-530848A16507}"/>
              </a:ext>
            </a:extLst>
          </p:cNvPr>
          <p:cNvSpPr txBox="1"/>
          <p:nvPr/>
        </p:nvSpPr>
        <p:spPr>
          <a:xfrm>
            <a:off x="5668972" y="2345595"/>
            <a:ext cx="6123337" cy="954107"/>
          </a:xfrm>
          <a:prstGeom prst="rect">
            <a:avLst/>
          </a:prstGeom>
          <a:solidFill>
            <a:schemeClr val="accent5">
              <a:lumMod val="20000"/>
              <a:lumOff val="80000"/>
            </a:schemeClr>
          </a:solidFill>
        </p:spPr>
        <p:txBody>
          <a:bodyPr wrap="square" rtlCol="0">
            <a:spAutoFit/>
          </a:bodyPr>
          <a:lstStyle/>
          <a:p>
            <a:pPr algn="just"/>
            <a:r>
              <a:rPr lang="en-US" sz="2800" dirty="0" err="1">
                <a:solidFill>
                  <a:srgbClr val="00B050"/>
                </a:solidFill>
                <a:latin typeface="Nunito Black" pitchFamily="2" charset="0"/>
              </a:rPr>
              <a:t>Cậu</a:t>
            </a:r>
            <a:r>
              <a:rPr lang="en-US" sz="2800" dirty="0">
                <a:solidFill>
                  <a:srgbClr val="00B050"/>
                </a:solidFill>
                <a:latin typeface="Nunito Black" pitchFamily="2" charset="0"/>
              </a:rPr>
              <a:t> </a:t>
            </a:r>
            <a:r>
              <a:rPr lang="en-US" sz="2800" dirty="0" err="1">
                <a:solidFill>
                  <a:srgbClr val="00B050"/>
                </a:solidFill>
                <a:latin typeface="Nunito Black" pitchFamily="2" charset="0"/>
              </a:rPr>
              <a:t>học</a:t>
            </a:r>
            <a:r>
              <a:rPr lang="en-US" sz="2800" dirty="0">
                <a:solidFill>
                  <a:srgbClr val="00B050"/>
                </a:solidFill>
                <a:latin typeface="Nunito Black" pitchFamily="2" charset="0"/>
              </a:rPr>
              <a:t> </a:t>
            </a:r>
            <a:r>
              <a:rPr lang="en-US" sz="2800" dirty="0" err="1">
                <a:solidFill>
                  <a:srgbClr val="00B050"/>
                </a:solidFill>
                <a:latin typeface="Nunito Black" pitchFamily="2" charset="0"/>
              </a:rPr>
              <a:t>trò</a:t>
            </a:r>
            <a:r>
              <a:rPr lang="en-US" sz="2800" dirty="0">
                <a:solidFill>
                  <a:srgbClr val="00B050"/>
                </a:solidFill>
                <a:latin typeface="Nunito Black" pitchFamily="2" charset="0"/>
              </a:rPr>
              <a:t> </a:t>
            </a:r>
            <a:r>
              <a:rPr lang="en-US" sz="2800" dirty="0" err="1">
                <a:solidFill>
                  <a:srgbClr val="00B050"/>
                </a:solidFill>
                <a:latin typeface="Nunito Black" pitchFamily="2" charset="0"/>
              </a:rPr>
              <a:t>này</a:t>
            </a:r>
            <a:r>
              <a:rPr lang="en-US" sz="2800" dirty="0">
                <a:solidFill>
                  <a:srgbClr val="00B050"/>
                </a:solidFill>
                <a:latin typeface="Nunito Black" pitchFamily="2" charset="0"/>
              </a:rPr>
              <a:t> </a:t>
            </a:r>
            <a:r>
              <a:rPr lang="en-US" sz="2800" dirty="0" err="1">
                <a:solidFill>
                  <a:srgbClr val="00B050"/>
                </a:solidFill>
                <a:latin typeface="Nunito Black" pitchFamily="2" charset="0"/>
              </a:rPr>
              <a:t>đã</a:t>
            </a:r>
            <a:r>
              <a:rPr lang="en-US" sz="2800" dirty="0">
                <a:solidFill>
                  <a:srgbClr val="00B050"/>
                </a:solidFill>
                <a:latin typeface="Nunito Black" pitchFamily="2" charset="0"/>
              </a:rPr>
              <a:t> </a:t>
            </a:r>
            <a:r>
              <a:rPr lang="en-US" sz="2800" dirty="0" err="1">
                <a:solidFill>
                  <a:srgbClr val="00B050"/>
                </a:solidFill>
                <a:latin typeface="Nunito Black" pitchFamily="2" charset="0"/>
              </a:rPr>
              <a:t>đọc</a:t>
            </a:r>
            <a:r>
              <a:rPr lang="en-US" sz="2800" dirty="0">
                <a:solidFill>
                  <a:srgbClr val="00B050"/>
                </a:solidFill>
                <a:latin typeface="Nunito Black" pitchFamily="2" charset="0"/>
              </a:rPr>
              <a:t> </a:t>
            </a:r>
            <a:r>
              <a:rPr lang="en-US" sz="2800" dirty="0" err="1">
                <a:solidFill>
                  <a:srgbClr val="00B050"/>
                </a:solidFill>
                <a:latin typeface="Nunito Black" pitchFamily="2" charset="0"/>
              </a:rPr>
              <a:t>câu</a:t>
            </a:r>
            <a:r>
              <a:rPr lang="en-US" sz="2800" dirty="0">
                <a:solidFill>
                  <a:srgbClr val="00B050"/>
                </a:solidFill>
                <a:latin typeface="Nunito Black" pitchFamily="2" charset="0"/>
              </a:rPr>
              <a:t> </a:t>
            </a:r>
            <a:r>
              <a:rPr lang="en-US" sz="2800" dirty="0" err="1">
                <a:solidFill>
                  <a:srgbClr val="00B050"/>
                </a:solidFill>
                <a:latin typeface="Nunito Black" pitchFamily="2" charset="0"/>
              </a:rPr>
              <a:t>thơ</a:t>
            </a:r>
            <a:r>
              <a:rPr lang="en-US" sz="2800" dirty="0">
                <a:solidFill>
                  <a:srgbClr val="00B050"/>
                </a:solidFill>
                <a:latin typeface="Nunito Black" pitchFamily="2" charset="0"/>
              </a:rPr>
              <a:t> </a:t>
            </a:r>
            <a:r>
              <a:rPr lang="en-US" sz="2800" dirty="0" err="1">
                <a:solidFill>
                  <a:srgbClr val="00B050"/>
                </a:solidFill>
                <a:latin typeface="Nunito Black" pitchFamily="2" charset="0"/>
              </a:rPr>
              <a:t>như</a:t>
            </a:r>
            <a:r>
              <a:rPr lang="en-US" sz="2800" dirty="0">
                <a:solidFill>
                  <a:srgbClr val="00B050"/>
                </a:solidFill>
                <a:latin typeface="Nunito Black" pitchFamily="2" charset="0"/>
              </a:rPr>
              <a:t> </a:t>
            </a:r>
            <a:r>
              <a:rPr lang="en-US" sz="2800" dirty="0" err="1">
                <a:solidFill>
                  <a:srgbClr val="00B050"/>
                </a:solidFill>
                <a:latin typeface="Nunito Black" pitchFamily="2" charset="0"/>
              </a:rPr>
              <a:t>thế</a:t>
            </a:r>
            <a:r>
              <a:rPr lang="en-US" sz="2800" dirty="0">
                <a:solidFill>
                  <a:srgbClr val="00B050"/>
                </a:solidFill>
                <a:latin typeface="Nunito Black" pitchFamily="2" charset="0"/>
              </a:rPr>
              <a:t> </a:t>
            </a:r>
            <a:r>
              <a:rPr lang="en-US" sz="2800" dirty="0" err="1">
                <a:solidFill>
                  <a:srgbClr val="00B050"/>
                </a:solidFill>
                <a:latin typeface="Nunito Black" pitchFamily="2" charset="0"/>
              </a:rPr>
              <a:t>nào</a:t>
            </a:r>
            <a:r>
              <a:rPr lang="en-US" sz="2800" dirty="0">
                <a:solidFill>
                  <a:srgbClr val="00B050"/>
                </a:solidFill>
                <a:latin typeface="Nunito Black" pitchFamily="2" charset="0"/>
              </a:rPr>
              <a:t>?</a:t>
            </a:r>
          </a:p>
        </p:txBody>
      </p:sp>
      <p:sp>
        <p:nvSpPr>
          <p:cNvPr id="8" name="TextBox 7">
            <a:extLst>
              <a:ext uri="{FF2B5EF4-FFF2-40B4-BE49-F238E27FC236}">
                <a16:creationId xmlns:a16="http://schemas.microsoft.com/office/drawing/2014/main" xmlns="" id="{4ACDC33E-1FD5-EDF8-52D3-0F2752066C0F}"/>
              </a:ext>
            </a:extLst>
          </p:cNvPr>
          <p:cNvSpPr txBox="1"/>
          <p:nvPr/>
        </p:nvSpPr>
        <p:spPr>
          <a:xfrm>
            <a:off x="5668972" y="3664929"/>
            <a:ext cx="6232296" cy="523220"/>
          </a:xfrm>
          <a:prstGeom prst="rect">
            <a:avLst/>
          </a:prstGeom>
          <a:solidFill>
            <a:schemeClr val="accent5">
              <a:lumMod val="20000"/>
              <a:lumOff val="80000"/>
            </a:schemeClr>
          </a:solidFill>
        </p:spPr>
        <p:txBody>
          <a:bodyPr wrap="square" rtlCol="0">
            <a:spAutoFit/>
          </a:bodyPr>
          <a:lstStyle/>
          <a:p>
            <a:pPr algn="ctr"/>
            <a:r>
              <a:rPr lang="en-US" sz="2800" dirty="0" err="1">
                <a:solidFill>
                  <a:srgbClr val="00B050"/>
                </a:solidFill>
                <a:latin typeface="Nunito Black" pitchFamily="2" charset="0"/>
              </a:rPr>
              <a:t>Thầy</a:t>
            </a:r>
            <a:r>
              <a:rPr lang="en-US" sz="2800" dirty="0">
                <a:solidFill>
                  <a:srgbClr val="00B050"/>
                </a:solidFill>
                <a:latin typeface="Nunito Black" pitchFamily="2" charset="0"/>
              </a:rPr>
              <a:t> </a:t>
            </a:r>
            <a:r>
              <a:rPr lang="en-US" sz="2800" dirty="0" err="1">
                <a:solidFill>
                  <a:srgbClr val="00B050"/>
                </a:solidFill>
                <a:latin typeface="Nunito Black" pitchFamily="2" charset="0"/>
              </a:rPr>
              <a:t>giáo</a:t>
            </a:r>
            <a:r>
              <a:rPr lang="en-US" sz="2800" dirty="0">
                <a:solidFill>
                  <a:srgbClr val="00B050"/>
                </a:solidFill>
                <a:latin typeface="Nunito Black" pitchFamily="2" charset="0"/>
              </a:rPr>
              <a:t> </a:t>
            </a:r>
            <a:r>
              <a:rPr lang="en-US" sz="2800" dirty="0" err="1">
                <a:solidFill>
                  <a:srgbClr val="00B050"/>
                </a:solidFill>
                <a:latin typeface="Nunito Black" pitchFamily="2" charset="0"/>
              </a:rPr>
              <a:t>yêu</a:t>
            </a:r>
            <a:r>
              <a:rPr lang="en-US" sz="2800" dirty="0">
                <a:solidFill>
                  <a:srgbClr val="00B050"/>
                </a:solidFill>
                <a:latin typeface="Nunito Black" pitchFamily="2" charset="0"/>
              </a:rPr>
              <a:t> </a:t>
            </a:r>
            <a:r>
              <a:rPr lang="en-US" sz="2800" dirty="0" err="1">
                <a:solidFill>
                  <a:srgbClr val="00B050"/>
                </a:solidFill>
                <a:latin typeface="Nunito Black" pitchFamily="2" charset="0"/>
              </a:rPr>
              <a:t>cầu</a:t>
            </a:r>
            <a:r>
              <a:rPr lang="en-US" sz="2800" dirty="0">
                <a:solidFill>
                  <a:srgbClr val="00B050"/>
                </a:solidFill>
                <a:latin typeface="Nunito Black" pitchFamily="2" charset="0"/>
              </a:rPr>
              <a:t> </a:t>
            </a:r>
            <a:r>
              <a:rPr lang="en-US" sz="2800" dirty="0" err="1">
                <a:solidFill>
                  <a:srgbClr val="00B050"/>
                </a:solidFill>
                <a:latin typeface="Nunito Black" pitchFamily="2" charset="0"/>
              </a:rPr>
              <a:t>Pu</a:t>
            </a:r>
            <a:r>
              <a:rPr lang="en-US" sz="2800" dirty="0">
                <a:solidFill>
                  <a:srgbClr val="00B050"/>
                </a:solidFill>
                <a:latin typeface="Nunito Black" pitchFamily="2" charset="0"/>
              </a:rPr>
              <a:t>-skin </a:t>
            </a:r>
            <a:r>
              <a:rPr lang="en-US" sz="2800" dirty="0" err="1">
                <a:solidFill>
                  <a:srgbClr val="00B050"/>
                </a:solidFill>
                <a:latin typeface="Nunito Black" pitchFamily="2" charset="0"/>
              </a:rPr>
              <a:t>điều</a:t>
            </a:r>
            <a:r>
              <a:rPr lang="en-US" sz="2800" dirty="0">
                <a:solidFill>
                  <a:srgbClr val="00B050"/>
                </a:solidFill>
                <a:latin typeface="Nunito Black" pitchFamily="2" charset="0"/>
              </a:rPr>
              <a:t> </a:t>
            </a:r>
            <a:r>
              <a:rPr lang="en-US" sz="2800" dirty="0" err="1">
                <a:solidFill>
                  <a:srgbClr val="00B050"/>
                </a:solidFill>
                <a:latin typeface="Nunito Black" pitchFamily="2" charset="0"/>
              </a:rPr>
              <a:t>gì</a:t>
            </a:r>
            <a:r>
              <a:rPr lang="en-US" sz="2800" dirty="0">
                <a:solidFill>
                  <a:srgbClr val="00B050"/>
                </a:solidFill>
                <a:latin typeface="Nunito Black" pitchFamily="2" charset="0"/>
              </a:rPr>
              <a:t>?</a:t>
            </a:r>
          </a:p>
        </p:txBody>
      </p:sp>
      <p:sp>
        <p:nvSpPr>
          <p:cNvPr id="9" name="TextBox 8">
            <a:extLst>
              <a:ext uri="{FF2B5EF4-FFF2-40B4-BE49-F238E27FC236}">
                <a16:creationId xmlns:a16="http://schemas.microsoft.com/office/drawing/2014/main" xmlns="" id="{7D5C1CDD-893C-7A76-14CF-F98E3D53669A}"/>
              </a:ext>
            </a:extLst>
          </p:cNvPr>
          <p:cNvSpPr txBox="1"/>
          <p:nvPr/>
        </p:nvSpPr>
        <p:spPr>
          <a:xfrm>
            <a:off x="5668972" y="4636507"/>
            <a:ext cx="6232296" cy="523220"/>
          </a:xfrm>
          <a:prstGeom prst="rect">
            <a:avLst/>
          </a:prstGeom>
          <a:solidFill>
            <a:schemeClr val="accent5">
              <a:lumMod val="20000"/>
              <a:lumOff val="80000"/>
            </a:schemeClr>
          </a:solidFill>
        </p:spPr>
        <p:txBody>
          <a:bodyPr wrap="square" rtlCol="0">
            <a:spAutoFit/>
          </a:bodyPr>
          <a:lstStyle/>
          <a:p>
            <a:pPr algn="ctr"/>
            <a:r>
              <a:rPr lang="en-US" sz="2800">
                <a:solidFill>
                  <a:srgbClr val="00B050"/>
                </a:solidFill>
                <a:latin typeface="Nunito Black" pitchFamily="2" charset="0"/>
              </a:rPr>
              <a:t>Em hãy đọc 3 câu thơ của Pu -skin</a:t>
            </a:r>
          </a:p>
        </p:txBody>
      </p:sp>
      <p:sp>
        <p:nvSpPr>
          <p:cNvPr id="10" name="TextBox 9">
            <a:extLst>
              <a:ext uri="{FF2B5EF4-FFF2-40B4-BE49-F238E27FC236}">
                <a16:creationId xmlns:a16="http://schemas.microsoft.com/office/drawing/2014/main" xmlns="" id="{AE34A7C7-CBAF-EA87-C53C-12DD333DC21D}"/>
              </a:ext>
            </a:extLst>
          </p:cNvPr>
          <p:cNvSpPr txBox="1"/>
          <p:nvPr/>
        </p:nvSpPr>
        <p:spPr>
          <a:xfrm>
            <a:off x="249702" y="240389"/>
            <a:ext cx="6098344" cy="523220"/>
          </a:xfrm>
          <a:prstGeom prst="rect">
            <a:avLst/>
          </a:prstGeom>
          <a:noFill/>
        </p:spPr>
        <p:txBody>
          <a:bodyPr wrap="square">
            <a:spAutoFit/>
          </a:bodyPr>
          <a:lstStyle/>
          <a:p>
            <a:pPr algn="l" latinLnBrk="0"/>
            <a:r>
              <a:rPr lang="en-US" sz="2800" b="1" i="0">
                <a:solidFill>
                  <a:srgbClr val="2888E1"/>
                </a:solidFill>
                <a:effectLst/>
                <a:latin typeface="OpenSansBold"/>
              </a:rPr>
              <a:t>Câu 2</a:t>
            </a:r>
            <a:r>
              <a:rPr lang="en-US" sz="2800">
                <a:solidFill>
                  <a:srgbClr val="000000"/>
                </a:solidFill>
                <a:latin typeface="OpenSans"/>
              </a:rPr>
              <a:t>: </a:t>
            </a:r>
            <a:r>
              <a:rPr lang="en-US" sz="2800" b="1" i="0">
                <a:solidFill>
                  <a:srgbClr val="000000"/>
                </a:solidFill>
                <a:effectLst/>
                <a:latin typeface="OpenSansBold"/>
              </a:rPr>
              <a:t>Kể lại câu chuyện.</a:t>
            </a:r>
            <a:endParaRPr lang="en-US" sz="2800" b="0" i="0">
              <a:solidFill>
                <a:srgbClr val="000000"/>
              </a:solidFill>
              <a:effectLst/>
              <a:latin typeface="OpenSans"/>
            </a:endParaRPr>
          </a:p>
        </p:txBody>
      </p:sp>
      <p:sp>
        <p:nvSpPr>
          <p:cNvPr id="3" name="TextBox 2">
            <a:extLst>
              <a:ext uri="{FF2B5EF4-FFF2-40B4-BE49-F238E27FC236}">
                <a16:creationId xmlns:a16="http://schemas.microsoft.com/office/drawing/2014/main" xmlns="" id="{77E831BA-4233-380F-C001-F711617721B1}"/>
              </a:ext>
            </a:extLst>
          </p:cNvPr>
          <p:cNvSpPr txBox="1"/>
          <p:nvPr/>
        </p:nvSpPr>
        <p:spPr>
          <a:xfrm>
            <a:off x="-112983" y="2302974"/>
            <a:ext cx="5935814" cy="1827193"/>
          </a:xfrm>
          <a:prstGeom prst="cloud">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sinh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thảo</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luận</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nhóm</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trả</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lời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câu</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hỏi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dưới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tranh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endPar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endParaRPr>
          </a:p>
        </p:txBody>
      </p:sp>
    </p:spTree>
    <p:extLst>
      <p:ext uri="{BB962C8B-B14F-4D97-AF65-F5344CB8AC3E}">
        <p14:creationId xmlns:p14="http://schemas.microsoft.com/office/powerpoint/2010/main" val="31387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7E831BA-4233-380F-C001-F711617721B1}"/>
              </a:ext>
            </a:extLst>
          </p:cNvPr>
          <p:cNvSpPr txBox="1"/>
          <p:nvPr/>
        </p:nvSpPr>
        <p:spPr>
          <a:xfrm>
            <a:off x="501748" y="2474893"/>
            <a:ext cx="4888215" cy="1827193"/>
          </a:xfrm>
          <a:prstGeom prst="cloud">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sinh kể lại câu chuyện theo tranh</a:t>
            </a:r>
            <a:endParaRPr kumimoji="0" lang="en-US" sz="36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sp>
        <p:nvSpPr>
          <p:cNvPr id="5" name="TextBox 4">
            <a:extLst>
              <a:ext uri="{FF2B5EF4-FFF2-40B4-BE49-F238E27FC236}">
                <a16:creationId xmlns:a16="http://schemas.microsoft.com/office/drawing/2014/main" xmlns="" id="{3F847EA0-AA20-E82F-A728-31E1D8EA6BF1}"/>
              </a:ext>
            </a:extLst>
          </p:cNvPr>
          <p:cNvSpPr txBox="1"/>
          <p:nvPr/>
        </p:nvSpPr>
        <p:spPr>
          <a:xfrm>
            <a:off x="5668972" y="1457148"/>
            <a:ext cx="6049416" cy="523220"/>
          </a:xfrm>
          <a:prstGeom prst="rect">
            <a:avLst/>
          </a:prstGeom>
          <a:solidFill>
            <a:schemeClr val="accent5">
              <a:lumMod val="20000"/>
              <a:lumOff val="80000"/>
            </a:schemeClr>
          </a:solidFill>
        </p:spPr>
        <p:txBody>
          <a:bodyPr wrap="square" rtlCol="0">
            <a:spAutoFit/>
          </a:bodyPr>
          <a:lstStyle/>
          <a:p>
            <a:r>
              <a:rPr lang="en-US" sz="2800">
                <a:solidFill>
                  <a:srgbClr val="00B050"/>
                </a:solidFill>
                <a:latin typeface="Nunito Black" pitchFamily="2" charset="0"/>
              </a:rPr>
              <a:t>Thầy giáo yêu cầu HS điều gì?</a:t>
            </a:r>
          </a:p>
        </p:txBody>
      </p:sp>
      <p:sp>
        <p:nvSpPr>
          <p:cNvPr id="6" name="TextBox 5">
            <a:extLst>
              <a:ext uri="{FF2B5EF4-FFF2-40B4-BE49-F238E27FC236}">
                <a16:creationId xmlns:a16="http://schemas.microsoft.com/office/drawing/2014/main" xmlns="" id="{050381C3-8158-8AA6-4B6F-530848A16507}"/>
              </a:ext>
            </a:extLst>
          </p:cNvPr>
          <p:cNvSpPr txBox="1"/>
          <p:nvPr/>
        </p:nvSpPr>
        <p:spPr>
          <a:xfrm>
            <a:off x="5668971" y="2474893"/>
            <a:ext cx="6192129" cy="954107"/>
          </a:xfrm>
          <a:prstGeom prst="rect">
            <a:avLst/>
          </a:prstGeom>
          <a:solidFill>
            <a:schemeClr val="accent5">
              <a:lumMod val="20000"/>
              <a:lumOff val="80000"/>
            </a:schemeClr>
          </a:solidFill>
        </p:spPr>
        <p:txBody>
          <a:bodyPr wrap="square" rtlCol="0">
            <a:spAutoFit/>
          </a:bodyPr>
          <a:lstStyle/>
          <a:p>
            <a:r>
              <a:rPr lang="en-US" sz="2800">
                <a:solidFill>
                  <a:srgbClr val="00B050"/>
                </a:solidFill>
                <a:latin typeface="Nunito Black" pitchFamily="2" charset="0"/>
              </a:rPr>
              <a:t>Cậu học trò này đã đọc câu thơ như thế nào?</a:t>
            </a:r>
          </a:p>
        </p:txBody>
      </p:sp>
      <p:sp>
        <p:nvSpPr>
          <p:cNvPr id="8" name="TextBox 7">
            <a:extLst>
              <a:ext uri="{FF2B5EF4-FFF2-40B4-BE49-F238E27FC236}">
                <a16:creationId xmlns:a16="http://schemas.microsoft.com/office/drawing/2014/main" xmlns="" id="{4ACDC33E-1FD5-EDF8-52D3-0F2752066C0F}"/>
              </a:ext>
            </a:extLst>
          </p:cNvPr>
          <p:cNvSpPr txBox="1"/>
          <p:nvPr/>
        </p:nvSpPr>
        <p:spPr>
          <a:xfrm>
            <a:off x="5668972" y="3664929"/>
            <a:ext cx="6232296" cy="523220"/>
          </a:xfrm>
          <a:prstGeom prst="rect">
            <a:avLst/>
          </a:prstGeom>
          <a:solidFill>
            <a:schemeClr val="accent5">
              <a:lumMod val="20000"/>
              <a:lumOff val="80000"/>
            </a:schemeClr>
          </a:solidFill>
        </p:spPr>
        <p:txBody>
          <a:bodyPr wrap="square" rtlCol="0">
            <a:spAutoFit/>
          </a:bodyPr>
          <a:lstStyle/>
          <a:p>
            <a:pPr algn="ctr"/>
            <a:r>
              <a:rPr lang="en-US" sz="2800">
                <a:solidFill>
                  <a:srgbClr val="00B050"/>
                </a:solidFill>
                <a:latin typeface="Nunito Black" pitchFamily="2" charset="0"/>
              </a:rPr>
              <a:t>Thầy giáo yêu cầu Pu-skin điều gì?</a:t>
            </a:r>
          </a:p>
        </p:txBody>
      </p:sp>
      <p:sp>
        <p:nvSpPr>
          <p:cNvPr id="9" name="TextBox 8">
            <a:extLst>
              <a:ext uri="{FF2B5EF4-FFF2-40B4-BE49-F238E27FC236}">
                <a16:creationId xmlns:a16="http://schemas.microsoft.com/office/drawing/2014/main" xmlns="" id="{7D5C1CDD-893C-7A76-14CF-F98E3D53669A}"/>
              </a:ext>
            </a:extLst>
          </p:cNvPr>
          <p:cNvSpPr txBox="1"/>
          <p:nvPr/>
        </p:nvSpPr>
        <p:spPr>
          <a:xfrm>
            <a:off x="5668972" y="4636507"/>
            <a:ext cx="6232296" cy="523220"/>
          </a:xfrm>
          <a:prstGeom prst="rect">
            <a:avLst/>
          </a:prstGeom>
          <a:solidFill>
            <a:schemeClr val="accent5">
              <a:lumMod val="20000"/>
              <a:lumOff val="80000"/>
            </a:schemeClr>
          </a:solidFill>
        </p:spPr>
        <p:txBody>
          <a:bodyPr wrap="square" rtlCol="0">
            <a:spAutoFit/>
          </a:bodyPr>
          <a:lstStyle/>
          <a:p>
            <a:pPr algn="ctr"/>
            <a:r>
              <a:rPr lang="en-US" sz="2800">
                <a:solidFill>
                  <a:srgbClr val="00B050"/>
                </a:solidFill>
                <a:latin typeface="Nunito Black" pitchFamily="2" charset="0"/>
              </a:rPr>
              <a:t>Em hãy đọc 3 câu thơ của Pu -skin</a:t>
            </a:r>
          </a:p>
        </p:txBody>
      </p:sp>
      <p:sp>
        <p:nvSpPr>
          <p:cNvPr id="10" name="TextBox 9">
            <a:extLst>
              <a:ext uri="{FF2B5EF4-FFF2-40B4-BE49-F238E27FC236}">
                <a16:creationId xmlns:a16="http://schemas.microsoft.com/office/drawing/2014/main" xmlns="" id="{AE34A7C7-CBAF-EA87-C53C-12DD333DC21D}"/>
              </a:ext>
            </a:extLst>
          </p:cNvPr>
          <p:cNvSpPr txBox="1"/>
          <p:nvPr/>
        </p:nvSpPr>
        <p:spPr>
          <a:xfrm>
            <a:off x="249702" y="240389"/>
            <a:ext cx="6098344" cy="523220"/>
          </a:xfrm>
          <a:prstGeom prst="rect">
            <a:avLst/>
          </a:prstGeom>
          <a:noFill/>
        </p:spPr>
        <p:txBody>
          <a:bodyPr wrap="square">
            <a:spAutoFit/>
          </a:bodyPr>
          <a:lstStyle/>
          <a:p>
            <a:pPr algn="l" latinLnBrk="0"/>
            <a:r>
              <a:rPr lang="en-US" sz="2800" b="1" i="0">
                <a:solidFill>
                  <a:srgbClr val="2888E1"/>
                </a:solidFill>
                <a:effectLst/>
                <a:latin typeface="OpenSansBold"/>
              </a:rPr>
              <a:t>Câu 2</a:t>
            </a:r>
            <a:r>
              <a:rPr lang="en-US" sz="2800">
                <a:solidFill>
                  <a:srgbClr val="000000"/>
                </a:solidFill>
                <a:latin typeface="OpenSans"/>
              </a:rPr>
              <a:t>: </a:t>
            </a:r>
            <a:r>
              <a:rPr lang="en-US" sz="2800" b="1" i="0">
                <a:solidFill>
                  <a:srgbClr val="000000"/>
                </a:solidFill>
                <a:effectLst/>
                <a:latin typeface="OpenSansBold"/>
              </a:rPr>
              <a:t>Kể lại câu chuyện.</a:t>
            </a:r>
            <a:endParaRPr lang="en-US" sz="2800" b="0" i="0">
              <a:solidFill>
                <a:srgbClr val="000000"/>
              </a:solidFill>
              <a:effectLst/>
              <a:latin typeface="OpenSans"/>
            </a:endParaRPr>
          </a:p>
        </p:txBody>
      </p:sp>
    </p:spTree>
    <p:extLst>
      <p:ext uri="{BB962C8B-B14F-4D97-AF65-F5344CB8AC3E}">
        <p14:creationId xmlns:p14="http://schemas.microsoft.com/office/powerpoint/2010/main" val="27340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7" name="Group 4106">
            <a:extLst>
              <a:ext uri="{FF2B5EF4-FFF2-40B4-BE49-F238E27FC236}">
                <a16:creationId xmlns:a16="http://schemas.microsoft.com/office/drawing/2014/main" xmlns="" id="{5C880D58-0477-47F1-B3CB-4B30179411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63593"/>
            <a:ext cx="1861854" cy="717514"/>
            <a:chOff x="0" y="377893"/>
            <a:chExt cx="1861854" cy="717514"/>
          </a:xfrm>
          <a:solidFill>
            <a:schemeClr val="bg1"/>
          </a:solidFill>
        </p:grpSpPr>
        <p:sp>
          <p:nvSpPr>
            <p:cNvPr id="4108" name="Freeform: Shape 4107">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109" name="Freeform: Shape 4108">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4100" name="Picture 4" descr="Aleksandr Sergeyevich Pushkin – Wikipedia tiếng Việt">
            <a:extLst>
              <a:ext uri="{FF2B5EF4-FFF2-40B4-BE49-F238E27FC236}">
                <a16:creationId xmlns:a16="http://schemas.microsoft.com/office/drawing/2014/main" xmlns="" id="{8E7C9962-088D-F894-CEE1-FD91C3F60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23" r="3" b="12924"/>
          <a:stretch/>
        </p:blipFill>
        <p:spPr bwMode="auto">
          <a:xfrm>
            <a:off x="0" y="117228"/>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4EA7C56-7B97-89E1-C325-E6B926972026}"/>
              </a:ext>
            </a:extLst>
          </p:cNvPr>
          <p:cNvSpPr txBox="1"/>
          <p:nvPr/>
        </p:nvSpPr>
        <p:spPr>
          <a:xfrm>
            <a:off x="3622278" y="150438"/>
            <a:ext cx="8244000" cy="4351338"/>
          </a:xfrm>
          <a:prstGeom prst="rect">
            <a:avLst/>
          </a:prstGeom>
        </p:spPr>
        <p:txBody>
          <a:bodyPr vert="horz" lIns="91440" tIns="45720" rIns="91440" bIns="45720" rtlCol="0">
            <a:noAutofit/>
          </a:bodyPr>
          <a:lstStyle/>
          <a:p>
            <a:pPr algn="just">
              <a:lnSpc>
                <a:spcPct val="90000"/>
              </a:lnSpc>
              <a:spcAft>
                <a:spcPts val="600"/>
              </a:spcAft>
            </a:pPr>
            <a:r>
              <a:rPr lang="en-US" sz="2400" b="0" i="0" dirty="0">
                <a:solidFill>
                  <a:schemeClr val="bg1"/>
                </a:solidFill>
                <a:effectLst/>
              </a:rPr>
              <a:t>	</a:t>
            </a:r>
            <a:r>
              <a:rPr lang="en-US" sz="2400" b="1" i="0" dirty="0">
                <a:solidFill>
                  <a:srgbClr val="FFFF00"/>
                </a:solidFill>
                <a:effectLst/>
              </a:rPr>
              <a:t>                            </a:t>
            </a:r>
            <a:r>
              <a:rPr lang="en-US" sz="2400" b="1" i="0" dirty="0">
                <a:solidFill>
                  <a:srgbClr val="FFFF00"/>
                </a:solidFill>
                <a:effectLst/>
                <a:latin typeface="Nunito Black" pitchFamily="2" charset="0"/>
              </a:rPr>
              <a:t>BÀI THAM KHẢO</a:t>
            </a:r>
          </a:p>
          <a:p>
            <a:pPr algn="just">
              <a:lnSpc>
                <a:spcPct val="90000"/>
              </a:lnSpc>
              <a:spcAft>
                <a:spcPts val="600"/>
              </a:spcAft>
            </a:pPr>
            <a:r>
              <a:rPr lang="en-US" sz="2400" b="0" i="0" dirty="0" err="1">
                <a:solidFill>
                  <a:schemeClr val="bg1"/>
                </a:solidFill>
                <a:effectLst/>
                <a:latin typeface="Nunito Black" pitchFamily="2" charset="0"/>
              </a:rPr>
              <a:t>Thi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hào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người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giỏi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ứng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tác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từ</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thuở</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nhỏ</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Có</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lần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trong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giờ</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văn</a:t>
            </a:r>
            <a:r>
              <a:rPr lang="en-US" sz="2400" b="0" i="0" dirty="0">
                <a:solidFill>
                  <a:schemeClr val="bg1"/>
                </a:solidFill>
                <a:effectLst/>
                <a:latin typeface="Nunito Black" pitchFamily="2" charset="0"/>
              </a:rPr>
              <a:t> ở </a:t>
            </a:r>
            <a:r>
              <a:rPr lang="en-US" sz="2400" b="0" i="0" dirty="0" err="1">
                <a:solidFill>
                  <a:schemeClr val="bg1"/>
                </a:solidFill>
                <a:effectLst/>
                <a:latin typeface="Nunito Black" pitchFamily="2" charset="0"/>
              </a:rPr>
              <a:t>trường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thầy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giáo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sinh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tả</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cảnh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mặt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Anh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bạn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này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nghĩ</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mãi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mới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ra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a:t>
            </a:r>
          </a:p>
          <a:p>
            <a:pPr algn="just">
              <a:lnSpc>
                <a:spcPct val="90000"/>
              </a:lnSpc>
              <a:spcAft>
                <a:spcPts val="600"/>
              </a:spcAft>
            </a:pPr>
            <a:r>
              <a:rPr lang="en-US" sz="2400" b="0" i="1" dirty="0" err="1">
                <a:solidFill>
                  <a:schemeClr val="bg1"/>
                </a:solidFill>
                <a:effectLst/>
                <a:latin typeface="Nunito Black" pitchFamily="2" charset="0"/>
              </a:rPr>
              <a:t>Mặt</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trời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mới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mọc</a:t>
            </a:r>
            <a:r>
              <a:rPr lang="en-US" sz="2400" b="0" i="1" dirty="0">
                <a:solidFill>
                  <a:schemeClr val="bg1"/>
                </a:solidFill>
                <a:effectLst/>
                <a:latin typeface="Nunito Black" pitchFamily="2" charset="0"/>
              </a:rPr>
              <a:t> ở </a:t>
            </a:r>
            <a:r>
              <a:rPr lang="en-US" sz="2400" b="0" i="1" dirty="0" err="1">
                <a:solidFill>
                  <a:schemeClr val="bg1"/>
                </a:solidFill>
                <a:effectLst/>
                <a:latin typeface="Nunito Black" pitchFamily="2" charset="0"/>
              </a:rPr>
              <a:t>đằng</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tây</a:t>
            </a:r>
            <a:r>
              <a:rPr lang="en-US" sz="2400" b="0" i="1" dirty="0">
                <a:solidFill>
                  <a:schemeClr val="bg1"/>
                </a:solidFill>
                <a:effectLst/>
                <a:latin typeface="Nunito Black" pitchFamily="2" charset="0"/>
              </a:rPr>
              <a:t>...</a:t>
            </a:r>
            <a:endParaRPr lang="en-US" sz="2400" b="0" i="0" dirty="0">
              <a:solidFill>
                <a:schemeClr val="bg1"/>
              </a:solidFill>
              <a:effectLst/>
              <a:latin typeface="Nunito Black" pitchFamily="2" charset="0"/>
            </a:endParaRPr>
          </a:p>
          <a:p>
            <a:pPr algn="just">
              <a:lnSpc>
                <a:spcPct val="90000"/>
              </a:lnSpc>
              <a:spcAft>
                <a:spcPts val="600"/>
              </a:spcAft>
            </a:pPr>
            <a:r>
              <a:rPr lang="en-US" sz="2400" b="0" i="0" dirty="0" err="1">
                <a:solidFill>
                  <a:schemeClr val="bg1"/>
                </a:solidFill>
                <a:effectLst/>
                <a:latin typeface="Nunito Black" pitchFamily="2" charset="0"/>
              </a:rPr>
              <a:t>Cả</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lớp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cười</a:t>
            </a:r>
            <a:r>
              <a:rPr lang="en-US" sz="2400" b="0" i="0" dirty="0">
                <a:solidFill>
                  <a:schemeClr val="bg1"/>
                </a:solidFill>
                <a:effectLst/>
                <a:latin typeface="Nunito Black" pitchFamily="2" charset="0"/>
              </a:rPr>
              <a:t> ồ </a:t>
            </a:r>
            <a:r>
              <a:rPr lang="en-US" sz="2400" b="0" i="0" dirty="0" err="1">
                <a:solidFill>
                  <a:schemeClr val="bg1"/>
                </a:solidFill>
                <a:effectLst/>
                <a:latin typeface="Nunito Black" pitchFamily="2" charset="0"/>
              </a:rPr>
              <a:t>lên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vì</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vô</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lí</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quá</a:t>
            </a:r>
            <a:r>
              <a:rPr lang="en-US" sz="2400" b="0" i="0" dirty="0">
                <a:solidFill>
                  <a:schemeClr val="bg1"/>
                </a:solidFill>
                <a:effectLst/>
                <a:latin typeface="Nunito Black" pitchFamily="2" charset="0"/>
              </a:rPr>
              <a:t>. Ai </a:t>
            </a:r>
            <a:r>
              <a:rPr lang="en-US" sz="2400" b="0" i="0" dirty="0" err="1">
                <a:solidFill>
                  <a:schemeClr val="bg1"/>
                </a:solidFill>
                <a:effectLst/>
                <a:latin typeface="Nunito Black" pitchFamily="2" charset="0"/>
              </a:rPr>
              <a:t>chẳng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biết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đằng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tây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phía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mặt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lặn</a:t>
            </a:r>
            <a:r>
              <a:rPr lang="en-US" sz="2400" b="0" i="0" dirty="0">
                <a:solidFill>
                  <a:schemeClr val="bg1"/>
                </a:solidFill>
                <a:effectLst/>
                <a:latin typeface="Nunito Black" pitchFamily="2" charset="0"/>
              </a:rPr>
              <a:t>.</a:t>
            </a:r>
          </a:p>
          <a:p>
            <a:pPr algn="just">
              <a:lnSpc>
                <a:spcPct val="90000"/>
              </a:lnSpc>
              <a:spcAft>
                <a:spcPts val="600"/>
              </a:spcAft>
            </a:pPr>
            <a:r>
              <a:rPr lang="en-US" sz="2400" b="0" i="0" dirty="0" err="1">
                <a:solidFill>
                  <a:schemeClr val="bg1"/>
                </a:solidFill>
                <a:effectLst/>
                <a:latin typeface="Nunito Black" pitchFamily="2" charset="0"/>
              </a:rPr>
              <a:t>Thầy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giáo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tìm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cách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chữa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cho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bạn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liền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đứng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dậy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tiếp</a:t>
            </a:r>
            <a:r>
              <a:rPr lang="en-US" sz="2400" b="0" i="0" dirty="0">
                <a:solidFill>
                  <a:schemeClr val="bg1"/>
                </a:solidFill>
                <a:effectLst/>
                <a:latin typeface="Nunito Black" pitchFamily="2" charset="0"/>
              </a:rPr>
              <a:t>:</a:t>
            </a:r>
          </a:p>
          <a:p>
            <a:pPr algn="just">
              <a:lnSpc>
                <a:spcPct val="90000"/>
              </a:lnSpc>
              <a:spcAft>
                <a:spcPts val="600"/>
              </a:spcAft>
            </a:pPr>
            <a:r>
              <a:rPr lang="en-US" sz="2400" b="0" i="1" dirty="0">
                <a:solidFill>
                  <a:schemeClr val="bg1"/>
                </a:solidFill>
                <a:effectLst/>
                <a:latin typeface="Nunito Black" pitchFamily="2" charset="0"/>
              </a:rPr>
              <a:t>...</a:t>
            </a:r>
            <a:r>
              <a:rPr lang="en-US" sz="2400" b="0" i="1" dirty="0" err="1">
                <a:solidFill>
                  <a:schemeClr val="bg1"/>
                </a:solidFill>
                <a:effectLst/>
                <a:latin typeface="Nunito Black" pitchFamily="2" charset="0"/>
              </a:rPr>
              <a:t>Thiên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hạ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ngạc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nhiên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chuyện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lạ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này</a:t>
            </a:r>
            <a:endParaRPr lang="en-US" sz="2400" b="0" i="0" dirty="0">
              <a:solidFill>
                <a:schemeClr val="bg1"/>
              </a:solidFill>
              <a:effectLst/>
              <a:latin typeface="Nunito Black" pitchFamily="2" charset="0"/>
            </a:endParaRPr>
          </a:p>
          <a:p>
            <a:pPr algn="just">
              <a:lnSpc>
                <a:spcPct val="90000"/>
              </a:lnSpc>
              <a:spcAft>
                <a:spcPts val="600"/>
              </a:spcAft>
            </a:pPr>
            <a:r>
              <a:rPr lang="en-US" sz="2400" b="0" i="1" dirty="0" err="1">
                <a:solidFill>
                  <a:schemeClr val="bg1"/>
                </a:solidFill>
                <a:effectLst/>
                <a:latin typeface="Nunito Black" pitchFamily="2" charset="0"/>
              </a:rPr>
              <a:t>Ngơ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ngác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nhìn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nhau</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và</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tự</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hỏi</a:t>
            </a:r>
            <a:r>
              <a:rPr lang="en-US" sz="2400" b="0" i="1" dirty="0">
                <a:solidFill>
                  <a:schemeClr val="bg1"/>
                </a:solidFill>
                <a:effectLst/>
                <a:latin typeface="Nunito Black" pitchFamily="2" charset="0"/>
              </a:rPr>
              <a:t>:</a:t>
            </a:r>
            <a:endParaRPr lang="en-US" sz="2400" b="0" i="0" dirty="0">
              <a:solidFill>
                <a:schemeClr val="bg1"/>
              </a:solidFill>
              <a:effectLst/>
              <a:latin typeface="Nunito Black" pitchFamily="2" charset="0"/>
            </a:endParaRPr>
          </a:p>
          <a:p>
            <a:pPr algn="just">
              <a:lnSpc>
                <a:spcPct val="90000"/>
              </a:lnSpc>
              <a:spcAft>
                <a:spcPts val="600"/>
              </a:spcAft>
            </a:pPr>
            <a:r>
              <a:rPr lang="en-US" sz="2400" b="0" i="1" dirty="0" err="1">
                <a:solidFill>
                  <a:schemeClr val="bg1"/>
                </a:solidFill>
                <a:effectLst/>
                <a:latin typeface="Nunito Black" pitchFamily="2" charset="0"/>
              </a:rPr>
              <a:t>Thức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dậy</a:t>
            </a:r>
            <a:r>
              <a:rPr lang="en-US" sz="2400" b="0" i="1" dirty="0">
                <a:solidFill>
                  <a:schemeClr val="bg1"/>
                </a:solidFill>
                <a:effectLst/>
                <a:latin typeface="Nunito Black" pitchFamily="2" charset="0"/>
              </a:rPr>
              <a:t> hay </a:t>
            </a:r>
            <a:r>
              <a:rPr lang="en-US" sz="2400" b="0" i="1" dirty="0" err="1">
                <a:solidFill>
                  <a:schemeClr val="bg1"/>
                </a:solidFill>
                <a:effectLst/>
                <a:latin typeface="Nunito Black" pitchFamily="2" charset="0"/>
              </a:rPr>
              <a:t>là</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ngủ</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nữa</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đây</a:t>
            </a:r>
            <a:r>
              <a:rPr lang="en-US" sz="2400" b="0" i="1" dirty="0">
                <a:solidFill>
                  <a:schemeClr val="bg1"/>
                </a:solidFill>
                <a:effectLst/>
                <a:latin typeface="Nunito Black" pitchFamily="2" charset="0"/>
              </a:rPr>
              <a:t>?“</a:t>
            </a:r>
            <a:endParaRPr lang="en-US" sz="2400" dirty="0">
              <a:solidFill>
                <a:schemeClr val="bg1"/>
              </a:solidFill>
              <a:latin typeface="Nunito Black" pitchFamily="2" charset="0"/>
            </a:endParaRPr>
          </a:p>
          <a:p>
            <a:pPr algn="just">
              <a:lnSpc>
                <a:spcPct val="90000"/>
              </a:lnSpc>
              <a:spcAft>
                <a:spcPts val="600"/>
              </a:spcAft>
            </a:pPr>
            <a:r>
              <a:rPr lang="en-US" sz="2400" b="0" i="0" dirty="0" err="1">
                <a:solidFill>
                  <a:schemeClr val="bg1"/>
                </a:solidFill>
                <a:effectLst/>
                <a:latin typeface="Nunito Black" pitchFamily="2" charset="0"/>
              </a:rPr>
              <a:t>Thế</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tránh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được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điều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vô</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lí</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bốn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lại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hợp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thành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bài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ngộ</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nghĩnh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Sau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đó</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ít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bài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được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đăng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trên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báo</a:t>
            </a:r>
            <a:r>
              <a:rPr lang="en-US" sz="2400" b="0" i="0" dirty="0">
                <a:solidFill>
                  <a:schemeClr val="bg1"/>
                </a:solidFill>
                <a:effectLst/>
                <a:latin typeface="Nunito Black" pitchFamily="2" charset="0"/>
              </a:rPr>
              <a:t> </a:t>
            </a:r>
            <a:r>
              <a:rPr lang="en-US" sz="2400" b="0" i="1" dirty="0" err="1">
                <a:solidFill>
                  <a:schemeClr val="bg1"/>
                </a:solidFill>
                <a:effectLst/>
                <a:latin typeface="Nunito Black" pitchFamily="2" charset="0"/>
              </a:rPr>
              <a:t>Người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đưa</a:t>
            </a:r>
            <a:r>
              <a:rPr lang="en-US" sz="2400" b="0" i="1" dirty="0">
                <a:solidFill>
                  <a:schemeClr val="bg1"/>
                </a:solidFill>
                <a:effectLst/>
                <a:latin typeface="Nunito Black" pitchFamily="2" charset="0"/>
              </a:rPr>
              <a:t> tin </a:t>
            </a:r>
            <a:r>
              <a:rPr lang="en-US" sz="2400" b="0" i="1" dirty="0" err="1">
                <a:solidFill>
                  <a:schemeClr val="bg1"/>
                </a:solidFill>
                <a:effectLst/>
                <a:latin typeface="Nunito Black" pitchFamily="2" charset="0"/>
              </a:rPr>
              <a:t>châu</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với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đề</a:t>
            </a:r>
            <a:r>
              <a:rPr lang="en-US" sz="2400" b="0" i="0" dirty="0">
                <a:solidFill>
                  <a:schemeClr val="bg1"/>
                </a:solidFill>
                <a:effectLst/>
                <a:latin typeface="Nunito Black" pitchFamily="2" charset="0"/>
              </a:rPr>
              <a:t> </a:t>
            </a:r>
            <a:r>
              <a:rPr lang="en-US" sz="2400" b="0" i="1" dirty="0" err="1">
                <a:solidFill>
                  <a:schemeClr val="bg1"/>
                </a:solidFill>
                <a:effectLst/>
                <a:latin typeface="Nunito Black" pitchFamily="2" charset="0"/>
              </a:rPr>
              <a:t>Gửi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bạn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làm</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Bạn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bè</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trong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lớp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vô</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cùng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hãnh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diện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về</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của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lớp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mình</a:t>
            </a:r>
            <a:r>
              <a:rPr lang="en-US" sz="2400" b="0" i="0" dirty="0">
                <a:solidFill>
                  <a:schemeClr val="bg1"/>
                </a:solidFill>
                <a:effectLst/>
                <a:latin typeface="Nunito Black" pitchFamily="2" charset="0"/>
              </a:rPr>
              <a:t>.</a:t>
            </a:r>
          </a:p>
        </p:txBody>
      </p:sp>
      <p:pic>
        <p:nvPicPr>
          <p:cNvPr id="4098" name="Picture 2" descr="Aleksandr Sergeyevich Pushkin – Wikipedia tiếng Việt">
            <a:extLst>
              <a:ext uri="{FF2B5EF4-FFF2-40B4-BE49-F238E27FC236}">
                <a16:creationId xmlns:a16="http://schemas.microsoft.com/office/drawing/2014/main" xmlns="" id="{1C4FD446-F221-DDC5-1E78-C6F2F4D966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08" r="3" b="9889"/>
          <a:stretch/>
        </p:blipFill>
        <p:spPr bwMode="auto">
          <a:xfrm>
            <a:off x="656400" y="3531012"/>
            <a:ext cx="2965878" cy="296587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6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a:extLst>
              <a:ext uri="{FF2B5EF4-FFF2-40B4-BE49-F238E27FC236}">
                <a16:creationId xmlns:a16="http://schemas.microsoft.com/office/drawing/2014/main" xmlns="" id="{B6126278-0934-B640-68C8-352FECFD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xmlns=""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lang="en-US" sz="8000" b="1">
                <a:solidFill>
                  <a:srgbClr val="FF0000"/>
                </a:solidFill>
                <a:latin typeface="Sigmar One" panose="00000500000000000000" pitchFamily="2" charset="0"/>
              </a:rPr>
              <a:t>Viết</a:t>
            </a:r>
            <a:endParaRPr kumimoji="0" lang="en-US" sz="8000" b="1"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pic>
        <p:nvPicPr>
          <p:cNvPr id="5" name="Picture 3">
            <a:extLst>
              <a:ext uri="{FF2B5EF4-FFF2-40B4-BE49-F238E27FC236}">
                <a16:creationId xmlns:a16="http://schemas.microsoft.com/office/drawing/2014/main" xmlns="" id="{D4C27617-7EEA-3227-E29E-14EAC16C0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75600" y="3175000"/>
            <a:ext cx="2258829" cy="2466331"/>
          </a:xfrm>
          <a:prstGeom prst="rect">
            <a:avLst/>
          </a:prstGeom>
        </p:spPr>
      </p:pic>
    </p:spTree>
    <p:extLst>
      <p:ext uri="{BB962C8B-B14F-4D97-AF65-F5344CB8AC3E}">
        <p14:creationId xmlns:p14="http://schemas.microsoft.com/office/powerpoint/2010/main" val="61090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xmlns="" id="{03AF1C04-3FEF-41BD-BB84-2F263765B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xmlns="" id="{2DD5E267-EB6F-47DF-ABEF-2C1BED44DAC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1034" name="Color Cover">
              <a:extLst>
                <a:ext uri="{FF2B5EF4-FFF2-40B4-BE49-F238E27FC236}">
                  <a16:creationId xmlns:a16="http://schemas.microsoft.com/office/drawing/2014/main" xmlns="" id="{4BA86AA3-0623-4268-861E-ADA01A7C07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Cover">
              <a:extLst>
                <a:ext uri="{FF2B5EF4-FFF2-40B4-BE49-F238E27FC236}">
                  <a16:creationId xmlns:a16="http://schemas.microsoft.com/office/drawing/2014/main" xmlns="" id="{72692EF2-4C1F-4ED7-9C00-6CF92783E2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7" name="Group 1036">
            <a:extLst>
              <a:ext uri="{FF2B5EF4-FFF2-40B4-BE49-F238E27FC236}">
                <a16:creationId xmlns:a16="http://schemas.microsoft.com/office/drawing/2014/main" xmlns="" id="{66828D02-A05D-412B-9F20-B68E970B9F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1038" name="Color">
              <a:extLst>
                <a:ext uri="{FF2B5EF4-FFF2-40B4-BE49-F238E27FC236}">
                  <a16:creationId xmlns:a16="http://schemas.microsoft.com/office/drawing/2014/main" xmlns="" id="{A1A8E50E-11DE-480E-A93B-F503760BCC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Color">
              <a:extLst>
                <a:ext uri="{FF2B5EF4-FFF2-40B4-BE49-F238E27FC236}">
                  <a16:creationId xmlns:a16="http://schemas.microsoft.com/office/drawing/2014/main" xmlns="" id="{D2E2EE99-89A4-435B-B61A-3C8B5B2B2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Hình ảnh Học Sinh đọc Thư Viện PNG , Thư Viện Clipart, Học Tập Giáo Dục, Thư  Viện PNG và Vector với nền trong suốt để tải xuống miễn phí">
            <a:extLst>
              <a:ext uri="{FF2B5EF4-FFF2-40B4-BE49-F238E27FC236}">
                <a16:creationId xmlns:a16="http://schemas.microsoft.com/office/drawing/2014/main" xmlns="" id="{E632E11A-CA26-9AF3-D9DE-63F0F12BE0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97" b="11922"/>
          <a:stretch/>
        </p:blipFill>
        <p:spPr bwMode="auto">
          <a:xfrm>
            <a:off x="7042418" y="639398"/>
            <a:ext cx="4469121" cy="2270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1042" name="Freeform: Shape 1041">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5" name="Freeform: Shape 1044">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5">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7" name="Freeform: Shape 1046">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8" name="Freeform: Shape 1047">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xmlns="" id="{E6131098-DDC9-027B-3BF8-815E92B2C4BF}"/>
              </a:ext>
            </a:extLst>
          </p:cNvPr>
          <p:cNvSpPr txBox="1"/>
          <p:nvPr/>
        </p:nvSpPr>
        <p:spPr>
          <a:xfrm>
            <a:off x="717872" y="1823839"/>
            <a:ext cx="5983931" cy="4365580"/>
          </a:xfrm>
          <a:prstGeom prst="rect">
            <a:avLst/>
          </a:prstGeom>
          <a:solidFill>
            <a:schemeClr val="bg1"/>
          </a:solidFill>
          <a:ln w="57150">
            <a:solidFill>
              <a:srgbClr val="FFC000"/>
            </a:solidFill>
            <a:prstDash val="sysDot"/>
          </a:ln>
        </p:spPr>
        <p:txBody>
          <a:bodyPr vert="horz" lIns="91440" tIns="45720" rIns="91440" bIns="45720" rtlCol="0" anchor="t">
            <a:noAutofit/>
          </a:bodyPr>
          <a:lstStyle/>
          <a:p>
            <a:pPr algn="just">
              <a:lnSpc>
                <a:spcPct val="90000"/>
              </a:lnSpc>
              <a:spcAft>
                <a:spcPts val="600"/>
              </a:spcAft>
            </a:pPr>
            <a:r>
              <a:rPr lang="en-US" sz="2400" b="1" i="0">
                <a:solidFill>
                  <a:schemeClr val="bg1"/>
                </a:solidFill>
                <a:effectLst/>
                <a:latin typeface="Nunito Black" panose="00000A00000000000000" pitchFamily="2" charset="0"/>
              </a:rPr>
              <a:t>                  </a:t>
            </a:r>
            <a:endParaRPr lang="en-US" sz="2400" b="1" i="0">
              <a:solidFill>
                <a:srgbClr val="0070C0"/>
              </a:solidFill>
              <a:effectLst/>
              <a:latin typeface="Nunito Black" panose="00000A00000000000000" pitchFamily="2" charset="0"/>
            </a:endParaRPr>
          </a:p>
          <a:p>
            <a:pPr algn="ctr">
              <a:lnSpc>
                <a:spcPct val="90000"/>
              </a:lnSpc>
              <a:spcAft>
                <a:spcPts val="600"/>
              </a:spcAft>
            </a:pPr>
            <a:r>
              <a:rPr lang="en-US" sz="4400" b="1" i="0">
                <a:solidFill>
                  <a:srgbClr val="FF0000"/>
                </a:solidFill>
                <a:effectLst/>
                <a:latin typeface="Nunito Black" panose="00000A00000000000000" pitchFamily="2" charset="0"/>
              </a:rPr>
              <a:t>Thư viện</a:t>
            </a:r>
            <a:endParaRPr lang="en-US" sz="4400" b="0" i="0">
              <a:solidFill>
                <a:srgbClr val="FF0000"/>
              </a:solidFill>
              <a:effectLst/>
              <a:latin typeface="Nunito Black" panose="00000A00000000000000" pitchFamily="2" charset="0"/>
            </a:endParaRPr>
          </a:p>
          <a:p>
            <a:pPr algn="just">
              <a:lnSpc>
                <a:spcPct val="90000"/>
              </a:lnSpc>
              <a:spcAft>
                <a:spcPts val="600"/>
              </a:spcAft>
            </a:pPr>
            <a:r>
              <a:rPr lang="en-US" sz="2400" b="0" i="0">
                <a:solidFill>
                  <a:srgbClr val="0070C0"/>
                </a:solidFill>
                <a:effectLst/>
                <a:latin typeface="Nunito Black" panose="00000A00000000000000"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pic>
        <p:nvPicPr>
          <p:cNvPr id="6" name="Picture 5">
            <a:extLst>
              <a:ext uri="{FF2B5EF4-FFF2-40B4-BE49-F238E27FC236}">
                <a16:creationId xmlns:a16="http://schemas.microsoft.com/office/drawing/2014/main" xmlns="" id="{3D6334A6-30C2-26A7-7FAD-9000497FF538}"/>
              </a:ext>
            </a:extLst>
          </p:cNvPr>
          <p:cNvPicPr>
            <a:picLocks noChangeAspect="1"/>
          </p:cNvPicPr>
          <p:nvPr/>
        </p:nvPicPr>
        <p:blipFill>
          <a:blip r:embed="rId3"/>
          <a:stretch>
            <a:fillRect/>
          </a:stretch>
        </p:blipFill>
        <p:spPr>
          <a:xfrm>
            <a:off x="-61128" y="-36811"/>
            <a:ext cx="1467897" cy="551645"/>
          </a:xfrm>
          <a:prstGeom prst="rect">
            <a:avLst/>
          </a:prstGeom>
          <a:ln>
            <a:noFill/>
          </a:ln>
          <a:effectLst>
            <a:softEdge rad="112500"/>
          </a:effectLst>
        </p:spPr>
      </p:pic>
      <p:sp>
        <p:nvSpPr>
          <p:cNvPr id="25" name="TextBox 24">
            <a:extLst>
              <a:ext uri="{FF2B5EF4-FFF2-40B4-BE49-F238E27FC236}">
                <a16:creationId xmlns:a16="http://schemas.microsoft.com/office/drawing/2014/main" xmlns="" id="{1F547D4E-BDAB-810F-2666-A6006931B590}"/>
              </a:ext>
            </a:extLst>
          </p:cNvPr>
          <p:cNvSpPr txBox="1"/>
          <p:nvPr/>
        </p:nvSpPr>
        <p:spPr>
          <a:xfrm>
            <a:off x="790417" y="829102"/>
            <a:ext cx="4375039" cy="71508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l" latinLnBrk="0"/>
            <a:r>
              <a:rPr lang="en-US" sz="3600" b="1" i="0">
                <a:solidFill>
                  <a:schemeClr val="bg1"/>
                </a:solidFill>
                <a:effectLst/>
                <a:latin typeface="Nunito Black" panose="00000A00000000000000" pitchFamily="2" charset="0"/>
              </a:rPr>
              <a:t>Câu 1</a:t>
            </a:r>
            <a:r>
              <a:rPr lang="en-US" sz="3600">
                <a:solidFill>
                  <a:schemeClr val="bg1"/>
                </a:solidFill>
                <a:latin typeface="Nunito Black" panose="00000A00000000000000" pitchFamily="2" charset="0"/>
              </a:rPr>
              <a:t>. </a:t>
            </a:r>
            <a:r>
              <a:rPr lang="en-US" sz="3600" b="0" i="0">
                <a:solidFill>
                  <a:schemeClr val="bg1"/>
                </a:solidFill>
                <a:effectLst/>
                <a:latin typeface="Nunito Black" panose="00000A00000000000000" pitchFamily="2" charset="0"/>
              </a:rPr>
              <a:t>Nghe – viết</a:t>
            </a:r>
          </a:p>
        </p:txBody>
      </p:sp>
      <p:sp>
        <p:nvSpPr>
          <p:cNvPr id="32" name="TextBox 31">
            <a:extLst>
              <a:ext uri="{FF2B5EF4-FFF2-40B4-BE49-F238E27FC236}">
                <a16:creationId xmlns:a16="http://schemas.microsoft.com/office/drawing/2014/main" xmlns="" id="{263ADC91-F3BC-F9BC-6E06-5E9E81B32334}"/>
              </a:ext>
            </a:extLst>
          </p:cNvPr>
          <p:cNvSpPr txBox="1"/>
          <p:nvPr/>
        </p:nvSpPr>
        <p:spPr>
          <a:xfrm flipH="1">
            <a:off x="6902643" y="3055597"/>
            <a:ext cx="4608895" cy="2483108"/>
          </a:xfrm>
          <a:prstGeom prst="cloudCallout">
            <a:avLst/>
          </a:prstGeom>
          <a:solidFill>
            <a:schemeClr val="accent6">
              <a:lumMod val="20000"/>
              <a:lumOff val="80000"/>
            </a:schemeClr>
          </a:solidFill>
        </p:spPr>
        <p:txBody>
          <a:bodyPr wrap="square">
            <a:spAutoFit/>
          </a:bodyPr>
          <a:lstStyle/>
          <a:p>
            <a:pPr algn="just"/>
            <a:r>
              <a:rPr lang="en-US" sz="2000" b="1" i="0">
                <a:solidFill>
                  <a:srgbClr val="FF0000"/>
                </a:solidFill>
                <a:effectLst/>
                <a:latin typeface="Nunito Black" panose="00000A00000000000000" pitchFamily="2" charset="0"/>
              </a:rPr>
              <a:t>Chú ý:</a:t>
            </a:r>
            <a:endParaRPr lang="en-US" sz="2000" b="0" i="0">
              <a:solidFill>
                <a:srgbClr val="FF0000"/>
              </a:solidFill>
              <a:effectLst/>
              <a:latin typeface="Nunito Black" panose="00000A00000000000000" pitchFamily="2" charset="0"/>
            </a:endParaRPr>
          </a:p>
          <a:p>
            <a:pPr algn="just"/>
            <a:r>
              <a:rPr lang="en-US" sz="2000" b="0" i="0">
                <a:solidFill>
                  <a:srgbClr val="FF0000"/>
                </a:solidFill>
                <a:effectLst/>
                <a:latin typeface="Nunito Black" panose="00000A00000000000000" pitchFamily="2" charset="0"/>
              </a:rPr>
              <a:t>- Viết đúng chính tả.</a:t>
            </a:r>
          </a:p>
          <a:p>
            <a:pPr algn="just"/>
            <a:r>
              <a:rPr lang="en-US" sz="2000" b="0" i="0">
                <a:solidFill>
                  <a:srgbClr val="FF0000"/>
                </a:solidFill>
                <a:effectLst/>
                <a:latin typeface="Nunito Black" panose="00000A00000000000000" pitchFamily="2" charset="0"/>
              </a:rPr>
              <a:t>- Từ đầu tiên của đoạn văn lùi vào 1 ô li.</a:t>
            </a:r>
          </a:p>
          <a:p>
            <a:pPr algn="just"/>
            <a:r>
              <a:rPr lang="en-US" sz="2000" b="0" i="0">
                <a:solidFill>
                  <a:srgbClr val="FF0000"/>
                </a:solidFill>
                <a:effectLst/>
                <a:latin typeface="Nunito Black" panose="00000A00000000000000" pitchFamily="2" charset="0"/>
              </a:rPr>
              <a:t>- Đánh dấu câu đúng.</a:t>
            </a:r>
          </a:p>
        </p:txBody>
      </p:sp>
      <p:pic>
        <p:nvPicPr>
          <p:cNvPr id="15" name="Picture 14" descr="A picture containing toy, doll&#10;&#10;Description automatically generated">
            <a:extLst>
              <a:ext uri="{FF2B5EF4-FFF2-40B4-BE49-F238E27FC236}">
                <a16:creationId xmlns:a16="http://schemas.microsoft.com/office/drawing/2014/main" xmlns="" id="{45EC7C41-A1BA-EAC4-9132-4BF107E23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588"/>
          <a:stretch/>
        </p:blipFill>
        <p:spPr>
          <a:xfrm flipH="1">
            <a:off x="10480431" y="4921955"/>
            <a:ext cx="2327239" cy="2153401"/>
          </a:xfrm>
          <a:prstGeom prst="rect">
            <a:avLst/>
          </a:prstGeom>
        </p:spPr>
      </p:pic>
    </p:spTree>
    <p:extLst>
      <p:ext uri="{BB962C8B-B14F-4D97-AF65-F5344CB8AC3E}">
        <p14:creationId xmlns:p14="http://schemas.microsoft.com/office/powerpoint/2010/main" val="36987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83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D179F23-05C6-AD23-62A1-AF234E4495D3}"/>
              </a:ext>
            </a:extLst>
          </p:cNvPr>
          <p:cNvPicPr>
            <a:picLocks noChangeAspect="1"/>
          </p:cNvPicPr>
          <p:nvPr/>
        </p:nvPicPr>
        <p:blipFill>
          <a:blip r:embed="rId2"/>
          <a:stretch>
            <a:fillRect/>
          </a:stretch>
        </p:blipFill>
        <p:spPr>
          <a:xfrm>
            <a:off x="6246681" y="847188"/>
            <a:ext cx="5472924" cy="5322417"/>
          </a:xfrm>
          <a:prstGeom prst="rect">
            <a:avLst/>
          </a:prstGeom>
        </p:spPr>
      </p:pic>
      <p:sp>
        <p:nvSpPr>
          <p:cNvPr id="11" name="TextBox 10">
            <a:extLst>
              <a:ext uri="{FF2B5EF4-FFF2-40B4-BE49-F238E27FC236}">
                <a16:creationId xmlns:a16="http://schemas.microsoft.com/office/drawing/2014/main" xmlns="" id="{80C10DF5-7EEA-7464-CA07-8AEBF3CFAAF8}"/>
              </a:ext>
            </a:extLst>
          </p:cNvPr>
          <p:cNvSpPr txBox="1"/>
          <p:nvPr/>
        </p:nvSpPr>
        <p:spPr>
          <a:xfrm>
            <a:off x="472395" y="77106"/>
            <a:ext cx="9833888" cy="461665"/>
          </a:xfrm>
          <a:prstGeom prst="rect">
            <a:avLst/>
          </a:prstGeom>
          <a:solidFill>
            <a:srgbClr val="68384A"/>
          </a:solidFill>
        </p:spPr>
        <p:txBody>
          <a:bodyPr wrap="square">
            <a:spAutoFit/>
          </a:bodyPr>
          <a:lstStyle/>
          <a:p>
            <a:pPr algn="l"/>
            <a:r>
              <a:rPr lang="en-US" sz="2400" b="1" i="0" dirty="0" err="1">
                <a:solidFill>
                  <a:schemeClr val="bg1"/>
                </a:solidFill>
                <a:effectLst/>
                <a:latin typeface="OpenSans"/>
              </a:rPr>
              <a:t>Câu</a:t>
            </a:r>
            <a:r>
              <a:rPr lang="en-US" sz="2400" b="1" i="0" dirty="0">
                <a:solidFill>
                  <a:schemeClr val="bg1"/>
                </a:solidFill>
                <a:effectLst/>
                <a:latin typeface="OpenSans"/>
              </a:rPr>
              <a:t> 2</a:t>
            </a:r>
            <a:r>
              <a:rPr lang="en-US" sz="2400" dirty="0">
                <a:solidFill>
                  <a:schemeClr val="bg1"/>
                </a:solidFill>
                <a:latin typeface="OpenSans"/>
              </a:rPr>
              <a:t>: </a:t>
            </a:r>
            <a:r>
              <a:rPr lang="en-US" sz="2400" b="1" i="0" dirty="0" err="1">
                <a:solidFill>
                  <a:schemeClr val="bg1"/>
                </a:solidFill>
                <a:effectLst/>
                <a:latin typeface="OpenSans"/>
              </a:rPr>
              <a:t>Ghép</a:t>
            </a:r>
            <a:r>
              <a:rPr lang="en-US" sz="2400" b="1" i="0" dirty="0">
                <a:solidFill>
                  <a:schemeClr val="bg1"/>
                </a:solidFill>
                <a:effectLst/>
                <a:latin typeface="OpenSans"/>
              </a:rPr>
              <a:t> </a:t>
            </a:r>
            <a:r>
              <a:rPr lang="en-US" sz="2400" b="1" i="0" dirty="0" err="1">
                <a:solidFill>
                  <a:schemeClr val="bg1"/>
                </a:solidFill>
                <a:effectLst/>
                <a:latin typeface="OpenSans"/>
              </a:rPr>
              <a:t>các</a:t>
            </a:r>
            <a:r>
              <a:rPr lang="en-US" sz="2400" b="1" i="0" dirty="0">
                <a:solidFill>
                  <a:schemeClr val="bg1"/>
                </a:solidFill>
                <a:effectLst/>
                <a:latin typeface="OpenSans"/>
              </a:rPr>
              <a:t> </a:t>
            </a:r>
            <a:r>
              <a:rPr lang="en-US" sz="2400" b="1" i="0" dirty="0" err="1">
                <a:solidFill>
                  <a:schemeClr val="bg1"/>
                </a:solidFill>
                <a:effectLst/>
                <a:latin typeface="OpenSans"/>
              </a:rPr>
              <a:t>tiếng</a:t>
            </a:r>
            <a:r>
              <a:rPr lang="en-US" sz="2400" b="1" i="0" dirty="0">
                <a:solidFill>
                  <a:schemeClr val="bg1"/>
                </a:solidFill>
                <a:effectLst/>
                <a:latin typeface="OpenSans"/>
              </a:rPr>
              <a:t> </a:t>
            </a:r>
            <a:r>
              <a:rPr lang="en-US" sz="2400" b="1" i="0" dirty="0" err="1">
                <a:solidFill>
                  <a:schemeClr val="bg1"/>
                </a:solidFill>
                <a:effectLst/>
                <a:latin typeface="OpenSans"/>
              </a:rPr>
              <a:t>phù</a:t>
            </a:r>
            <a:r>
              <a:rPr lang="en-US" sz="2400" b="1" i="0" dirty="0">
                <a:solidFill>
                  <a:schemeClr val="bg1"/>
                </a:solidFill>
                <a:effectLst/>
                <a:latin typeface="OpenSans"/>
              </a:rPr>
              <a:t> </a:t>
            </a:r>
            <a:r>
              <a:rPr lang="en-US" sz="2400" b="1" i="0" dirty="0" err="1">
                <a:solidFill>
                  <a:schemeClr val="bg1"/>
                </a:solidFill>
                <a:effectLst/>
                <a:latin typeface="OpenSans"/>
              </a:rPr>
              <a:t>hợp</a:t>
            </a:r>
            <a:r>
              <a:rPr lang="en-US" sz="2400" b="1" i="0" dirty="0">
                <a:solidFill>
                  <a:schemeClr val="bg1"/>
                </a:solidFill>
                <a:effectLst/>
                <a:latin typeface="OpenSans"/>
              </a:rPr>
              <a:t> </a:t>
            </a:r>
            <a:r>
              <a:rPr lang="en-US" sz="2400" b="1" i="0" dirty="0" err="1">
                <a:solidFill>
                  <a:schemeClr val="bg1"/>
                </a:solidFill>
                <a:effectLst/>
                <a:latin typeface="OpenSans"/>
              </a:rPr>
              <a:t>với</a:t>
            </a:r>
            <a:r>
              <a:rPr lang="en-US" sz="2400" b="1" i="0" dirty="0">
                <a:solidFill>
                  <a:schemeClr val="bg1"/>
                </a:solidFill>
                <a:effectLst/>
                <a:latin typeface="OpenSans"/>
              </a:rPr>
              <a:t> </a:t>
            </a:r>
            <a:r>
              <a:rPr lang="en-US" sz="2400" b="1" i="1" dirty="0" err="1">
                <a:solidFill>
                  <a:schemeClr val="bg1"/>
                </a:solidFill>
                <a:effectLst/>
                <a:latin typeface="OpenSans"/>
              </a:rPr>
              <a:t>chân</a:t>
            </a:r>
            <a:r>
              <a:rPr lang="en-US" sz="2400" b="1" i="0" dirty="0">
                <a:solidFill>
                  <a:schemeClr val="bg1"/>
                </a:solidFill>
                <a:effectLst/>
                <a:latin typeface="OpenSans"/>
              </a:rPr>
              <a:t> </a:t>
            </a:r>
            <a:r>
              <a:rPr lang="en-US" sz="2400" b="1" i="0" dirty="0" err="1">
                <a:solidFill>
                  <a:schemeClr val="bg1"/>
                </a:solidFill>
                <a:effectLst/>
                <a:latin typeface="OpenSans"/>
              </a:rPr>
              <a:t>hoặc</a:t>
            </a:r>
            <a:r>
              <a:rPr lang="en-US" sz="2400" b="1" i="0" dirty="0">
                <a:solidFill>
                  <a:schemeClr val="bg1"/>
                </a:solidFill>
                <a:effectLst/>
                <a:latin typeface="OpenSans"/>
              </a:rPr>
              <a:t> </a:t>
            </a:r>
            <a:r>
              <a:rPr lang="en-US" sz="2400" b="1" i="1" dirty="0" err="1">
                <a:solidFill>
                  <a:schemeClr val="bg1"/>
                </a:solidFill>
                <a:effectLst/>
                <a:latin typeface="OpenSans"/>
              </a:rPr>
              <a:t>trân</a:t>
            </a:r>
            <a:r>
              <a:rPr lang="en-US" sz="2400" b="1" i="1" dirty="0">
                <a:solidFill>
                  <a:schemeClr val="bg1"/>
                </a:solidFill>
                <a:effectLst/>
                <a:latin typeface="OpenSans"/>
              </a:rPr>
              <a:t> </a:t>
            </a:r>
            <a:r>
              <a:rPr lang="en-US" sz="2400" b="1" i="0" dirty="0" err="1">
                <a:solidFill>
                  <a:schemeClr val="bg1"/>
                </a:solidFill>
                <a:effectLst/>
                <a:latin typeface="OpenSans"/>
              </a:rPr>
              <a:t>để</a:t>
            </a:r>
            <a:r>
              <a:rPr lang="en-US" sz="2400" b="1" i="0" dirty="0">
                <a:solidFill>
                  <a:schemeClr val="bg1"/>
                </a:solidFill>
                <a:effectLst/>
                <a:latin typeface="OpenSans"/>
              </a:rPr>
              <a:t> </a:t>
            </a:r>
            <a:r>
              <a:rPr lang="en-US" sz="2400" b="1" i="0" dirty="0" err="1">
                <a:solidFill>
                  <a:schemeClr val="bg1"/>
                </a:solidFill>
                <a:effectLst/>
                <a:latin typeface="OpenSans"/>
              </a:rPr>
              <a:t>tạo</a:t>
            </a:r>
            <a:r>
              <a:rPr lang="en-US" sz="2400" b="1" i="0" dirty="0">
                <a:solidFill>
                  <a:schemeClr val="bg1"/>
                </a:solidFill>
                <a:effectLst/>
                <a:latin typeface="OpenSans"/>
              </a:rPr>
              <a:t> </a:t>
            </a:r>
            <a:r>
              <a:rPr lang="en-US" sz="2400" b="1" i="0" dirty="0" err="1">
                <a:solidFill>
                  <a:schemeClr val="bg1"/>
                </a:solidFill>
                <a:effectLst/>
                <a:latin typeface="OpenSans"/>
              </a:rPr>
              <a:t>từ</a:t>
            </a:r>
            <a:r>
              <a:rPr lang="en-US" sz="2400" b="1" i="0" dirty="0">
                <a:solidFill>
                  <a:schemeClr val="bg1"/>
                </a:solidFill>
                <a:effectLst/>
                <a:latin typeface="OpenSans"/>
              </a:rPr>
              <a:t>.</a:t>
            </a:r>
            <a:endParaRPr lang="en-US" sz="2400" b="0" i="0" dirty="0">
              <a:solidFill>
                <a:schemeClr val="bg1"/>
              </a:solidFill>
              <a:effectLst/>
              <a:latin typeface="OpenSans"/>
            </a:endParaRPr>
          </a:p>
        </p:txBody>
      </p:sp>
      <p:sp>
        <p:nvSpPr>
          <p:cNvPr id="10" name="TextBox 9">
            <a:extLst>
              <a:ext uri="{FF2B5EF4-FFF2-40B4-BE49-F238E27FC236}">
                <a16:creationId xmlns:a16="http://schemas.microsoft.com/office/drawing/2014/main" xmlns="" id="{6CF33ACA-F6B4-BDE8-00BB-255A38DCB940}"/>
              </a:ext>
            </a:extLst>
          </p:cNvPr>
          <p:cNvSpPr txBox="1"/>
          <p:nvPr/>
        </p:nvSpPr>
        <p:spPr>
          <a:xfrm>
            <a:off x="1650663" y="1871055"/>
            <a:ext cx="4097215" cy="1055608"/>
          </a:xfrm>
          <a:prstGeom prst="roundRect">
            <a:avLst/>
          </a:prstGeom>
          <a:solidFill>
            <a:srgbClr val="FF0000"/>
          </a:solidFill>
          <a:ln w="57150">
            <a:solidFill>
              <a:srgbClr val="FFFF00"/>
            </a:solidFill>
            <a:prstDash val="sysDash"/>
          </a:ln>
        </p:spPr>
        <p:txBody>
          <a:bodyPr wrap="square" rtlCol="0">
            <a:spAutoFit/>
          </a:bodyPr>
          <a:lstStyle/>
          <a:p>
            <a:r>
              <a:rPr lang="en-US" sz="2800" b="0" i="0">
                <a:solidFill>
                  <a:schemeClr val="bg1"/>
                </a:solidFill>
                <a:effectLst/>
                <a:latin typeface="Nunito Black" panose="00000A00000000000000" pitchFamily="2" charset="0"/>
              </a:rPr>
              <a:t> chân thành, chân lí, </a:t>
            </a:r>
          </a:p>
          <a:p>
            <a:r>
              <a:rPr lang="en-US" sz="2800" b="0" i="0">
                <a:solidFill>
                  <a:schemeClr val="bg1"/>
                </a:solidFill>
                <a:effectLst/>
                <a:latin typeface="Nunito Black" panose="00000A00000000000000" pitchFamily="2" charset="0"/>
              </a:rPr>
              <a:t> chân dung, chân tình</a:t>
            </a:r>
            <a:endParaRPr lang="en-US" sz="2800"/>
          </a:p>
        </p:txBody>
      </p:sp>
      <p:sp>
        <p:nvSpPr>
          <p:cNvPr id="13" name="TextBox 12">
            <a:extLst>
              <a:ext uri="{FF2B5EF4-FFF2-40B4-BE49-F238E27FC236}">
                <a16:creationId xmlns:a16="http://schemas.microsoft.com/office/drawing/2014/main" xmlns="" id="{452FD72C-5556-011E-C5E8-4C239A8AE6DE}"/>
              </a:ext>
            </a:extLst>
          </p:cNvPr>
          <p:cNvSpPr txBox="1"/>
          <p:nvPr/>
        </p:nvSpPr>
        <p:spPr>
          <a:xfrm>
            <a:off x="2649415" y="4572487"/>
            <a:ext cx="2209799" cy="578882"/>
          </a:xfrm>
          <a:prstGeom prst="roundRect">
            <a:avLst/>
          </a:prstGeom>
          <a:solidFill>
            <a:srgbClr val="FF0000"/>
          </a:solidFill>
          <a:ln w="57150">
            <a:solidFill>
              <a:srgbClr val="FFFF00"/>
            </a:solidFill>
            <a:prstDash val="sysDash"/>
          </a:ln>
        </p:spPr>
        <p:txBody>
          <a:bodyPr wrap="square" rtlCol="0">
            <a:spAutoFit/>
          </a:bodyPr>
          <a:lstStyle/>
          <a:p>
            <a:r>
              <a:rPr lang="en-US" sz="2800">
                <a:solidFill>
                  <a:schemeClr val="bg1"/>
                </a:solidFill>
                <a:latin typeface="Nunito Black" panose="00000A00000000000000" pitchFamily="2" charset="0"/>
              </a:rPr>
              <a:t>trân trọng</a:t>
            </a:r>
          </a:p>
        </p:txBody>
      </p:sp>
      <p:sp>
        <p:nvSpPr>
          <p:cNvPr id="15" name="Callout: Down Arrow 14">
            <a:extLst>
              <a:ext uri="{FF2B5EF4-FFF2-40B4-BE49-F238E27FC236}">
                <a16:creationId xmlns:a16="http://schemas.microsoft.com/office/drawing/2014/main" xmlns="" id="{7071F94D-93D8-F0E2-6F75-882D9B8CEDFB}"/>
              </a:ext>
            </a:extLst>
          </p:cNvPr>
          <p:cNvSpPr/>
          <p:nvPr/>
        </p:nvSpPr>
        <p:spPr>
          <a:xfrm>
            <a:off x="2649415" y="847188"/>
            <a:ext cx="2077277" cy="911567"/>
          </a:xfrm>
          <a:prstGeom prst="downArrowCallout">
            <a:avLst/>
          </a:prstGeom>
          <a:solidFill>
            <a:srgbClr val="460F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Nunito Black" panose="00000A00000000000000" pitchFamily="2" charset="0"/>
              </a:rPr>
              <a:t>chân</a:t>
            </a:r>
          </a:p>
        </p:txBody>
      </p:sp>
      <p:sp>
        <p:nvSpPr>
          <p:cNvPr id="17" name="Callout: Down Arrow 16">
            <a:extLst>
              <a:ext uri="{FF2B5EF4-FFF2-40B4-BE49-F238E27FC236}">
                <a16:creationId xmlns:a16="http://schemas.microsoft.com/office/drawing/2014/main" xmlns="" id="{4F7A693F-1BEF-F0EE-C055-27749C8DF7EA}"/>
              </a:ext>
            </a:extLst>
          </p:cNvPr>
          <p:cNvSpPr/>
          <p:nvPr/>
        </p:nvSpPr>
        <p:spPr>
          <a:xfrm>
            <a:off x="2679968" y="3543496"/>
            <a:ext cx="2077277" cy="911567"/>
          </a:xfrm>
          <a:prstGeom prst="downArrowCallout">
            <a:avLst/>
          </a:prstGeom>
          <a:solidFill>
            <a:srgbClr val="460F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Nunito Black" panose="00000A00000000000000" pitchFamily="2" charset="0"/>
              </a:rPr>
              <a:t>trân</a:t>
            </a:r>
          </a:p>
        </p:txBody>
      </p:sp>
      <p:pic>
        <p:nvPicPr>
          <p:cNvPr id="21" name="Picture 20" descr="A picture containing toy, LEGO&#10;&#10;Description automatically generated">
            <a:extLst>
              <a:ext uri="{FF2B5EF4-FFF2-40B4-BE49-F238E27FC236}">
                <a16:creationId xmlns:a16="http://schemas.microsoft.com/office/drawing/2014/main" xmlns="" id="{46CD7B7D-8A4E-17AD-19E3-010142B1B2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313"/>
          <a:stretch/>
        </p:blipFill>
        <p:spPr>
          <a:xfrm>
            <a:off x="157791" y="3890838"/>
            <a:ext cx="3282932" cy="2772204"/>
          </a:xfrm>
          <a:prstGeom prst="rect">
            <a:avLst/>
          </a:prstGeom>
        </p:spPr>
      </p:pic>
    </p:spTree>
    <p:extLst>
      <p:ext uri="{BB962C8B-B14F-4D97-AF65-F5344CB8AC3E}">
        <p14:creationId xmlns:p14="http://schemas.microsoft.com/office/powerpoint/2010/main" val="15096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xmlns="" id="{AA16F1F9-97DA-C7B9-E779-2D4213FA5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8" y="0"/>
            <a:ext cx="12252303" cy="6858000"/>
          </a:xfrm>
          <a:prstGeom prst="rect">
            <a:avLst/>
          </a:prstGeom>
        </p:spPr>
      </p:pic>
      <p:pic>
        <p:nvPicPr>
          <p:cNvPr id="3" name="Picture 2" descr="Vẽ hình ảnh bé đến trường">
            <a:extLst>
              <a:ext uri="{FF2B5EF4-FFF2-40B4-BE49-F238E27FC236}">
                <a16:creationId xmlns:a16="http://schemas.microsoft.com/office/drawing/2014/main" xmlns="" id="{8FDEE9B1-0C7A-9A4A-CDFC-532CBAEAF1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35" r="15317" b="2"/>
          <a:stretch/>
        </p:blipFill>
        <p:spPr bwMode="auto">
          <a:xfrm>
            <a:off x="374742" y="1194166"/>
            <a:ext cx="3678404" cy="366065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xmlns="" id="{9E7F96BF-8AB6-1A1E-EEF5-52C038C33B30}"/>
              </a:ext>
            </a:extLst>
          </p:cNvPr>
          <p:cNvGraphicFramePr>
            <a:graphicFrameLocks noGrp="1"/>
          </p:cNvGraphicFramePr>
          <p:nvPr>
            <p:extLst>
              <p:ext uri="{D42A27DB-BD31-4B8C-83A1-F6EECF244321}">
                <p14:modId xmlns:p14="http://schemas.microsoft.com/office/powerpoint/2010/main" val="2348545071"/>
              </p:ext>
            </p:extLst>
          </p:nvPr>
        </p:nvGraphicFramePr>
        <p:xfrm>
          <a:off x="4384428" y="1916979"/>
          <a:ext cx="7807572" cy="3733800"/>
        </p:xfrm>
        <a:graphic>
          <a:graphicData uri="http://schemas.openxmlformats.org/drawingml/2006/table">
            <a:tbl>
              <a:tblPr/>
              <a:tblGrid>
                <a:gridCol w="3903786">
                  <a:extLst>
                    <a:ext uri="{9D8B030D-6E8A-4147-A177-3AD203B41FA5}">
                      <a16:colId xmlns:a16="http://schemas.microsoft.com/office/drawing/2014/main" xmlns="" val="2418892603"/>
                    </a:ext>
                  </a:extLst>
                </a:gridCol>
                <a:gridCol w="3903786">
                  <a:extLst>
                    <a:ext uri="{9D8B030D-6E8A-4147-A177-3AD203B41FA5}">
                      <a16:colId xmlns:a16="http://schemas.microsoft.com/office/drawing/2014/main" xmlns="" val="1679552083"/>
                    </a:ext>
                  </a:extLst>
                </a:gridCol>
              </a:tblGrid>
              <a:tr h="0">
                <a:tc>
                  <a:txBody>
                    <a:bodyPr/>
                    <a:lstStyle/>
                    <a:p>
                      <a:pPr fontAlgn="t"/>
                      <a:r>
                        <a:rPr lang="en-US" sz="2400" b="0">
                          <a:effectLst/>
                          <a:latin typeface="Tahoma" panose="020B0604030504040204" pitchFamily="34" charset="0"/>
                          <a:ea typeface="Tahoma" panose="020B0604030504040204" pitchFamily="34" charset="0"/>
                          <a:cs typeface="Tahoma" panose="020B0604030504040204" pitchFamily="34" charset="0"/>
                        </a:rPr>
                        <a:t>Bố mẹ đi làm</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Ta đi học nhé</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Áo quần sạch sẽ</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Bầu trời trong xanh.</a:t>
                      </a:r>
                    </a:p>
                  </a:txBody>
                  <a:tcPr marL="19050" marR="19050" marT="19050" marB="19050">
                    <a:lnL>
                      <a:noFill/>
                    </a:lnL>
                    <a:lnR>
                      <a:noFill/>
                    </a:lnR>
                    <a:lnT>
                      <a:noFill/>
                    </a:lnT>
                    <a:lnB>
                      <a:noFill/>
                    </a:lnB>
                  </a:tcPr>
                </a:tc>
                <a:tc>
                  <a:txBody>
                    <a:bodyPr/>
                    <a:lstStyle/>
                    <a:p>
                      <a:pPr fontAlgn="t"/>
                      <a:r>
                        <a:rPr lang="vi-VN" sz="2400" b="0">
                          <a:effectLst/>
                          <a:latin typeface="Tahoma" panose="020B0604030504040204" pitchFamily="34" charset="0"/>
                          <a:ea typeface="Tahoma" panose="020B0604030504040204" pitchFamily="34" charset="0"/>
                          <a:cs typeface="Tahoma" panose="020B0604030504040204" pitchFamily="34" charset="0"/>
                        </a:rPr>
                        <a:t>Con đường thì dài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Đôi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ân thì ngắn</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Thời giờ nghiêm lắm</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ẳng thích rong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ơi.</a:t>
                      </a:r>
                    </a:p>
                  </a:txBody>
                  <a:tcPr marL="19050" marR="19050" marT="19050" marB="19050">
                    <a:lnL>
                      <a:noFill/>
                    </a:lnL>
                    <a:lnR>
                      <a:noFill/>
                    </a:lnR>
                    <a:lnT>
                      <a:noFill/>
                    </a:lnT>
                    <a:lnB>
                      <a:noFill/>
                    </a:lnB>
                  </a:tcPr>
                </a:tc>
                <a:extLst>
                  <a:ext uri="{0D108BD9-81ED-4DB2-BD59-A6C34878D82A}">
                    <a16:rowId xmlns:a16="http://schemas.microsoft.com/office/drawing/2014/main" xmlns="" val="4187724825"/>
                  </a:ext>
                </a:extLst>
              </a:tr>
              <a:tr h="0">
                <a:tc>
                  <a:txBody>
                    <a:bodyPr/>
                    <a:lstStyle/>
                    <a:p>
                      <a:pPr fontAlgn="t"/>
                      <a:r>
                        <a:rPr lang="vi-VN" sz="2400" b="0">
                          <a:effectLst/>
                          <a:latin typeface="Tahoma" panose="020B0604030504040204" pitchFamily="34" charset="0"/>
                          <a:ea typeface="Tahoma" panose="020B0604030504040204" pitchFamily="34" charset="0"/>
                          <a:cs typeface="Tahoma" panose="020B0604030504040204" pitchFamily="34" charset="0"/>
                        </a:rPr>
                        <a:t> </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Giữ gìn bàn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ân</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Đừng quên đôi dép.</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Giữ gương mặt đẹp</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Nhớ đừng giận nhau.</a:t>
                      </a:r>
                    </a:p>
                  </a:txBody>
                  <a:tcPr marL="19050" marR="19050" marT="19050" marB="19050">
                    <a:lnL>
                      <a:noFill/>
                    </a:lnL>
                    <a:lnR>
                      <a:noFill/>
                    </a:lnR>
                    <a:lnT>
                      <a:noFill/>
                    </a:lnT>
                    <a:lnB>
                      <a:noFill/>
                    </a:lnB>
                  </a:tcPr>
                </a:tc>
                <a:tc>
                  <a:txBody>
                    <a:bodyPr/>
                    <a:lstStyle/>
                    <a:p>
                      <a:pPr fontAlgn="t"/>
                      <a:r>
                        <a:rPr lang="vi-VN" sz="2400" b="0">
                          <a:effectLst/>
                          <a:latin typeface="Tahoma" panose="020B0604030504040204" pitchFamily="34" charset="0"/>
                          <a:ea typeface="Tahoma" panose="020B0604030504040204" pitchFamily="34" charset="0"/>
                          <a:cs typeface="Tahoma" panose="020B0604030504040204" pitchFamily="34" charset="0"/>
                        </a:rPr>
                        <a:t> </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Nhưng mà bạn ơi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Xin đừng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ạy vội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Có đoàn có đội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Tới </a:t>
                      </a:r>
                      <a:r>
                        <a:rPr lang="en-US" sz="2400" b="0">
                          <a:effectLst/>
                          <a:latin typeface="Tahoma" panose="020B0604030504040204" pitchFamily="34" charset="0"/>
                          <a:ea typeface="Tahoma" panose="020B0604030504040204" pitchFamily="34" charset="0"/>
                          <a:cs typeface="Tahoma" panose="020B0604030504040204" pitchFamily="34" charset="0"/>
                        </a:rPr>
                        <a:t>tr</a:t>
                      </a:r>
                      <a:r>
                        <a:rPr lang="vi-VN" sz="2400" b="0">
                          <a:effectLst/>
                          <a:latin typeface="Tahoma" panose="020B0604030504040204" pitchFamily="34" charset="0"/>
                          <a:ea typeface="Tahoma" panose="020B0604030504040204" pitchFamily="34" charset="0"/>
                          <a:cs typeface="Tahoma" panose="020B0604030504040204" pitchFamily="34" charset="0"/>
                        </a:rPr>
                        <a:t>ường cùng nhau.</a:t>
                      </a:r>
                    </a:p>
                    <a:p>
                      <a:pPr algn="r" fontAlgn="t"/>
                      <a:r>
                        <a:rPr lang="vi-VN" sz="2400" b="0">
                          <a:effectLst/>
                          <a:latin typeface="Tahoma" panose="020B0604030504040204" pitchFamily="34" charset="0"/>
                          <a:ea typeface="Tahoma" panose="020B0604030504040204" pitchFamily="34" charset="0"/>
                          <a:cs typeface="Tahoma" panose="020B0604030504040204" pitchFamily="34" charset="0"/>
                        </a:rPr>
                        <a:t>(Theo Nguyễn Trọng Tạo)</a:t>
                      </a:r>
                    </a:p>
                  </a:txBody>
                  <a:tcPr marL="19050" marR="19050" marT="19050" marB="19050">
                    <a:lnL>
                      <a:noFill/>
                    </a:lnL>
                    <a:lnR>
                      <a:noFill/>
                    </a:lnR>
                    <a:lnT>
                      <a:noFill/>
                    </a:lnT>
                    <a:lnB>
                      <a:noFill/>
                    </a:lnB>
                  </a:tcPr>
                </a:tc>
                <a:extLst>
                  <a:ext uri="{0D108BD9-81ED-4DB2-BD59-A6C34878D82A}">
                    <a16:rowId xmlns:a16="http://schemas.microsoft.com/office/drawing/2014/main" xmlns="" val="2569999798"/>
                  </a:ext>
                </a:extLst>
              </a:tr>
            </a:tbl>
          </a:graphicData>
        </a:graphic>
      </p:graphicFrame>
      <p:sp>
        <p:nvSpPr>
          <p:cNvPr id="9" name="TextBox 8">
            <a:extLst>
              <a:ext uri="{FF2B5EF4-FFF2-40B4-BE49-F238E27FC236}">
                <a16:creationId xmlns:a16="http://schemas.microsoft.com/office/drawing/2014/main" xmlns="" id="{7547101D-8BA7-055D-BE4B-CDFE71A6905B}"/>
              </a:ext>
            </a:extLst>
          </p:cNvPr>
          <p:cNvSpPr txBox="1"/>
          <p:nvPr/>
        </p:nvSpPr>
        <p:spPr>
          <a:xfrm>
            <a:off x="111414" y="157859"/>
            <a:ext cx="5566575" cy="1055608"/>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just"/>
            <a:r>
              <a:rPr lang="en-US" sz="2800" b="1" i="0">
                <a:solidFill>
                  <a:srgbClr val="002060"/>
                </a:solidFill>
                <a:effectLst/>
                <a:latin typeface="OpenSans"/>
              </a:rPr>
              <a:t>Câu 3</a:t>
            </a:r>
            <a:r>
              <a:rPr lang="en-US" sz="2800">
                <a:solidFill>
                  <a:srgbClr val="002060"/>
                </a:solidFill>
                <a:latin typeface="OpenSans"/>
              </a:rPr>
              <a:t>: </a:t>
            </a:r>
            <a:r>
              <a:rPr lang="en-US" sz="2800" b="1" i="0">
                <a:solidFill>
                  <a:srgbClr val="002060"/>
                </a:solidFill>
                <a:effectLst/>
                <a:latin typeface="OpenSans"/>
              </a:rPr>
              <a:t>Làm bài tập a hoặc b.</a:t>
            </a:r>
            <a:endParaRPr lang="en-US" sz="2800" b="0" i="0">
              <a:solidFill>
                <a:srgbClr val="002060"/>
              </a:solidFill>
              <a:effectLst/>
              <a:latin typeface="OpenSans"/>
            </a:endParaRPr>
          </a:p>
          <a:p>
            <a:pPr algn="just"/>
            <a:r>
              <a:rPr lang="en-US" sz="2800" b="0" i="0">
                <a:solidFill>
                  <a:srgbClr val="0070C0"/>
                </a:solidFill>
                <a:effectLst/>
                <a:latin typeface="OpenSans"/>
              </a:rPr>
              <a:t>a. Chọn </a:t>
            </a:r>
            <a:r>
              <a:rPr lang="en-US" sz="2800" b="1" i="1">
                <a:solidFill>
                  <a:srgbClr val="0070C0"/>
                </a:solidFill>
                <a:effectLst/>
                <a:latin typeface="OpenSans"/>
              </a:rPr>
              <a:t>ch</a:t>
            </a:r>
            <a:r>
              <a:rPr lang="en-US" sz="2800" b="0" i="0">
                <a:solidFill>
                  <a:srgbClr val="0070C0"/>
                </a:solidFill>
                <a:effectLst/>
                <a:latin typeface="OpenSans"/>
              </a:rPr>
              <a:t> hoặc </a:t>
            </a:r>
            <a:r>
              <a:rPr lang="en-US" sz="2800" b="1" i="1">
                <a:solidFill>
                  <a:srgbClr val="0070C0"/>
                </a:solidFill>
                <a:effectLst/>
                <a:latin typeface="OpenSans"/>
              </a:rPr>
              <a:t>tr</a:t>
            </a:r>
            <a:r>
              <a:rPr lang="en-US" sz="2800" b="0" i="0">
                <a:solidFill>
                  <a:srgbClr val="0070C0"/>
                </a:solidFill>
                <a:effectLst/>
                <a:latin typeface="OpenSans"/>
              </a:rPr>
              <a:t> thay cho ô vuông.</a:t>
            </a:r>
          </a:p>
        </p:txBody>
      </p:sp>
      <p:sp>
        <p:nvSpPr>
          <p:cNvPr id="10" name="TextBox 9">
            <a:extLst>
              <a:ext uri="{FF2B5EF4-FFF2-40B4-BE49-F238E27FC236}">
                <a16:creationId xmlns:a16="http://schemas.microsoft.com/office/drawing/2014/main" xmlns="" id="{FD0A7104-3215-C104-B987-1100884E24CF}"/>
              </a:ext>
            </a:extLst>
          </p:cNvPr>
          <p:cNvSpPr txBox="1"/>
          <p:nvPr/>
        </p:nvSpPr>
        <p:spPr>
          <a:xfrm>
            <a:off x="5855677" y="1194166"/>
            <a:ext cx="3487615" cy="800219"/>
          </a:xfrm>
          <a:prstGeom prst="rect">
            <a:avLst/>
          </a:prstGeom>
          <a:noFill/>
        </p:spPr>
        <p:txBody>
          <a:bodyPr wrap="square" rtlCol="0">
            <a:spAutoFit/>
          </a:bodyPr>
          <a:lstStyle/>
          <a:p>
            <a:pPr algn="ctr"/>
            <a:r>
              <a:rPr lang="en-US" sz="2800">
                <a:solidFill>
                  <a:srgbClr val="00B050"/>
                </a:solidFill>
                <a:latin typeface="Nunito Black" panose="00000A00000000000000" pitchFamily="2" charset="0"/>
              </a:rPr>
              <a:t>Bài hát tới trường </a:t>
            </a:r>
          </a:p>
          <a:p>
            <a:pPr algn="ctr"/>
            <a:r>
              <a:rPr lang="en-US">
                <a:solidFill>
                  <a:srgbClr val="00B050"/>
                </a:solidFill>
              </a:rPr>
              <a:t>( Trích)</a:t>
            </a:r>
          </a:p>
        </p:txBody>
      </p:sp>
      <p:sp>
        <p:nvSpPr>
          <p:cNvPr id="11" name="Rectangle 10">
            <a:extLst>
              <a:ext uri="{FF2B5EF4-FFF2-40B4-BE49-F238E27FC236}">
                <a16:creationId xmlns:a16="http://schemas.microsoft.com/office/drawing/2014/main" xmlns="" id="{11FC2B89-4762-2B2B-3708-DAB36E92A48D}"/>
              </a:ext>
            </a:extLst>
          </p:cNvPr>
          <p:cNvSpPr/>
          <p:nvPr/>
        </p:nvSpPr>
        <p:spPr>
          <a:xfrm>
            <a:off x="4947137" y="3071445"/>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265999D-D149-9A84-DC12-46266EAA6C36}"/>
              </a:ext>
            </a:extLst>
          </p:cNvPr>
          <p:cNvSpPr/>
          <p:nvPr/>
        </p:nvSpPr>
        <p:spPr>
          <a:xfrm>
            <a:off x="6066689" y="3783879"/>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1F73CD-A225-585E-B8C5-85EA4015EFFD}"/>
              </a:ext>
            </a:extLst>
          </p:cNvPr>
          <p:cNvSpPr/>
          <p:nvPr/>
        </p:nvSpPr>
        <p:spPr>
          <a:xfrm>
            <a:off x="8865577" y="2359643"/>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F13952E-1EE0-5281-1994-2AFAA65C76E8}"/>
              </a:ext>
            </a:extLst>
          </p:cNvPr>
          <p:cNvSpPr/>
          <p:nvPr/>
        </p:nvSpPr>
        <p:spPr>
          <a:xfrm>
            <a:off x="8282354" y="3089031"/>
            <a:ext cx="35755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B79D884-2765-E098-FAE5-5ED3DF0D0D90}"/>
              </a:ext>
            </a:extLst>
          </p:cNvPr>
          <p:cNvSpPr/>
          <p:nvPr/>
        </p:nvSpPr>
        <p:spPr>
          <a:xfrm>
            <a:off x="10644557" y="3071444"/>
            <a:ext cx="35755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D79AE5C-F561-8369-8EFE-4579B70EF89D}"/>
              </a:ext>
            </a:extLst>
          </p:cNvPr>
          <p:cNvSpPr/>
          <p:nvPr/>
        </p:nvSpPr>
        <p:spPr>
          <a:xfrm>
            <a:off x="9571892" y="4185136"/>
            <a:ext cx="339968"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80CF3CF5-B382-E4C4-B3E4-AC4BBE1E9FC5}"/>
              </a:ext>
            </a:extLst>
          </p:cNvPr>
          <p:cNvSpPr/>
          <p:nvPr/>
        </p:nvSpPr>
        <p:spPr>
          <a:xfrm>
            <a:off x="8751280" y="4947134"/>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3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0" nodeType="clickEffect">
                                  <p:stCondLst>
                                    <p:cond delay="0"/>
                                  </p:stCondLst>
                                  <p:childTnLst>
                                    <p:animEffect transition="out" filter="box(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grpId="0" nodeType="clickEffect">
                                  <p:stCondLst>
                                    <p:cond delay="0"/>
                                  </p:stCondLst>
                                  <p:childTnLst>
                                    <p:animEffect transition="out" filter="box(out)">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0" nodeType="clickEffect">
                                  <p:stCondLst>
                                    <p:cond delay="0"/>
                                  </p:stCondLst>
                                  <p:childTnLst>
                                    <p:animEffect transition="out" filter="box(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grpId="0" nodeType="clickEffect">
                                  <p:stCondLst>
                                    <p:cond delay="0"/>
                                  </p:stCondLst>
                                  <p:childTnLst>
                                    <p:animEffect transition="out" filter="box(out)">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grpId="0" nodeType="clickEffect">
                                  <p:stCondLst>
                                    <p:cond delay="0"/>
                                  </p:stCondLst>
                                  <p:childTnLst>
                                    <p:animEffect transition="out" filter="box(out)">
                                      <p:cBhvr>
                                        <p:cTn id="31" dur="2000"/>
                                        <p:tgtEl>
                                          <p:spTgt spid="18"/>
                                        </p:tgtEl>
                                      </p:cBhvr>
                                    </p:animEffect>
                                    <p:set>
                                      <p:cBhvr>
                                        <p:cTn id="32" dur="1" fill="hold">
                                          <p:stCondLst>
                                            <p:cond delay="19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32" fill="hold" grpId="0" nodeType="clickEffect">
                                  <p:stCondLst>
                                    <p:cond delay="0"/>
                                  </p:stCondLst>
                                  <p:childTnLst>
                                    <p:animEffect transition="out" filter="box(out)">
                                      <p:cBhvr>
                                        <p:cTn id="36" dur="2000"/>
                                        <p:tgtEl>
                                          <p:spTgt spid="19"/>
                                        </p:tgtEl>
                                      </p:cBhvr>
                                    </p:animEffect>
                                    <p:set>
                                      <p:cBhvr>
                                        <p:cTn id="37"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68F13609-7D46-736E-9AA0-8B285FCB38FB}"/>
              </a:ext>
            </a:extLst>
          </p:cNvPr>
          <p:cNvPicPr>
            <a:picLocks noChangeAspect="1"/>
          </p:cNvPicPr>
          <p:nvPr/>
        </p:nvPicPr>
        <p:blipFill>
          <a:blip r:embed="rId2"/>
          <a:stretch>
            <a:fillRect/>
          </a:stretch>
        </p:blipFill>
        <p:spPr>
          <a:xfrm>
            <a:off x="477012" y="1773761"/>
            <a:ext cx="10905066" cy="3625935"/>
          </a:xfrm>
          <a:prstGeom prst="rect">
            <a:avLst/>
          </a:prstGeom>
          <a:ln>
            <a:noFill/>
          </a:ln>
          <a:effectLst>
            <a:softEdge rad="112500"/>
          </a:effectLst>
        </p:spPr>
      </p:pic>
      <p:sp>
        <p:nvSpPr>
          <p:cNvPr id="7" name="TextBox 6">
            <a:extLst>
              <a:ext uri="{FF2B5EF4-FFF2-40B4-BE49-F238E27FC236}">
                <a16:creationId xmlns:a16="http://schemas.microsoft.com/office/drawing/2014/main" xmlns="" id="{FDAEE2F7-53A0-9D15-AFA3-99E53092EF5E}"/>
              </a:ext>
            </a:extLst>
          </p:cNvPr>
          <p:cNvSpPr txBox="1"/>
          <p:nvPr/>
        </p:nvSpPr>
        <p:spPr>
          <a:xfrm>
            <a:off x="477012" y="513322"/>
            <a:ext cx="8784219" cy="461665"/>
          </a:xfrm>
          <a:prstGeom prst="rect">
            <a:avLst/>
          </a:prstGeom>
          <a:noFill/>
        </p:spPr>
        <p:txBody>
          <a:bodyPr wrap="square">
            <a:spAutoFit/>
          </a:bodyPr>
          <a:lstStyle/>
          <a:p>
            <a:pPr algn="just"/>
            <a:r>
              <a:rPr lang="en-US" sz="2400" b="0" i="1">
                <a:solidFill>
                  <a:srgbClr val="0070C0"/>
                </a:solidFill>
                <a:effectLst/>
                <a:latin typeface="Nunito Black" panose="00000A00000000000000" pitchFamily="2" charset="0"/>
              </a:rPr>
              <a:t>b. Ghép các tiếng phù hợp với </a:t>
            </a:r>
            <a:r>
              <a:rPr lang="en-US" sz="2400" b="1" i="1">
                <a:solidFill>
                  <a:srgbClr val="00B050"/>
                </a:solidFill>
                <a:effectLst/>
                <a:latin typeface="Nunito Black" panose="00000A00000000000000" pitchFamily="2" charset="0"/>
              </a:rPr>
              <a:t>dân</a:t>
            </a:r>
            <a:r>
              <a:rPr lang="en-US" sz="2400" b="0" i="1">
                <a:solidFill>
                  <a:srgbClr val="00B050"/>
                </a:solidFill>
                <a:effectLst/>
                <a:latin typeface="Nunito Black" panose="00000A00000000000000" pitchFamily="2" charset="0"/>
              </a:rPr>
              <a:t> </a:t>
            </a:r>
            <a:r>
              <a:rPr lang="en-US" sz="2400" b="0" i="1">
                <a:solidFill>
                  <a:srgbClr val="0070C0"/>
                </a:solidFill>
                <a:effectLst/>
                <a:latin typeface="Nunito Black" panose="00000A00000000000000" pitchFamily="2" charset="0"/>
              </a:rPr>
              <a:t>hoặc </a:t>
            </a:r>
            <a:r>
              <a:rPr lang="en-US" sz="2400" b="1" i="1">
                <a:solidFill>
                  <a:srgbClr val="00B050"/>
                </a:solidFill>
                <a:effectLst/>
                <a:latin typeface="Nunito Black" panose="00000A00000000000000" pitchFamily="2" charset="0"/>
              </a:rPr>
              <a:t>dâng</a:t>
            </a:r>
            <a:r>
              <a:rPr lang="en-US" sz="2400" b="0" i="1">
                <a:solidFill>
                  <a:srgbClr val="0070C0"/>
                </a:solidFill>
                <a:effectLst/>
                <a:latin typeface="Nunito Black" panose="00000A00000000000000" pitchFamily="2" charset="0"/>
              </a:rPr>
              <a:t> để tạo từ.</a:t>
            </a:r>
          </a:p>
        </p:txBody>
      </p:sp>
      <p:cxnSp>
        <p:nvCxnSpPr>
          <p:cNvPr id="6" name="Straight Arrow Connector 5">
            <a:extLst>
              <a:ext uri="{FF2B5EF4-FFF2-40B4-BE49-F238E27FC236}">
                <a16:creationId xmlns:a16="http://schemas.microsoft.com/office/drawing/2014/main" xmlns="" id="{05B81718-D1AC-2883-C0A0-AC7946519FC1}"/>
              </a:ext>
            </a:extLst>
          </p:cNvPr>
          <p:cNvCxnSpPr>
            <a:cxnSpLocks/>
          </p:cNvCxnSpPr>
          <p:nvPr/>
        </p:nvCxnSpPr>
        <p:spPr>
          <a:xfrm flipH="1">
            <a:off x="3130062" y="3429000"/>
            <a:ext cx="627184" cy="61546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2682C1EC-4080-2F02-D886-1FC04284F525}"/>
              </a:ext>
            </a:extLst>
          </p:cNvPr>
          <p:cNvCxnSpPr>
            <a:cxnSpLocks/>
          </p:cNvCxnSpPr>
          <p:nvPr/>
        </p:nvCxnSpPr>
        <p:spPr>
          <a:xfrm>
            <a:off x="4360985" y="3429000"/>
            <a:ext cx="508136" cy="87984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xmlns="" id="{23BDA1EB-A57A-EBBE-31C0-7BDDFE35444A}"/>
              </a:ext>
            </a:extLst>
          </p:cNvPr>
          <p:cNvCxnSpPr>
            <a:cxnSpLocks/>
          </p:cNvCxnSpPr>
          <p:nvPr/>
        </p:nvCxnSpPr>
        <p:spPr>
          <a:xfrm>
            <a:off x="5228493" y="3429000"/>
            <a:ext cx="3985845" cy="615462"/>
          </a:xfrm>
          <a:prstGeom prst="bentConnector3">
            <a:avLst>
              <a:gd name="adj1" fmla="val 7838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xmlns="" id="{A40F5F8E-5254-119C-02F2-E81862AEA03C}"/>
              </a:ext>
            </a:extLst>
          </p:cNvPr>
          <p:cNvCxnSpPr>
            <a:cxnSpLocks/>
          </p:cNvCxnSpPr>
          <p:nvPr/>
        </p:nvCxnSpPr>
        <p:spPr>
          <a:xfrm flipV="1">
            <a:off x="5466999" y="2474419"/>
            <a:ext cx="3794232" cy="804578"/>
          </a:xfrm>
          <a:prstGeom prst="bentConnector3">
            <a:avLst>
              <a:gd name="adj1" fmla="val 79816"/>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xmlns="" id="{C38A7ED5-2312-F146-CAA0-FE1E6DD69AF3}"/>
              </a:ext>
            </a:extLst>
          </p:cNvPr>
          <p:cNvCxnSpPr>
            <a:cxnSpLocks/>
          </p:cNvCxnSpPr>
          <p:nvPr/>
        </p:nvCxnSpPr>
        <p:spPr>
          <a:xfrm rot="10800000" flipV="1">
            <a:off x="2039814" y="2009367"/>
            <a:ext cx="5070233" cy="205424"/>
          </a:xfrm>
          <a:prstGeom prst="bentConnector3">
            <a:avLst>
              <a:gd name="adj1" fmla="val 79487"/>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8466F52D-3DA5-1D8A-F294-1B27255CB7EE}"/>
              </a:ext>
            </a:extLst>
          </p:cNvPr>
          <p:cNvCxnSpPr>
            <a:cxnSpLocks/>
          </p:cNvCxnSpPr>
          <p:nvPr/>
        </p:nvCxnSpPr>
        <p:spPr>
          <a:xfrm>
            <a:off x="7110047" y="3250688"/>
            <a:ext cx="508136" cy="8798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81280042-F0C4-EED1-9C3B-1EA670A83CAB}"/>
              </a:ext>
            </a:extLst>
          </p:cNvPr>
          <p:cNvSpPr txBox="1"/>
          <p:nvPr/>
        </p:nvSpPr>
        <p:spPr>
          <a:xfrm>
            <a:off x="1280950" y="1020431"/>
            <a:ext cx="7176341" cy="707886"/>
          </a:xfrm>
          <a:prstGeom prst="rect">
            <a:avLst/>
          </a:prstGeom>
          <a:solidFill>
            <a:schemeClr val="bg1"/>
          </a:solidFill>
          <a:ln w="28575">
            <a:solidFill>
              <a:srgbClr val="F149A4"/>
            </a:solidFill>
            <a:prstDash val="sysDot"/>
          </a:ln>
        </p:spPr>
        <p:txBody>
          <a:bodyPr wrap="square" rtlCol="0">
            <a:spAutoFit/>
          </a:bodyPr>
          <a:lstStyle/>
          <a:p>
            <a:r>
              <a:rPr lang="en-US" sz="4000">
                <a:solidFill>
                  <a:srgbClr val="F149A4"/>
                </a:solidFill>
                <a:latin typeface="Nunito Black" panose="00000A00000000000000" pitchFamily="2" charset="0"/>
              </a:rPr>
              <a:t>dân: </a:t>
            </a:r>
            <a:r>
              <a:rPr lang="en-US" sz="2800">
                <a:latin typeface="Nunito Black" panose="00000A00000000000000" pitchFamily="2" charset="0"/>
              </a:rPr>
              <a:t>dân số, dân làng, dân tộc, dân cư</a:t>
            </a:r>
          </a:p>
        </p:txBody>
      </p:sp>
      <p:sp>
        <p:nvSpPr>
          <p:cNvPr id="54" name="TextBox 53">
            <a:extLst>
              <a:ext uri="{FF2B5EF4-FFF2-40B4-BE49-F238E27FC236}">
                <a16:creationId xmlns:a16="http://schemas.microsoft.com/office/drawing/2014/main" xmlns="" id="{50B9A3F2-0C62-6462-80E5-A52C5B0BAD21}"/>
              </a:ext>
            </a:extLst>
          </p:cNvPr>
          <p:cNvSpPr txBox="1"/>
          <p:nvPr/>
        </p:nvSpPr>
        <p:spPr>
          <a:xfrm>
            <a:off x="1825617" y="5285783"/>
            <a:ext cx="6087005" cy="707886"/>
          </a:xfrm>
          <a:prstGeom prst="rect">
            <a:avLst/>
          </a:prstGeom>
          <a:noFill/>
          <a:ln w="28575">
            <a:solidFill>
              <a:srgbClr val="F149A4"/>
            </a:solidFill>
            <a:prstDash val="sysDot"/>
          </a:ln>
        </p:spPr>
        <p:txBody>
          <a:bodyPr wrap="square" rtlCol="0">
            <a:spAutoFit/>
          </a:bodyPr>
          <a:lstStyle/>
          <a:p>
            <a:r>
              <a:rPr lang="en-US" sz="4000">
                <a:solidFill>
                  <a:srgbClr val="F149A4"/>
                </a:solidFill>
                <a:latin typeface="Nunito Black" panose="00000A00000000000000" pitchFamily="2" charset="0"/>
              </a:rPr>
              <a:t>dâng: </a:t>
            </a:r>
            <a:r>
              <a:rPr lang="en-US" sz="2800">
                <a:latin typeface="Nunito Black" panose="00000A00000000000000" pitchFamily="2" charset="0"/>
              </a:rPr>
              <a:t>dâng hiến, dâng trào.</a:t>
            </a:r>
          </a:p>
        </p:txBody>
      </p:sp>
    </p:spTree>
    <p:extLst>
      <p:ext uri="{BB962C8B-B14F-4D97-AF65-F5344CB8AC3E}">
        <p14:creationId xmlns:p14="http://schemas.microsoft.com/office/powerpoint/2010/main" val="28273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inVertic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Nunito Black" pitchFamily="2" charset="0"/>
                <a:ea typeface="+mn-ea"/>
                <a:cs typeface="+mn-cs"/>
              </a:rPr>
              <a:t>Khởi động</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676142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a:extLst>
              <a:ext uri="{FF2B5EF4-FFF2-40B4-BE49-F238E27FC236}">
                <a16:creationId xmlns:a16="http://schemas.microsoft.com/office/drawing/2014/main" xmlns="" id="{B6126278-0934-B640-68C8-352FECFD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xmlns=""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fontScale="92500"/>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Sigmar One" panose="00000500000000000000" pitchFamily="2" charset="0"/>
                <a:ea typeface="+mn-ea"/>
                <a:cs typeface="+mn-cs"/>
              </a:rPr>
              <a:t>Vận dụng</a:t>
            </a:r>
          </a:p>
        </p:txBody>
      </p:sp>
      <p:cxnSp>
        <p:nvCxnSpPr>
          <p:cNvPr id="23" name="Straight Connector 22">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xmlns="" id="{D4C27617-7EEA-3227-E29E-14EAC16C0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75600" y="3175000"/>
            <a:ext cx="2258829" cy="2466331"/>
          </a:xfrm>
          <a:prstGeom prst="rect">
            <a:avLst/>
          </a:prstGeom>
        </p:spPr>
      </p:pic>
    </p:spTree>
    <p:extLst>
      <p:ext uri="{BB962C8B-B14F-4D97-AF65-F5344CB8AC3E}">
        <p14:creationId xmlns:p14="http://schemas.microsoft.com/office/powerpoint/2010/main" val="1938659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 name="Rectangle 3091">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7" name="Picture 15" descr="Mặt trời mọc ở đằng... tây! (trang 52) - Tiếng Việt 3 tập 2">
            <a:extLst>
              <a:ext uri="{FF2B5EF4-FFF2-40B4-BE49-F238E27FC236}">
                <a16:creationId xmlns:a16="http://schemas.microsoft.com/office/drawing/2014/main" xmlns="" id="{8F9C9841-A2F7-E6E1-CBAD-D415E1521AF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909" r="57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ED91853-A389-48BA-F2BE-26E91D48FCB4}"/>
              </a:ext>
            </a:extLst>
          </p:cNvPr>
          <p:cNvSpPr txBox="1"/>
          <p:nvPr/>
        </p:nvSpPr>
        <p:spPr>
          <a:xfrm>
            <a:off x="946200" y="1494425"/>
            <a:ext cx="10515600" cy="4351338"/>
          </a:xfrm>
          <a:prstGeom prst="rect">
            <a:avLst/>
          </a:prstGeom>
        </p:spPr>
        <p:txBody>
          <a:bodyPr vert="horz" lIns="91440" tIns="45720" rIns="91440" bIns="45720" rtlCol="0">
            <a:normAutofit/>
          </a:bodyPr>
          <a:lstStyle/>
          <a:p>
            <a:pPr algn="ctr">
              <a:lnSpc>
                <a:spcPct val="90000"/>
              </a:lnSpc>
              <a:spcAft>
                <a:spcPts val="600"/>
              </a:spcAft>
            </a:pPr>
            <a:r>
              <a:rPr lang="en-US" sz="3600" b="0" i="0">
                <a:solidFill>
                  <a:srgbClr val="FFFF00"/>
                </a:solidFill>
                <a:effectLst/>
                <a:latin typeface="Nunito Black" panose="00000A00000000000000" pitchFamily="2" charset="0"/>
              </a:rPr>
              <a:t>Kể lại cho người thân nghe câu chuyện </a:t>
            </a:r>
          </a:p>
          <a:p>
            <a:pPr algn="ctr">
              <a:lnSpc>
                <a:spcPct val="90000"/>
              </a:lnSpc>
              <a:spcAft>
                <a:spcPts val="600"/>
              </a:spcAft>
            </a:pPr>
            <a:r>
              <a:rPr lang="en-US" sz="3600" b="0" i="0">
                <a:solidFill>
                  <a:srgbClr val="FFFF00"/>
                </a:solidFill>
                <a:effectLst/>
                <a:latin typeface="Nunito Black" panose="00000A00000000000000" pitchFamily="2" charset="0"/>
              </a:rPr>
              <a:t>Mặt trời mọc ở đằng … Tây. </a:t>
            </a:r>
          </a:p>
          <a:p>
            <a:pPr algn="ctr">
              <a:lnSpc>
                <a:spcPct val="90000"/>
              </a:lnSpc>
              <a:spcAft>
                <a:spcPts val="600"/>
              </a:spcAft>
            </a:pPr>
            <a:r>
              <a:rPr lang="en-US" sz="3600" b="0" i="0">
                <a:solidFill>
                  <a:srgbClr val="FFFF00"/>
                </a:solidFill>
                <a:effectLst/>
                <a:latin typeface="Nunito Black" panose="00000A00000000000000" pitchFamily="2" charset="0"/>
              </a:rPr>
              <a:t>Nếu có thể thử làm vài câu thơ về mặt trời.</a:t>
            </a:r>
            <a:br>
              <a:rPr lang="en-US" sz="3600" b="0" i="0">
                <a:solidFill>
                  <a:srgbClr val="FFFF00"/>
                </a:solidFill>
                <a:effectLst/>
                <a:latin typeface="Nunito Black" panose="00000A00000000000000" pitchFamily="2" charset="0"/>
              </a:rPr>
            </a:br>
            <a:r>
              <a:rPr lang="en-US" sz="3600" b="0" i="0">
                <a:solidFill>
                  <a:srgbClr val="FFFF00"/>
                </a:solidFill>
                <a:effectLst/>
                <a:latin typeface="Nunito Black" panose="00000A00000000000000" pitchFamily="2" charset="0"/>
              </a:rPr>
              <a:t/>
            </a:r>
            <a:br>
              <a:rPr lang="en-US" sz="3600" b="0" i="0">
                <a:solidFill>
                  <a:srgbClr val="FFFF00"/>
                </a:solidFill>
                <a:effectLst/>
                <a:latin typeface="Nunito Black" panose="00000A00000000000000" pitchFamily="2" charset="0"/>
              </a:rPr>
            </a:br>
            <a:endParaRPr lang="en-US" sz="3600">
              <a:solidFill>
                <a:srgbClr val="FFFF00"/>
              </a:solidFill>
              <a:latin typeface="Nunito Black" panose="00000A00000000000000" pitchFamily="2" charset="0"/>
            </a:endParaRPr>
          </a:p>
        </p:txBody>
      </p:sp>
    </p:spTree>
    <p:extLst>
      <p:ext uri="{BB962C8B-B14F-4D97-AF65-F5344CB8AC3E}">
        <p14:creationId xmlns:p14="http://schemas.microsoft.com/office/powerpoint/2010/main" val="457895897"/>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xmlns=""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xmlns=""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xmlns=""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xmlns=""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xmlns=""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6097257F-592C-1482-A3F3-C24A9DC077F5}"/>
              </a:ext>
            </a:extLst>
          </p:cNvPr>
          <p:cNvSpPr txBox="1"/>
          <p:nvPr/>
        </p:nvSpPr>
        <p:spPr>
          <a:xfrm>
            <a:off x="-1038794" y="2562239"/>
            <a:ext cx="7213600" cy="1786515"/>
          </a:xfrm>
          <a:prstGeom prst="rect">
            <a:avLst/>
          </a:prstGeom>
        </p:spPr>
        <p:txBody>
          <a:bodyPr vert="horz" lIns="60960" tIns="30480" rIns="60960" bIns="30480" rtlCol="0" anchor="t">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Củng</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cố</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Dặn</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dò</a:t>
            </a:r>
            <a:endParaRPr kumimoji="0" lang="en-US" sz="6600" b="1" i="0" u="none" strike="noStrike" kern="1200" cap="none" spc="0" normalizeH="0" baseline="0" noProof="0" dirty="0">
              <a:ln>
                <a:noFill/>
              </a:ln>
              <a:solidFill>
                <a:srgbClr val="1F497D"/>
              </a:solidFill>
              <a:effectLst/>
              <a:uLnTx/>
              <a:uFillTx/>
              <a:latin typeface="Sigmar One" panose="00000500000000000000" pitchFamily="2" charset="0"/>
            </a:endParaRPr>
          </a:p>
        </p:txBody>
      </p:sp>
      <p:pic>
        <p:nvPicPr>
          <p:cNvPr id="3" name="Picture 4">
            <a:extLst>
              <a:ext uri="{FF2B5EF4-FFF2-40B4-BE49-F238E27FC236}">
                <a16:creationId xmlns:a16="http://schemas.microsoft.com/office/drawing/2014/main" xmlns=""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981100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DAAB828-02C8-4111-AC14-FF5ACEDDF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2">
            <a:extLst>
              <a:ext uri="{FF2B5EF4-FFF2-40B4-BE49-F238E27FC236}">
                <a16:creationId xmlns:a16="http://schemas.microsoft.com/office/drawing/2014/main" xmlns="" id="{D052E287-9FC7-6449-5E38-646E50808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9634" y="1599171"/>
            <a:ext cx="4792514" cy="5258829"/>
          </a:xfrm>
          <a:prstGeom prst="rect">
            <a:avLst/>
          </a:prstGeom>
        </p:spPr>
      </p:pic>
      <p:sp>
        <p:nvSpPr>
          <p:cNvPr id="4" name="TextBox 3">
            <a:extLst>
              <a:ext uri="{FF2B5EF4-FFF2-40B4-BE49-F238E27FC236}">
                <a16:creationId xmlns:a16="http://schemas.microsoft.com/office/drawing/2014/main" xmlns="" id="{D2298FD8-A958-DA8A-8B30-0E134102C9F2}"/>
              </a:ext>
            </a:extLst>
          </p:cNvPr>
          <p:cNvSpPr txBox="1"/>
          <p:nvPr/>
        </p:nvSpPr>
        <p:spPr>
          <a:xfrm>
            <a:off x="3143430" y="995571"/>
            <a:ext cx="6844520" cy="2123658"/>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Hẹn</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gặp</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lại</a:t>
            </a:r>
            <a:endPar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các</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em</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p>
        </p:txBody>
      </p:sp>
    </p:spTree>
    <p:extLst>
      <p:ext uri="{BB962C8B-B14F-4D97-AF65-F5344CB8AC3E}">
        <p14:creationId xmlns:p14="http://schemas.microsoft.com/office/powerpoint/2010/main" val="66450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2AE8C37-DBFE-BC34-9C5F-E8015B7D443C}"/>
              </a:ext>
            </a:extLst>
          </p:cNvPr>
          <p:cNvSpPr txBox="1"/>
          <p:nvPr/>
        </p:nvSpPr>
        <p:spPr>
          <a:xfrm>
            <a:off x="1407941" y="527633"/>
            <a:ext cx="10058400" cy="523220"/>
          </a:xfrm>
          <a:prstGeom prst="rect">
            <a:avLst/>
          </a:prstGeom>
          <a:noFill/>
        </p:spPr>
        <p:txBody>
          <a:bodyPr wrap="square">
            <a:spAutoFit/>
          </a:bodyPr>
          <a:lstStyle/>
          <a:p>
            <a:pPr lvl="0" defTabSz="609539"/>
            <a:r>
              <a:rPr lang="vi-VN" sz="2800">
                <a:latin typeface="Nunito Black" pitchFamily="2" charset="0"/>
              </a:rPr>
              <a:t>Giới thiệu với bạn về nơi đọc sách mà em yêu thích.</a:t>
            </a:r>
            <a:endParaRPr kumimoji="0" lang="en-US" sz="2800" b="0" i="0" u="none" strike="noStrike" kern="1200" cap="none" spc="0" normalizeH="0" baseline="0" noProof="0">
              <a:ln>
                <a:noFill/>
              </a:ln>
              <a:solidFill>
                <a:prstClr val="black"/>
              </a:solidFill>
              <a:effectLst/>
              <a:uLnTx/>
              <a:uFillTx/>
              <a:latin typeface="Nunito Black" pitchFamily="2" charset="0"/>
            </a:endParaRPr>
          </a:p>
        </p:txBody>
      </p:sp>
      <p:pic>
        <p:nvPicPr>
          <p:cNvPr id="4" name="Picture 3">
            <a:extLst>
              <a:ext uri="{FF2B5EF4-FFF2-40B4-BE49-F238E27FC236}">
                <a16:creationId xmlns:a16="http://schemas.microsoft.com/office/drawing/2014/main" xmlns="" id="{74C787EF-B18E-A646-A61E-28D759CC11CE}"/>
              </a:ext>
            </a:extLst>
          </p:cNvPr>
          <p:cNvPicPr>
            <a:picLocks noChangeAspect="1"/>
          </p:cNvPicPr>
          <p:nvPr/>
        </p:nvPicPr>
        <p:blipFill rotWithShape="1">
          <a:blip r:embed="rId3"/>
          <a:srcRect r="89231" b="3900"/>
          <a:stretch/>
        </p:blipFill>
        <p:spPr>
          <a:xfrm>
            <a:off x="152400" y="304800"/>
            <a:ext cx="1143000" cy="814999"/>
          </a:xfrm>
          <a:prstGeom prst="rect">
            <a:avLst/>
          </a:prstGeom>
        </p:spPr>
      </p:pic>
      <p:sp>
        <p:nvSpPr>
          <p:cNvPr id="7" name="TextBox 6">
            <a:extLst>
              <a:ext uri="{FF2B5EF4-FFF2-40B4-BE49-F238E27FC236}">
                <a16:creationId xmlns:a16="http://schemas.microsoft.com/office/drawing/2014/main" xmlns="" id="{69A71181-EADC-D713-EC4B-F1673F1A8873}"/>
              </a:ext>
            </a:extLst>
          </p:cNvPr>
          <p:cNvSpPr txBox="1"/>
          <p:nvPr/>
        </p:nvSpPr>
        <p:spPr>
          <a:xfrm>
            <a:off x="1555399" y="3495488"/>
            <a:ext cx="10444342" cy="2485787"/>
          </a:xfrm>
          <a:prstGeom prst="wedgeRoundRectCallout">
            <a:avLst>
              <a:gd name="adj1" fmla="val -37146"/>
              <a:gd name="adj2" fmla="val 74560"/>
              <a:gd name="adj3" fmla="val 16667"/>
            </a:avLst>
          </a:prstGeom>
          <a:solidFill>
            <a:schemeClr val="accent6">
              <a:lumMod val="20000"/>
              <a:lumOff val="80000"/>
            </a:schemeClr>
          </a:solidFill>
          <a:ln w="28575">
            <a:solidFill>
              <a:srgbClr val="C00000"/>
            </a:solidFill>
            <a:prstDash val="dash"/>
          </a:ln>
        </p:spPr>
        <p:txBody>
          <a:bodyPr wrap="square">
            <a:spAutoFit/>
          </a:bodyPr>
          <a:lstStyle/>
          <a:p>
            <a:r>
              <a:rPr lang="vi-VN" sz="2800">
                <a:latin typeface="Nunito Black" pitchFamily="2" charset="0"/>
              </a:rPr>
              <a:t>Em dựa vào gợi ý sau để giới thiệu về địa điểm đọc sách mà mình yêu thích:</a:t>
            </a:r>
          </a:p>
          <a:p>
            <a:r>
              <a:rPr lang="vi-VN" sz="2800">
                <a:latin typeface="Nunito Black" pitchFamily="2" charset="0"/>
              </a:rPr>
              <a:t>- Em thường đọc sách ở những địa điểm nào?</a:t>
            </a:r>
          </a:p>
          <a:p>
            <a:r>
              <a:rPr lang="vi-VN" sz="2800">
                <a:latin typeface="Nunito Black" pitchFamily="2" charset="0"/>
              </a:rPr>
              <a:t>- Địa điểm đọc sách nào mà em thích nhất?</a:t>
            </a:r>
          </a:p>
          <a:p>
            <a:r>
              <a:rPr lang="vi-VN" sz="2800">
                <a:latin typeface="Nunito Black" pitchFamily="2" charset="0"/>
              </a:rPr>
              <a:t>- Vì sao em thích địa điểm đó?</a:t>
            </a:r>
          </a:p>
        </p:txBody>
      </p:sp>
      <p:pic>
        <p:nvPicPr>
          <p:cNvPr id="5" name="Picture 4">
            <a:extLst>
              <a:ext uri="{FF2B5EF4-FFF2-40B4-BE49-F238E27FC236}">
                <a16:creationId xmlns:a16="http://schemas.microsoft.com/office/drawing/2014/main" xmlns="" id="{96E0C7DB-71AE-60B4-04A1-D3E1A3998ACB}"/>
              </a:ext>
            </a:extLst>
          </p:cNvPr>
          <p:cNvPicPr>
            <a:picLocks noChangeAspect="1"/>
          </p:cNvPicPr>
          <p:nvPr/>
        </p:nvPicPr>
        <p:blipFill>
          <a:blip r:embed="rId4"/>
          <a:stretch>
            <a:fillRect/>
          </a:stretch>
        </p:blipFill>
        <p:spPr>
          <a:xfrm>
            <a:off x="1043028" y="1130586"/>
            <a:ext cx="9879214" cy="2231927"/>
          </a:xfrm>
          <a:prstGeom prst="rect">
            <a:avLst/>
          </a:prstGeom>
          <a:ln>
            <a:noFill/>
          </a:ln>
          <a:effectLst>
            <a:softEdge rad="112500"/>
          </a:effectLst>
        </p:spPr>
      </p:pic>
    </p:spTree>
    <p:extLst>
      <p:ext uri="{BB962C8B-B14F-4D97-AF65-F5344CB8AC3E}">
        <p14:creationId xmlns:p14="http://schemas.microsoft.com/office/powerpoint/2010/main" val="25212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4C787EF-B18E-A646-A61E-28D759CC11CE}"/>
              </a:ext>
            </a:extLst>
          </p:cNvPr>
          <p:cNvPicPr>
            <a:picLocks noChangeAspect="1"/>
          </p:cNvPicPr>
          <p:nvPr/>
        </p:nvPicPr>
        <p:blipFill rotWithShape="1">
          <a:blip r:embed="rId3"/>
          <a:srcRect r="89231" b="3900"/>
          <a:stretch/>
        </p:blipFill>
        <p:spPr>
          <a:xfrm>
            <a:off x="152400" y="304800"/>
            <a:ext cx="1143000" cy="814999"/>
          </a:xfrm>
          <a:prstGeom prst="rect">
            <a:avLst/>
          </a:prstGeom>
        </p:spPr>
      </p:pic>
      <p:sp>
        <p:nvSpPr>
          <p:cNvPr id="7" name="TextBox 6">
            <a:extLst>
              <a:ext uri="{FF2B5EF4-FFF2-40B4-BE49-F238E27FC236}">
                <a16:creationId xmlns:a16="http://schemas.microsoft.com/office/drawing/2014/main" xmlns="" id="{69A71181-EADC-D713-EC4B-F1673F1A8873}"/>
              </a:ext>
            </a:extLst>
          </p:cNvPr>
          <p:cNvSpPr txBox="1"/>
          <p:nvPr/>
        </p:nvSpPr>
        <p:spPr>
          <a:xfrm>
            <a:off x="152400" y="4101465"/>
            <a:ext cx="3229961" cy="578882"/>
          </a:xfrm>
          <a:prstGeom prst="wedgeRoundRectCallout">
            <a:avLst>
              <a:gd name="adj1" fmla="val -37146"/>
              <a:gd name="adj2" fmla="val 74560"/>
              <a:gd name="adj3" fmla="val 16667"/>
            </a:avLst>
          </a:prstGeom>
          <a:solidFill>
            <a:schemeClr val="accent6">
              <a:lumMod val="20000"/>
              <a:lumOff val="80000"/>
            </a:schemeClr>
          </a:solidFill>
          <a:ln w="28575">
            <a:solidFill>
              <a:srgbClr val="C00000"/>
            </a:solidFill>
            <a:prstDash val="dash"/>
          </a:ln>
        </p:spPr>
        <p:txBody>
          <a:bodyPr wrap="square">
            <a:spAutoFit/>
          </a:bodyPr>
          <a:lstStyle/>
          <a:p>
            <a:r>
              <a:rPr lang="en-US" sz="2800">
                <a:latin typeface="Nunito Black" pitchFamily="2" charset="0"/>
              </a:rPr>
              <a:t>Bức tranh vẽ gì ?</a:t>
            </a:r>
            <a:endParaRPr lang="vi-VN" sz="2800">
              <a:latin typeface="Nunito Black" pitchFamily="2" charset="0"/>
            </a:endParaRPr>
          </a:p>
        </p:txBody>
      </p:sp>
      <p:pic>
        <p:nvPicPr>
          <p:cNvPr id="6" name="Picture 5">
            <a:extLst>
              <a:ext uri="{FF2B5EF4-FFF2-40B4-BE49-F238E27FC236}">
                <a16:creationId xmlns:a16="http://schemas.microsoft.com/office/drawing/2014/main" xmlns="" id="{1B101D7F-2BFF-CED1-98D0-E721003103A1}"/>
              </a:ext>
            </a:extLst>
          </p:cNvPr>
          <p:cNvPicPr>
            <a:picLocks noChangeAspect="1"/>
          </p:cNvPicPr>
          <p:nvPr/>
        </p:nvPicPr>
        <p:blipFill>
          <a:blip r:embed="rId4"/>
          <a:stretch>
            <a:fillRect/>
          </a:stretch>
        </p:blipFill>
        <p:spPr>
          <a:xfrm>
            <a:off x="3713420" y="1356360"/>
            <a:ext cx="8048625" cy="3857625"/>
          </a:xfrm>
          <a:prstGeom prst="rect">
            <a:avLst/>
          </a:prstGeom>
        </p:spPr>
      </p:pic>
    </p:spTree>
    <p:extLst>
      <p:ext uri="{BB962C8B-B14F-4D97-AF65-F5344CB8AC3E}">
        <p14:creationId xmlns:p14="http://schemas.microsoft.com/office/powerpoint/2010/main" val="17356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Nunito Black" pitchFamily="2" charset="0"/>
                <a:ea typeface="+mn-ea"/>
                <a:cs typeface="+mn-cs"/>
              </a:rPr>
              <a:t>Đọc văn bản</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45621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EC61595-9C9D-329A-3B83-326625401BE8}"/>
              </a:ext>
            </a:extLst>
          </p:cNvPr>
          <p:cNvSpPr txBox="1"/>
          <p:nvPr/>
        </p:nvSpPr>
        <p:spPr>
          <a:xfrm>
            <a:off x="124264" y="381033"/>
            <a:ext cx="11589433" cy="5755422"/>
          </a:xfrm>
          <a:prstGeom prst="rect">
            <a:avLst/>
          </a:prstGeom>
          <a:solidFill>
            <a:schemeClr val="bg2"/>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3200" b="1" i="0">
                <a:solidFill>
                  <a:srgbClr val="FF0000"/>
                </a:solidFill>
                <a:effectLst/>
                <a:latin typeface="Nunito Black" pitchFamily="2" charset="0"/>
              </a:rPr>
              <a:t>Thư viện</a:t>
            </a:r>
            <a:endParaRPr lang="en-US" sz="3200" b="1" i="0">
              <a:solidFill>
                <a:srgbClr val="FF0000"/>
              </a:solidFill>
              <a:effectLst/>
              <a:latin typeface="Nunito Black" pitchFamily="2" charset="0"/>
            </a:endParaRP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Thầy hiệu trưởng nói:</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pic>
        <p:nvPicPr>
          <p:cNvPr id="3" name="Picture 2">
            <a:extLst>
              <a:ext uri="{FF2B5EF4-FFF2-40B4-BE49-F238E27FC236}">
                <a16:creationId xmlns:a16="http://schemas.microsoft.com/office/drawing/2014/main" xmlns="" id="{06AD151F-E5F1-A6A5-6D52-38CCC16251E6}"/>
              </a:ext>
            </a:extLst>
          </p:cNvPr>
          <p:cNvPicPr>
            <a:picLocks noChangeAspect="1"/>
          </p:cNvPicPr>
          <p:nvPr/>
        </p:nvPicPr>
        <p:blipFill>
          <a:blip r:embed="rId3"/>
          <a:stretch>
            <a:fillRect/>
          </a:stretch>
        </p:blipFill>
        <p:spPr>
          <a:xfrm>
            <a:off x="0" y="0"/>
            <a:ext cx="957155" cy="762066"/>
          </a:xfrm>
          <a:prstGeom prst="rect">
            <a:avLst/>
          </a:prstGeom>
        </p:spPr>
      </p:pic>
    </p:spTree>
    <p:extLst>
      <p:ext uri="{BB962C8B-B14F-4D97-AF65-F5344CB8AC3E}">
        <p14:creationId xmlns:p14="http://schemas.microsoft.com/office/powerpoint/2010/main" val="589467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a: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xmlns="" id="{36A6E700-F94A-176F-E0EF-4DEC557D0725}"/>
              </a:ext>
            </a:extLst>
          </p:cNvPr>
          <p:cNvPicPr>
            <a:picLocks noChangeAspect="1"/>
          </p:cNvPicPr>
          <p:nvPr/>
        </p:nvPicPr>
        <p:blipFill>
          <a:blip r:embed="rId2"/>
          <a:stretch>
            <a:fillRect/>
          </a:stretch>
        </p:blipFill>
        <p:spPr>
          <a:xfrm>
            <a:off x="0" y="0"/>
            <a:ext cx="957155" cy="762066"/>
          </a:xfrm>
          <a:prstGeom prst="rect">
            <a:avLst/>
          </a:prstGeom>
        </p:spPr>
      </p:pic>
      <p:pic>
        <p:nvPicPr>
          <p:cNvPr id="6" name="Picture 5">
            <a:extLst>
              <a:ext uri="{FF2B5EF4-FFF2-40B4-BE49-F238E27FC236}">
                <a16:creationId xmlns:a16="http://schemas.microsoft.com/office/drawing/2014/main" xmlns="" id="{66E4D6F5-9FD9-B707-8E36-0FB66F5F329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124900" y="3000375"/>
            <a:ext cx="8048625" cy="3857625"/>
          </a:xfrm>
          <a:prstGeom prst="rect">
            <a:avLst/>
          </a:prstGeom>
        </p:spPr>
      </p:pic>
      <p:sp>
        <p:nvSpPr>
          <p:cNvPr id="9" name="TextBox 8">
            <a:extLst>
              <a:ext uri="{FF2B5EF4-FFF2-40B4-BE49-F238E27FC236}">
                <a16:creationId xmlns:a16="http://schemas.microsoft.com/office/drawing/2014/main" xmlns="" id="{7362ADDD-1454-9C61-967A-09DD366FEB45}"/>
              </a:ext>
            </a:extLst>
          </p:cNvPr>
          <p:cNvSpPr txBox="1"/>
          <p:nvPr/>
        </p:nvSpPr>
        <p:spPr>
          <a:xfrm>
            <a:off x="291595" y="381033"/>
            <a:ext cx="11225320" cy="3970318"/>
          </a:xfrm>
          <a:prstGeom prst="rect">
            <a:avLst/>
          </a:prstGeom>
          <a:noFill/>
        </p:spPr>
        <p:txBody>
          <a:bodyPr wrap="square">
            <a:spAutoFit/>
          </a:bodyPr>
          <a:lstStyle/>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3296744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1077</Words>
  <Application>Microsoft Office PowerPoint</Application>
  <PresentationFormat>Widescreen</PresentationFormat>
  <Paragraphs>177</Paragraphs>
  <Slides>43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#9Slide03 AmpleSoft Bold</vt:lpstr>
      <vt:lpstr>Arial</vt:lpstr>
      <vt:lpstr>Baloo 2 Medium</vt:lpstr>
      <vt:lpstr>Baloo 2 SemiBold</vt:lpstr>
      <vt:lpstr>Calibri</vt:lpstr>
      <vt:lpstr>Gluten</vt:lpstr>
      <vt:lpstr>Nunito Black</vt:lpstr>
      <vt:lpstr>OpenSans</vt:lpstr>
      <vt:lpstr>OpenSansBold</vt:lpstr>
      <vt:lpstr>Sigmar One</vt:lpstr>
      <vt:lpstr>Tahoma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 lien</dc:creator>
  <cp:lastModifiedBy>Admin</cp:lastModifiedBy>
  <cp:revision>8</cp:revision>
  <dcterms:created xsi:type="dcterms:W3CDTF">2022-06-28T02:36:37Z</dcterms:created>
  <dcterms:modified xsi:type="dcterms:W3CDTF">2022-07-23T09:53:23Z</dcterms:modified>
</cp:coreProperties>
</file>